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59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73" autoAdjust="0"/>
  </p:normalViewPr>
  <p:slideViewPr>
    <p:cSldViewPr>
      <p:cViewPr>
        <p:scale>
          <a:sx n="96" d="100"/>
          <a:sy n="96" d="100"/>
        </p:scale>
        <p:origin x="-198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714B-43D8-4FCC-80C3-F1363E755D3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B933-7080-4FCD-9B5A-93AAD9022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2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0B933-7080-4FCD-9B5A-93AAD90229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3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71600" y="2060848"/>
            <a:ext cx="734377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НАИМЕНОВАНИЕ ПРОЕКТА: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«Усть-Абаканское овощехранилище»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792"/>
            <a:ext cx="4788024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91846"/>
            <a:ext cx="9144000" cy="39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3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9632" y="332656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</a:t>
            </a: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ЭФФЕКТИВНОСТИ</a:t>
            </a:r>
            <a:endParaRPr lang="ru-RU" alt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64813"/>
              </p:ext>
            </p:extLst>
          </p:nvPr>
        </p:nvGraphicFramePr>
        <p:xfrm>
          <a:off x="428625" y="1397000"/>
          <a:ext cx="8103815" cy="3827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7685"/>
                <a:gridCol w="3996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ЗНАЧЕНИЕ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18656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5852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5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19814" cy="43204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период реализации проекта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–                      60 </a:t>
            </a:r>
            <a:r>
              <a:rPr lang="ru-RU" sz="2000" b="1" dirty="0">
                <a:solidFill>
                  <a:srgbClr val="002060"/>
                </a:solidFill>
              </a:rPr>
              <a:t>месяцев;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срок окупаемости проекта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–                        5 </a:t>
            </a:r>
            <a:r>
              <a:rPr lang="ru-RU" sz="2000" b="1" dirty="0">
                <a:solidFill>
                  <a:srgbClr val="002060"/>
                </a:solidFill>
              </a:rPr>
              <a:t>лет;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рентабельность проекта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      17 % ;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чистая прибыль </a:t>
            </a:r>
            <a:r>
              <a:rPr lang="ru-RU" sz="2000" b="1" dirty="0">
                <a:solidFill>
                  <a:srgbClr val="002060"/>
                </a:solidFill>
              </a:rPr>
              <a:t>за весь </a:t>
            </a:r>
            <a:r>
              <a:rPr lang="ru-RU" sz="2000" b="1" dirty="0" smtClean="0">
                <a:solidFill>
                  <a:srgbClr val="002060"/>
                </a:solidFill>
              </a:rPr>
              <a:t>период                    38,364 млн.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реализации проекта, руб.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число </a:t>
            </a:r>
            <a:r>
              <a:rPr lang="ru-RU" sz="2000" b="1" i="1" dirty="0">
                <a:solidFill>
                  <a:srgbClr val="002060"/>
                </a:solidFill>
              </a:rPr>
              <a:t>вновь созданных рабочих мест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</a:rPr>
              <a:t> 6  </a:t>
            </a:r>
            <a:r>
              <a:rPr lang="ru-RU" sz="2000" b="1" dirty="0" smtClean="0">
                <a:solidFill>
                  <a:srgbClr val="002060"/>
                </a:solidFill>
              </a:rPr>
              <a:t>постоянно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ОЖИДАЕМЫЕ РЕЗУЛЬТАТЫ  РЕАЛИЗАЦИИ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71612"/>
            <a:ext cx="8245580" cy="509774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196752"/>
            <a:ext cx="7831782" cy="54006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Экономическая </a:t>
            </a:r>
            <a:r>
              <a:rPr lang="ru-RU" sz="2000" b="1" i="1" u="sng" dirty="0">
                <a:solidFill>
                  <a:srgbClr val="FF0000"/>
                </a:solidFill>
                <a:latin typeface="Arial Black" pitchFamily="34" charset="0"/>
              </a:rPr>
              <a:t>эффективность проекта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планируемый прирост продаж производимой продукции / оказываемых услуг в сравнении с аналогичным показателем за период, предшествующий периоду, в котором началась реализация проекта (к концу реализации проекта</a:t>
            </a:r>
            <a:r>
              <a:rPr lang="ru-RU" sz="1700" dirty="0">
                <a:solidFill>
                  <a:srgbClr val="002060"/>
                </a:solidFill>
              </a:rPr>
              <a:t>) –  </a:t>
            </a:r>
            <a:r>
              <a:rPr lang="ru-RU" sz="1700" dirty="0" smtClean="0">
                <a:solidFill>
                  <a:srgbClr val="002060"/>
                </a:solidFill>
              </a:rPr>
              <a:t>7 </a:t>
            </a:r>
            <a:r>
              <a:rPr lang="ru-RU" sz="1700" dirty="0">
                <a:solidFill>
                  <a:srgbClr val="002060"/>
                </a:solidFill>
              </a:rPr>
              <a:t>%;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Проект </a:t>
            </a:r>
            <a:r>
              <a:rPr lang="ru-RU" sz="1700" b="1" dirty="0">
                <a:solidFill>
                  <a:srgbClr val="002060"/>
                </a:solidFill>
              </a:rPr>
              <a:t>инновационный до реализации проекта деятельность не велась, соответственно показатель за период, предшествующий периоду, в котором началась реализация проекта нулевой.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планируемый прирост выработки на одного работающего с момента ввода в эксплуатацию технического оборудования в рамках реализации проекта – 7 </a:t>
            </a:r>
            <a:r>
              <a:rPr lang="ru-RU" sz="1700" b="1" dirty="0" smtClean="0">
                <a:solidFill>
                  <a:srgbClr val="002060"/>
                </a:solidFill>
              </a:rPr>
              <a:t>%.</a:t>
            </a:r>
          </a:p>
          <a:p>
            <a:pPr marL="0" indent="0" algn="ctr">
              <a:buNone/>
            </a:pPr>
            <a:r>
              <a:rPr lang="ru-RU" sz="2000" b="1" i="1" u="sng" dirty="0">
                <a:solidFill>
                  <a:srgbClr val="FF0000"/>
                </a:solidFill>
                <a:latin typeface="Arial Black" pitchFamily="34" charset="0"/>
              </a:rPr>
              <a:t>Бюджетная эффективность проекта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r>
              <a:rPr lang="ru-RU" sz="1700" b="1" i="1" dirty="0">
                <a:solidFill>
                  <a:srgbClr val="002060"/>
                </a:solidFill>
              </a:rPr>
              <a:t>планируемые налоговые поступления</a:t>
            </a:r>
            <a:r>
              <a:rPr lang="ru-RU" sz="1700" b="1" dirty="0">
                <a:solidFill>
                  <a:srgbClr val="002060"/>
                </a:solidFill>
              </a:rPr>
              <a:t> за весь период реализации проекта – </a:t>
            </a:r>
            <a:r>
              <a:rPr lang="ru-RU" sz="1700" b="1" u="sng" dirty="0" smtClean="0">
                <a:solidFill>
                  <a:srgbClr val="002060"/>
                </a:solidFill>
              </a:rPr>
              <a:t>2,614</a:t>
            </a:r>
            <a:r>
              <a:rPr lang="ru-RU" sz="1700" b="1" dirty="0" smtClean="0">
                <a:solidFill>
                  <a:srgbClr val="002060"/>
                </a:solidFill>
              </a:rPr>
              <a:t>  </a:t>
            </a:r>
            <a:r>
              <a:rPr lang="ru-RU" sz="1700" b="1" dirty="0">
                <a:solidFill>
                  <a:srgbClr val="002060"/>
                </a:solidFill>
              </a:rPr>
              <a:t>млн. рублей. </a:t>
            </a:r>
            <a:r>
              <a:rPr lang="ru-RU" sz="1700" b="1" i="1" dirty="0">
                <a:solidFill>
                  <a:srgbClr val="002060"/>
                </a:solidFill>
              </a:rPr>
              <a:t>планируемые налоговые поступления с учетом взносов</a:t>
            </a:r>
            <a:r>
              <a:rPr lang="ru-RU" sz="1700" b="1" dirty="0">
                <a:solidFill>
                  <a:srgbClr val="002060"/>
                </a:solidFill>
              </a:rPr>
              <a:t> за весь период реализации проекта – </a:t>
            </a:r>
            <a:r>
              <a:rPr lang="ru-RU" sz="1700" b="1" u="sng" dirty="0" smtClean="0">
                <a:solidFill>
                  <a:srgbClr val="002060"/>
                </a:solidFill>
              </a:rPr>
              <a:t>4,008 </a:t>
            </a:r>
            <a:r>
              <a:rPr lang="ru-RU" sz="1700" b="1" dirty="0">
                <a:solidFill>
                  <a:srgbClr val="002060"/>
                </a:solidFill>
              </a:rPr>
              <a:t>млн. рублей </a:t>
            </a:r>
          </a:p>
          <a:p>
            <a:pPr algn="ctr"/>
            <a:endParaRPr lang="ru-RU" sz="2200" b="1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8669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ПОТРЕБНОСТЬ В СОДЕЙСТВИИ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РЕАЛИЗАЦИИ ПРОЕКТА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224136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 Получение </a:t>
            </a:r>
            <a:r>
              <a:rPr lang="ru-RU" sz="1800" b="1" dirty="0">
                <a:solidFill>
                  <a:srgbClr val="002060"/>
                </a:solidFill>
              </a:rPr>
              <a:t>положительной рекомендации президиума Совета развития Усть-Абаканского </a:t>
            </a:r>
            <a:r>
              <a:rPr lang="ru-RU" sz="1800" b="1" dirty="0" smtClean="0">
                <a:solidFill>
                  <a:srgbClr val="002060"/>
                </a:solidFill>
              </a:rPr>
              <a:t>района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 Признание </a:t>
            </a:r>
            <a:r>
              <a:rPr lang="ru-RU" sz="1800" b="1" dirty="0">
                <a:solidFill>
                  <a:srgbClr val="002060"/>
                </a:solidFill>
              </a:rPr>
              <a:t>проекта приоритетным для социально-экономического развития </a:t>
            </a:r>
            <a:r>
              <a:rPr lang="ru-RU" sz="1800" b="1" dirty="0" smtClean="0">
                <a:solidFill>
                  <a:srgbClr val="002060"/>
                </a:solidFill>
              </a:rPr>
              <a:t>Усть-Абаканского района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456384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.</a:t>
            </a:r>
            <a:r>
              <a:rPr lang="ru-RU" sz="3600" b="1" u="sng" dirty="0" smtClean="0">
                <a:solidFill>
                  <a:srgbClr val="002060"/>
                </a:solidFill>
                <a:latin typeface="Arial Black" pitchFamily="34" charset="0"/>
              </a:rPr>
              <a:t>Спасибо </a:t>
            </a:r>
            <a:r>
              <a:rPr lang="ru-RU" sz="3600" b="1" u="sng" dirty="0">
                <a:solidFill>
                  <a:srgbClr val="002060"/>
                </a:solidFill>
                <a:latin typeface="Arial Black" pitchFamily="34" charset="0"/>
              </a:rPr>
              <a:t>за внимание </a:t>
            </a:r>
            <a:r>
              <a:rPr lang="ru-RU" sz="3600" b="1" u="sng" dirty="0"/>
              <a:t/>
            </a:r>
            <a:br>
              <a:rPr lang="ru-RU" sz="3600" b="1" u="sng" dirty="0"/>
            </a:br>
            <a:endParaRPr lang="ru-RU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916832"/>
            <a:ext cx="5976664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180528" y="188640"/>
            <a:ext cx="866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256584"/>
          </a:xfr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Проект предполагает новое строительство овощехранилища общей площадью 962.4 кв. м. на земельном участке, принадлежащем на праве собственности.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Проект планируется реализовать на территории 1.7 км. восточнее с. Зеленое,  входящей в состав Опытненского сельского поселения Усть-Абаканского района Республики Хакасия.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Строительство овощехранилища даст возможность открыть услугу по хранению овощей, а в основном капусты и картофеля вместимостью до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2,5 </a:t>
            </a:r>
            <a:r>
              <a:rPr lang="ru-RU" sz="1800" b="1" dirty="0" err="1" smtClean="0">
                <a:solidFill>
                  <a:srgbClr val="002060"/>
                </a:solidFill>
                <a:latin typeface="Arial Black" pitchFamily="34" charset="0"/>
              </a:rPr>
              <a:t>тыс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тонн единовременного хранения с последующей их реализацией.</a:t>
            </a:r>
          </a:p>
          <a:p>
            <a:pPr marL="0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  <a:latin typeface="Arial Black" pitchFamily="34" charset="0"/>
              </a:rPr>
              <a:t>Выполнены </a:t>
            </a:r>
            <a:r>
              <a:rPr lang="ru-RU" sz="1800" b="1" i="1" u="sng" dirty="0">
                <a:solidFill>
                  <a:srgbClr val="002060"/>
                </a:solidFill>
                <a:latin typeface="Arial Black" pitchFamily="34" charset="0"/>
              </a:rPr>
              <a:t>следующие виды </a:t>
            </a:r>
            <a:r>
              <a:rPr lang="ru-RU" sz="1800" b="1" i="1" u="sng" dirty="0" smtClean="0">
                <a:solidFill>
                  <a:srgbClr val="002060"/>
                </a:solidFill>
                <a:latin typeface="Arial Black" pitchFamily="34" charset="0"/>
              </a:rPr>
              <a:t>работ </a:t>
            </a:r>
            <a:r>
              <a:rPr lang="ru-RU" sz="1800" b="1" u="sng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ru-RU" sz="1800" b="1" u="sng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Выполнен проект организации строительства овощехранилища;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Подготовлен градостроительный план земельного участка;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Получено разрешение Администрации Усть-Абаканского района на капитальное строительство овощехранилища на земельном участке, принадлежащем на праве собственности, кадастровый номер земельного участка: 19:10:040303:371;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Подготовлен локально-сметный расчет на строительство овощехранилища,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Выработаны общие направления стратегии развития в сфере растениеводства на первую пятилетку в рамках проекта. </a:t>
            </a:r>
          </a:p>
          <a:p>
            <a:pPr marL="0" indent="0" algn="just">
              <a:buNone/>
            </a:pPr>
            <a:endParaRPr lang="ru-RU" sz="1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АКТУАЛЬНОСТЬ ТЕМЫ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Arial Black" pitchFamily="34" charset="0"/>
              </a:rPr>
              <a:t>    Внедрение реализации 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</a:rPr>
              <a:t>проекта </a:t>
            </a:r>
            <a:r>
              <a:rPr lang="ru-RU" sz="1500" b="1" dirty="0" smtClean="0">
                <a:solidFill>
                  <a:srgbClr val="002060"/>
                </a:solidFill>
                <a:latin typeface="Arial Black" pitchFamily="34" charset="0"/>
              </a:rPr>
              <a:t>определяется 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</a:rPr>
              <a:t>практическими потребностями, ведь обеспечение жителей района </a:t>
            </a:r>
            <a:r>
              <a:rPr lang="ru-RU" sz="15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</a:rPr>
              <a:t>качественной овощной продукцией в течение года, а особенно в зимний и весенний периоды, когда еще нет нового урожая, приобретает особую </a:t>
            </a:r>
            <a:r>
              <a:rPr lang="ru-RU" sz="1700" b="1" i="1" u="sng" dirty="0">
                <a:solidFill>
                  <a:srgbClr val="7030A0"/>
                </a:solidFill>
                <a:latin typeface="Arial Black" pitchFamily="34" charset="0"/>
              </a:rPr>
              <a:t>актуальность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Специфика наших </a:t>
            </a:r>
            <a:r>
              <a:rPr lang="ru-RU" sz="1500" b="1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погодно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-климатических условий в Республике Хакасия такова, что урожай огородных культур, собирается только один раз в год. Поскольку на систематические бесперебойные поставки овощей из-за рубежа рассчитывать сложно</a:t>
            </a:r>
            <a:r>
              <a:rPr lang="ru-RU" sz="15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, да и финансово не целесообразно, </a:t>
            </a:r>
            <a:r>
              <a:rPr lang="ru-RU" sz="15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то развитие местного сельхозпроизводителя совершенно обдуманно увеличивает объемы выращивания, что приведет к необходимости поиска не только новых каналов сбыта, но и мест для хранения продукции. Поскольку жители района и Хакасии в целом предпочитают приобретать отечественные товары, выращенные на экологически чистых территориях России, то и поэтому спрос на корнеплоды будет стабильно высоким. Хранение овощей в нашей республике характеризуется как важное направление предпринимательской деятельности, вызванное социальной необходимостью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Arial Black" pitchFamily="34" charset="0"/>
              </a:rPr>
              <a:t>ЦЕЛЬ ПРОЕКТА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Создание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круглогодичной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эффективно-функционирую-щей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системы по производству, хранению, переработке, фасовке и реализации овощей для обеспечения населения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района овощной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продукцией. Основная планируемая продукция – капуста, картофель и морковь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1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08520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Правовая </a:t>
            </a:r>
            <a:r>
              <a:rPr lang="ru-RU" sz="1600" i="1" u="sng" dirty="0" smtClean="0">
                <a:solidFill>
                  <a:srgbClr val="002060"/>
                </a:solidFill>
                <a:latin typeface="Arial Black" pitchFamily="34" charset="0"/>
              </a:rPr>
              <a:t>форма: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Крестьянское (фермерское) хозяйство;</a:t>
            </a:r>
          </a:p>
          <a:p>
            <a:pPr marL="0" indent="0">
              <a:buNone/>
            </a:pPr>
            <a:endParaRPr lang="ru-RU" sz="16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i="1" u="sng" dirty="0" smtClean="0">
                <a:solidFill>
                  <a:srgbClr val="002060"/>
                </a:solidFill>
                <a:latin typeface="Arial Black" pitchFamily="34" charset="0"/>
              </a:rPr>
              <a:t>Глава</a:t>
            </a:r>
            <a:r>
              <a:rPr lang="ru-RU" sz="1600" u="sng" dirty="0" smtClean="0">
                <a:solidFill>
                  <a:srgbClr val="002060"/>
                </a:solidFill>
                <a:latin typeface="Arial Black" pitchFamily="34" charset="0"/>
              </a:rPr>
              <a:t>  КФХ: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</a:rPr>
              <a:t>Амиров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Шамиль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</a:rPr>
              <a:t>Казанапович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;</a:t>
            </a:r>
          </a:p>
          <a:p>
            <a:pPr marL="0" indent="0">
              <a:buNone/>
            </a:pPr>
            <a:endParaRPr lang="ru-RU" sz="1600" i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i="1" u="sng" dirty="0" smtClean="0">
                <a:solidFill>
                  <a:srgbClr val="002060"/>
                </a:solidFill>
                <a:latin typeface="Arial Black" pitchFamily="34" charset="0"/>
              </a:rPr>
              <a:t>Юридический </a:t>
            </a: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адрес</a:t>
            </a:r>
            <a:r>
              <a:rPr lang="ru-RU" sz="1600" u="sng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: 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Республика Хакасия, Усть-Абаканский район, д. Заря, ул.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Большая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, д. 18-1;</a:t>
            </a:r>
          </a:p>
          <a:p>
            <a:pPr marL="0" indent="0">
              <a:buNone/>
            </a:pPr>
            <a:endParaRPr lang="ru-RU" sz="1600" i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600" i="1" u="sng" dirty="0" smtClean="0">
                <a:solidFill>
                  <a:srgbClr val="002060"/>
                </a:solidFill>
                <a:latin typeface="Arial Black" pitchFamily="34" charset="0"/>
              </a:rPr>
              <a:t>Фактическое </a:t>
            </a:r>
            <a:r>
              <a:rPr lang="ru-RU" sz="1600" i="1" u="sng" dirty="0">
                <a:solidFill>
                  <a:srgbClr val="002060"/>
                </a:solidFill>
                <a:latin typeface="Arial Black" pitchFamily="34" charset="0"/>
              </a:rPr>
              <a:t>место осуществления деятельности </a:t>
            </a:r>
            <a:r>
              <a:rPr lang="ru-RU" sz="1600" u="sng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строительство овощехранилища общей площадью 962.4 кв. м.  предполагается на земельном участке, принадлежащем на праве собственности, кадастровый номер (земельного участка) 19:10:040303:371 по адресу: Республика Хакасия, Усть-Абаканский район, в 1.7 км. восточнее с. Зеленое.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252536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ЭТАПЫ РЕАЛИЗАЦИИ ПРОЕКТА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3663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i="1" u="sng" dirty="0">
                <a:solidFill>
                  <a:srgbClr val="002060"/>
                </a:solidFill>
                <a:latin typeface="Arial Black" pitchFamily="34" charset="0"/>
              </a:rPr>
              <a:t>Проектные </a:t>
            </a:r>
            <a:r>
              <a:rPr lang="ru-RU" b="1" i="1" u="sng" dirty="0" smtClean="0">
                <a:solidFill>
                  <a:srgbClr val="002060"/>
                </a:solidFill>
                <a:latin typeface="Arial Black" pitchFamily="34" charset="0"/>
              </a:rPr>
              <a:t>работы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:  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апрель 2018 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г.;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Подготовительный период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: 2019 г. – май 2020 г.;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Arial Black" pitchFamily="34" charset="0"/>
              </a:rPr>
              <a:t>Основной период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: ноябрь 2020 г. 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– 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октябрь 2021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597" y="1772816"/>
            <a:ext cx="7886700" cy="4351338"/>
          </a:xfrm>
          <a:noFill/>
        </p:spPr>
        <p:txBody>
          <a:bodyPr/>
          <a:lstStyle/>
          <a:p>
            <a:endParaRPr lang="ru-RU" sz="2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  <a:latin typeface="Arial Black" pitchFamily="34" charset="0"/>
              </a:rPr>
              <a:t>Стоимость </a:t>
            </a:r>
            <a:r>
              <a:rPr lang="ru-RU" sz="1800" b="1" i="1" dirty="0">
                <a:solidFill>
                  <a:srgbClr val="002060"/>
                </a:solidFill>
                <a:latin typeface="Arial Black" pitchFamily="34" charset="0"/>
              </a:rPr>
              <a:t>проекта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                30 708,952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тыс.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руб.,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800" b="1" dirty="0" err="1" smtClean="0">
                <a:solidFill>
                  <a:srgbClr val="002060"/>
                </a:solidFill>
                <a:latin typeface="Arial Black" pitchFamily="34" charset="0"/>
              </a:rPr>
              <a:t>т.ч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.:</a:t>
            </a:r>
          </a:p>
          <a:p>
            <a:endParaRPr lang="ru-RU" sz="1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средства гранта, планируемые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к вложению в проект –  60 %       18 425,371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тыс.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руб.;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собственные средства 30%        12 283,581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тыс.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руб.; </a:t>
            </a:r>
          </a:p>
          <a:p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привлеченные средства              0,00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тыс.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руб.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ТЕХНОЛОГИЧЕСКИЕ РЕШЕНИЯ ПРОЕКТА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В структуре готовой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продукции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можно выделить три направления: </a:t>
            </a:r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капуста,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картофель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морковь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Проектный общий годовой объем </a:t>
            </a:r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1600" b="1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продукции (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за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2024 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год) с учетом </a:t>
            </a:r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потерь составляет 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408 т</a:t>
            </a:r>
          </a:p>
          <a:p>
            <a:endParaRPr lang="ru-RU" dirty="0"/>
          </a:p>
        </p:txBody>
      </p:sp>
      <p:pic>
        <p:nvPicPr>
          <p:cNvPr id="2052" name="Picture 4" descr="http://ia41.ru/wp-content/uploads/2017/09/tradeboard8OtCbv_img-82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62141" cy="27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znamkaluga.ru/images/010717/5F1QdTtls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621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324544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ПОТРЕБИТЕЛИ И РЫНОК СБЫТА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solidFill>
                  <a:srgbClr val="002060"/>
                </a:solidFill>
                <a:latin typeface="Arial Black" pitchFamily="34" charset="0"/>
              </a:rPr>
              <a:t>Потребители продукции услуг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– в основном население Усть-Абаканского района;</a:t>
            </a:r>
          </a:p>
          <a:p>
            <a:pPr algn="just"/>
            <a:r>
              <a:rPr lang="ru-RU" sz="1800" b="1" i="1" dirty="0" smtClean="0">
                <a:solidFill>
                  <a:srgbClr val="002060"/>
                </a:solidFill>
                <a:latin typeface="Arial Black" pitchFamily="34" charset="0"/>
              </a:rPr>
              <a:t>Реализация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сельскохозяйственных овощей планируется через розничную сеть, а также оптовые компании, расположенные на территории Республики Хакасия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районе базы овощехранилища предполагается открытие мини-рынка для розничной торговли овощами, что позволит увеличить объемы продаж собственной продукции овощей и иного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товара.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gizn-biz.ru/wp-content/uploads/2016/04/eatinghealthyonabudge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149080"/>
            <a:ext cx="43204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КОНКУРЕНТНЫЕ ПРЕИМУЩЕСТВА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8245580" cy="52565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  <a:noFill/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Отсутствие  жесткой конкуренции в Усть-Абаканском районе Республики Хакасия аналогичных объектов хранения;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Опыт работы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Наличие в собственности земельного участка;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Наличие орошаемых земель в собственности для выращивания культур;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Наличие сельскохозяйственной техники;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Гибкая ценовая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политика;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Востребованность продукции на рынке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4" descr="http://nashemedia.ru/wp-content/uploads/2014/10/fruit-and-vegetables-groc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9442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сть-Абакан">
      <a:dk1>
        <a:srgbClr val="00B0F0"/>
      </a:dk1>
      <a:lt1>
        <a:srgbClr val="00B0F0"/>
      </a:lt1>
      <a:dk2>
        <a:srgbClr val="FFFFFF"/>
      </a:dk2>
      <a:lt2>
        <a:srgbClr val="FFFFFF"/>
      </a:lt2>
      <a:accent1>
        <a:srgbClr val="FFED00"/>
      </a:accent1>
      <a:accent2>
        <a:srgbClr val="FECC00"/>
      </a:accent2>
      <a:accent3>
        <a:srgbClr val="000000"/>
      </a:accent3>
      <a:accent4>
        <a:srgbClr val="78B833"/>
      </a:accent4>
      <a:accent5>
        <a:srgbClr val="000000"/>
      </a:accent5>
      <a:accent6>
        <a:srgbClr val="5A5136"/>
      </a:accent6>
      <a:hlink>
        <a:srgbClr val="000000"/>
      </a:hlink>
      <a:folHlink>
        <a:srgbClr val="000000"/>
      </a:folHlink>
    </a:clrScheme>
    <a:fontScheme name="Усть-Абакан">
      <a:majorFont>
        <a:latin typeface="Amazing Grotes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862</Words>
  <Application>Microsoft Office PowerPoint</Application>
  <PresentationFormat>Экран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.</vt:lpstr>
      <vt:lpstr>АКТУАЛЬНОСТЬ ТЕМЫ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.Спасибо за внимание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Пользователь</cp:lastModifiedBy>
  <cp:revision>77</cp:revision>
  <dcterms:created xsi:type="dcterms:W3CDTF">2017-05-24T09:18:49Z</dcterms:created>
  <dcterms:modified xsi:type="dcterms:W3CDTF">2020-10-12T07:34:20Z</dcterms:modified>
</cp:coreProperties>
</file>