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17824128"/>
        <c:axId val="117770496"/>
      </c:barChart>
      <c:catAx>
        <c:axId val="11782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7770496"/>
        <c:crosses val="autoZero"/>
        <c:auto val="1"/>
        <c:lblAlgn val="ctr"/>
        <c:lblOffset val="100"/>
      </c:catAx>
      <c:valAx>
        <c:axId val="117770496"/>
        <c:scaling>
          <c:orientation val="minMax"/>
        </c:scaling>
        <c:axPos val="l"/>
        <c:majorGridlines/>
        <c:numFmt formatCode="General" sourceLinked="1"/>
        <c:tickLblPos val="none"/>
        <c:crossAx val="11782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2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64686176072134"/>
                  <c:y val="7.71992103721149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94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9266951653408967"/>
                  <c:y val="-0.13954885748974374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276199.3</c:v>
                </c:pt>
                <c:pt idx="1">
                  <c:v>133176.70000000001</c:v>
                </c:pt>
                <c:pt idx="2">
                  <c:v>874896.4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5038E-3"/>
          <c:w val="0.54675594684522699"/>
          <c:h val="0.80889503379007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en-US" smtClean="0"/>
                      <a:t>27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19</a:t>
                    </a:r>
                    <a:r>
                      <a:rPr lang="en-US" smtClean="0"/>
                      <a:t>9,30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133 176,7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ru-RU" dirty="0" smtClean="0"/>
                      <a:t>874 896,4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104296448"/>
        <c:axId val="104883328"/>
      </c:barChart>
      <c:catAx>
        <c:axId val="104296448"/>
        <c:scaling>
          <c:orientation val="minMax"/>
        </c:scaling>
        <c:delete val="1"/>
        <c:axPos val="b"/>
        <c:tickLblPos val="nextTo"/>
        <c:crossAx val="104883328"/>
        <c:crosses val="autoZero"/>
        <c:auto val="1"/>
        <c:lblAlgn val="ctr"/>
        <c:lblOffset val="100"/>
      </c:catAx>
      <c:valAx>
        <c:axId val="104883328"/>
        <c:scaling>
          <c:orientation val="minMax"/>
        </c:scaling>
        <c:delete val="1"/>
        <c:axPos val="l"/>
        <c:numFmt formatCode="#,##0.00" sourceLinked="1"/>
        <c:tickLblPos val="nextTo"/>
        <c:crossAx val="10429644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9185"/>
          <c:y val="0.16192029865172591"/>
          <c:w val="0.30416268832537957"/>
          <c:h val="0.6725391530783120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276.2</c:v>
                </c:pt>
                <c:pt idx="1">
                  <c:v>287.89999999999998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133.19999999999999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874.9</c:v>
                </c:pt>
                <c:pt idx="1">
                  <c:v>767.5</c:v>
                </c:pt>
                <c:pt idx="2">
                  <c:v>569.4</c:v>
                </c:pt>
              </c:numCache>
            </c:numRef>
          </c:val>
        </c:ser>
        <c:shape val="box"/>
        <c:axId val="134204032"/>
        <c:axId val="160104832"/>
        <c:axId val="0"/>
      </c:bar3DChart>
      <c:catAx>
        <c:axId val="13420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0104832"/>
        <c:crosses val="autoZero"/>
        <c:auto val="1"/>
        <c:lblAlgn val="ctr"/>
        <c:lblOffset val="100"/>
      </c:catAx>
      <c:valAx>
        <c:axId val="160104832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3420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7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807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84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1284.3</c:v>
                </c:pt>
                <c:pt idx="1">
                  <c:v>1168.5999999999999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27816448"/>
        <c:axId val="127835136"/>
        <c:axId val="0"/>
      </c:bar3DChart>
      <c:catAx>
        <c:axId val="12781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27835136"/>
        <c:crosses val="autoZero"/>
        <c:auto val="1"/>
        <c:lblAlgn val="ctr"/>
        <c:lblOffset val="100"/>
      </c:catAx>
      <c:valAx>
        <c:axId val="127835136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27816448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602E-2"/>
          <c:y val="6.4235484400930923E-2"/>
          <c:w val="0.7206138750444081"/>
          <c:h val="0.76084361918715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251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108,8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4</c:v>
                </c:pt>
                <c:pt idx="10">
                  <c:v>Штрафы, санкции 2,3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251</c:v>
                </c:pt>
                <c:pt idx="1">
                  <c:v>14.3</c:v>
                </c:pt>
                <c:pt idx="2">
                  <c:v>5</c:v>
                </c:pt>
                <c:pt idx="3">
                  <c:v>0.6</c:v>
                </c:pt>
                <c:pt idx="4">
                  <c:v>0.4</c:v>
                </c:pt>
                <c:pt idx="5">
                  <c:v>4.8</c:v>
                </c:pt>
                <c:pt idx="6">
                  <c:v>108.8</c:v>
                </c:pt>
                <c:pt idx="7">
                  <c:v>17.7</c:v>
                </c:pt>
                <c:pt idx="8">
                  <c:v>0.4</c:v>
                </c:pt>
                <c:pt idx="9">
                  <c:v>4</c:v>
                </c:pt>
                <c:pt idx="10">
                  <c:v>2.2999999999999998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1011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542E-4"/>
          <c:y val="2.0914886293832331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3"/>
          <c:w val="0.71286091728429846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135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89"/>
          <c:w val="0.639259684388334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52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2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74 903,9</c:v>
                </c:pt>
                <c:pt idx="1">
                  <c:v>Национальная безопасность и правоохранительная деятельность 938,3</c:v>
                </c:pt>
                <c:pt idx="2">
                  <c:v>Национальная экономика 43 749,7</c:v>
                </c:pt>
                <c:pt idx="3">
                  <c:v>Жилищно-коммунальное хозяйство 19 714,5</c:v>
                </c:pt>
                <c:pt idx="4">
                  <c:v>Образование 915 048,6</c:v>
                </c:pt>
                <c:pt idx="5">
                  <c:v>Культура 69 738,4</c:v>
                </c:pt>
                <c:pt idx="6">
                  <c:v>Социальная политика 75 778,8</c:v>
                </c:pt>
                <c:pt idx="7">
                  <c:v>Физическая культура и спорт 1 185,1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86 140,9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74903.899999999994</c:v>
                </c:pt>
                <c:pt idx="1">
                  <c:v>938.3</c:v>
                </c:pt>
                <c:pt idx="2">
                  <c:v>43749.7</c:v>
                </c:pt>
                <c:pt idx="3">
                  <c:v>19714.5</c:v>
                </c:pt>
                <c:pt idx="4" formatCode="#,##0.00">
                  <c:v>915048.6</c:v>
                </c:pt>
                <c:pt idx="5">
                  <c:v>69738.399999999994</c:v>
                </c:pt>
                <c:pt idx="6" formatCode="#,##0.00">
                  <c:v>75778.8</c:v>
                </c:pt>
                <c:pt idx="7">
                  <c:v>1185.0999999999999</c:v>
                </c:pt>
                <c:pt idx="8">
                  <c:v>6245.9</c:v>
                </c:pt>
                <c:pt idx="9">
                  <c:v>50</c:v>
                </c:pt>
                <c:pt idx="10">
                  <c:v>86140.9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93"/>
          <c:y val="6.0682514908032323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904"/>
          <c:y val="7.3567114140934031E-2"/>
          <c:w val="0.65167597546662503"/>
          <c:h val="0.899739561580592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213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49"/>
                  <c:y val="-9.8620832050170734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138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192E-2"/>
                  <c:y val="5.0818366975559234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801E-2"/>
                  <c:y val="0.16360935356533149"/>
                </c:manualLayout>
              </c:layout>
              <c:showPercent val="1"/>
            </c:dLbl>
            <c:dLbl>
              <c:idx val="7"/>
              <c:layout>
                <c:manualLayout>
                  <c:x val="2.6044100640254197E-2"/>
                  <c:y val="0.15976633584367061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22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182999.3</c:v>
                </c:pt>
                <c:pt idx="1">
                  <c:v>157736.5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631397.69999999995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60802.7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3951.2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140733824"/>
        <c:axId val="140739712"/>
        <c:axId val="0"/>
      </c:bar3DChart>
      <c:catAx>
        <c:axId val="14073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0739712"/>
        <c:crosses val="autoZero"/>
        <c:auto val="1"/>
        <c:lblAlgn val="ctr"/>
        <c:lblOffset val="100"/>
      </c:catAx>
      <c:valAx>
        <c:axId val="140739712"/>
        <c:scaling>
          <c:orientation val="minMax"/>
        </c:scaling>
        <c:delete val="1"/>
        <c:axPos val="l"/>
        <c:numFmt formatCode="#,##0.0" sourceLinked="1"/>
        <c:tickLblPos val="none"/>
        <c:crossAx val="14073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202"/>
          <c:w val="0.68811556874492297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46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161825920"/>
        <c:axId val="161827456"/>
      </c:barChart>
      <c:catAx>
        <c:axId val="161825920"/>
        <c:scaling>
          <c:orientation val="minMax"/>
        </c:scaling>
        <c:axPos val="b"/>
        <c:numFmt formatCode="General" sourceLinked="1"/>
        <c:tickLblPos val="nextTo"/>
        <c:crossAx val="161827456"/>
        <c:crosses val="autoZero"/>
        <c:auto val="1"/>
        <c:lblAlgn val="ctr"/>
        <c:lblOffset val="100"/>
      </c:catAx>
      <c:valAx>
        <c:axId val="161827456"/>
        <c:scaling>
          <c:orientation val="minMax"/>
        </c:scaling>
        <c:axPos val="l"/>
        <c:majorGridlines/>
        <c:numFmt formatCode="General" sourceLinked="1"/>
        <c:tickLblPos val="none"/>
        <c:crossAx val="16182592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79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097E-2"/>
                  <c:y val="-3.720930232558241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34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915048.6</c:v>
                </c:pt>
                <c:pt idx="1">
                  <c:v>839622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163615488"/>
        <c:axId val="163617024"/>
      </c:lineChart>
      <c:catAx>
        <c:axId val="163615488"/>
        <c:scaling>
          <c:orientation val="minMax"/>
        </c:scaling>
        <c:delete val="1"/>
        <c:axPos val="b"/>
        <c:numFmt formatCode="General" sourceLinked="1"/>
        <c:tickLblPos val="none"/>
        <c:crossAx val="163617024"/>
        <c:crosses val="autoZero"/>
        <c:auto val="1"/>
        <c:lblAlgn val="ctr"/>
        <c:lblOffset val="100"/>
      </c:catAx>
      <c:valAx>
        <c:axId val="163617024"/>
        <c:scaling>
          <c:orientation val="minMax"/>
        </c:scaling>
        <c:delete val="1"/>
        <c:axPos val="l"/>
        <c:numFmt formatCode="#,##0.00" sourceLinked="1"/>
        <c:tickLblPos val="none"/>
        <c:crossAx val="16361548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50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44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0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43155584"/>
        <c:axId val="143157120"/>
        <c:axId val="0"/>
      </c:bar3DChart>
      <c:catAx>
        <c:axId val="143155584"/>
        <c:scaling>
          <c:orientation val="minMax"/>
        </c:scaling>
        <c:delete val="1"/>
        <c:axPos val="b"/>
        <c:tickLblPos val="nextTo"/>
        <c:crossAx val="143157120"/>
        <c:crosses val="autoZero"/>
        <c:auto val="1"/>
        <c:lblAlgn val="ctr"/>
        <c:lblOffset val="100"/>
      </c:catAx>
      <c:valAx>
        <c:axId val="143157120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4315558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7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526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6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211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43305344"/>
        <c:axId val="143307136"/>
        <c:axId val="0"/>
      </c:bar3DChart>
      <c:catAx>
        <c:axId val="143305344"/>
        <c:scaling>
          <c:orientation val="minMax"/>
        </c:scaling>
        <c:delete val="1"/>
        <c:axPos val="b"/>
        <c:tickLblPos val="nextTo"/>
        <c:crossAx val="143307136"/>
        <c:crosses val="autoZero"/>
        <c:auto val="1"/>
        <c:lblAlgn val="ctr"/>
        <c:lblOffset val="100"/>
      </c:catAx>
      <c:valAx>
        <c:axId val="143307136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43305344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133948544"/>
        <c:axId val="111765760"/>
      </c:barChart>
      <c:catAx>
        <c:axId val="133948544"/>
        <c:scaling>
          <c:orientation val="minMax"/>
        </c:scaling>
        <c:axPos val="b"/>
        <c:numFmt formatCode="General" sourceLinked="1"/>
        <c:tickLblPos val="nextTo"/>
        <c:crossAx val="111765760"/>
        <c:crosses val="autoZero"/>
        <c:auto val="1"/>
        <c:lblAlgn val="ctr"/>
        <c:lblOffset val="100"/>
      </c:catAx>
      <c:valAx>
        <c:axId val="111765760"/>
        <c:scaling>
          <c:orientation val="minMax"/>
        </c:scaling>
        <c:axPos val="l"/>
        <c:majorGridlines/>
        <c:numFmt formatCode="General" sourceLinked="1"/>
        <c:tickLblPos val="none"/>
        <c:crossAx val="13394854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53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46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542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133950848"/>
        <c:axId val="134247168"/>
      </c:lineChart>
      <c:catAx>
        <c:axId val="13395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34247168"/>
        <c:crosses val="autoZero"/>
        <c:auto val="1"/>
        <c:lblAlgn val="ctr"/>
        <c:lblOffset val="100"/>
      </c:catAx>
      <c:valAx>
        <c:axId val="1342471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3950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91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85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65371904"/>
        <c:axId val="165373440"/>
        <c:axId val="0"/>
      </c:bar3DChart>
      <c:catAx>
        <c:axId val="165371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65373440"/>
        <c:crossesAt val="0"/>
        <c:auto val="1"/>
        <c:lblAlgn val="ctr"/>
        <c:lblOffset val="100"/>
      </c:catAx>
      <c:valAx>
        <c:axId val="16537344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537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942E-2"/>
          <c:y val="6.1888800375320158E-2"/>
          <c:w val="0.86692471299671403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165200256"/>
        <c:axId val="165201792"/>
      </c:barChart>
      <c:catAx>
        <c:axId val="16520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5201792"/>
        <c:crossesAt val="0"/>
        <c:auto val="1"/>
        <c:lblAlgn val="ctr"/>
        <c:lblOffset val="100"/>
      </c:catAx>
      <c:valAx>
        <c:axId val="16520179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6520025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65258752"/>
        <c:axId val="165260288"/>
        <c:axId val="0"/>
      </c:bar3DChart>
      <c:catAx>
        <c:axId val="165258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5260288"/>
        <c:crosses val="autoZero"/>
        <c:auto val="1"/>
        <c:lblAlgn val="ctr"/>
        <c:lblOffset val="100"/>
      </c:catAx>
      <c:valAx>
        <c:axId val="165260288"/>
        <c:scaling>
          <c:orientation val="minMax"/>
        </c:scaling>
        <c:delete val="1"/>
        <c:axPos val="l"/>
        <c:numFmt formatCode="General" sourceLinked="1"/>
        <c:tickLblPos val="nextTo"/>
        <c:crossAx val="16525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65290752"/>
        <c:axId val="165292288"/>
        <c:axId val="0"/>
      </c:bar3DChart>
      <c:catAx>
        <c:axId val="165290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5292288"/>
        <c:crosses val="autoZero"/>
        <c:auto val="1"/>
        <c:lblAlgn val="ctr"/>
        <c:lblOffset val="100"/>
      </c:catAx>
      <c:valAx>
        <c:axId val="1652922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5290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240 103,4 тыс.рублей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95,9%)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53 390,8 тыс.рублей </a:t>
          </a: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293 494,2 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16.09.2019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12" Type="http://schemas.openxmlformats.org/officeDocument/2006/relationships/oleObject" Target="../embeddings/_____Microsoft_Office_Excel_97-20031.xls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2.png"/><Relationship Id="rId5" Type="http://schemas.openxmlformats.org/officeDocument/2006/relationships/diagramData" Target="../diagrams/data1.xml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8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1 273 541,8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1 282 763,6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1 168 660,9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1 178 099,0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1472" y="2000240"/>
            <a:ext cx="8047037" cy="136842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  Решению Совета депутатов </a:t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Усть-Абаканского района от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12.09.2019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года № 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62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«О внесении изменений в решение Совета депутатов Усть-Абаканского района Республики Хакасия от 25.12.2018 г. № 69 «О бюджете муниципального образования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Усть-Абаканский район Республики Хакасия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2019 год и плановый период </a:t>
            </a:r>
            <a:b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и 2021 годов»</a:t>
            </a:r>
            <a:endParaRPr kumimoji="0" lang="ru-RU" sz="2400" b="1" i="0" u="none" strike="noStrike" kern="1200" cap="none" spc="0" normalizeH="0" baseline="0" noProof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874  896,4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767 490,0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186 259,3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231 948,0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293 494,2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903,9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75 778,8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86 140,9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915 048,6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839 622,0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69 738,4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19 714,5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27 658,1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1 612,7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072199" y="2642785"/>
            <a:ext cx="128588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58" y="2928934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</a:t>
            </a:r>
            <a:r>
              <a:rPr lang="ru-RU" sz="1200" b="1" dirty="0" smtClean="0">
                <a:solidFill>
                  <a:srgbClr val="002060"/>
                </a:solidFill>
              </a:rPr>
              <a:t>10  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49" name="Группа 14"/>
          <p:cNvGrpSpPr/>
          <p:nvPr/>
        </p:nvGrpSpPr>
        <p:grpSpPr>
          <a:xfrm rot="16200000">
            <a:off x="3642889" y="3000789"/>
            <a:ext cx="358034" cy="214323"/>
            <a:chOff x="6543063" y="2070876"/>
            <a:chExt cx="673727" cy="215117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300037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11 047,9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35 887,7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631397,7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182999,3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157736,5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56 330,2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55 934,2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1 185,1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293 494,2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1 167 381,0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9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0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  <p:graphicFrame>
        <p:nvGraphicFramePr>
          <p:cNvPr id="192514" name="Содержимое 11"/>
          <p:cNvGraphicFramePr>
            <a:graphicFrameLocks noGrp="1"/>
          </p:cNvGraphicFramePr>
          <p:nvPr/>
        </p:nvGraphicFramePr>
        <p:xfrm>
          <a:off x="285750" y="2428875"/>
          <a:ext cx="6248400" cy="3057525"/>
        </p:xfrm>
        <a:graphic>
          <a:graphicData uri="http://schemas.openxmlformats.org/presentationml/2006/ole">
            <p:oleObj spid="_x0000_s192514" name="Worksheet" r:id="rId12" imgW="6248445" imgH="30574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056 614,6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59 </a:t>
            </a:r>
            <a:r>
              <a:rPr lang="ru-RU" sz="1600" b="1" dirty="0" smtClean="0">
                <a:solidFill>
                  <a:schemeClr val="bg1"/>
                </a:solidFill>
              </a:rPr>
              <a:t>027,4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4 729,8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119 731,6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1 240 103,4 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901 430,0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395,6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81 856,7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2 300,1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4 509,4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12 505,9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1 892,0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104 976,1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14 549,6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901 430,0  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841 695,2               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481,7       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19 834,9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478,0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1 751,2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1 925,0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3 697,1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987,9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–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1 892,0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53 390,8 тыс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428736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214554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9" y="1285860"/>
            <a:ext cx="692364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643050"/>
            <a:ext cx="1893185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21455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2643182"/>
            <a:ext cx="2286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6182" y="3071810"/>
            <a:ext cx="139814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286256"/>
            <a:ext cx="216200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4786322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2 039,6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282" y="1357299"/>
            <a:ext cx="7227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2928934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142844" y="2714620"/>
            <a:ext cx="53578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3429000"/>
            <a:ext cx="149752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103,1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2132" y="2857496"/>
            <a:ext cx="3437681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57818" y="2500306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428868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7572396" y="3500438"/>
            <a:ext cx="1433406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3929066"/>
            <a:ext cx="2162002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6248" y="4572008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14612" y="357187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000504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215074" y="4071942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15206" y="471488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39290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01818" y="2357430"/>
            <a:ext cx="184218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612,6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714488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85786" y="5214950"/>
            <a:ext cx="23590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финансовое обеспечение затрат,  связанных с созданием предприятия, для выполнения работ, оказания услуг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4480" y="635795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4 000,0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5143512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возмещение убытков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43570" y="58578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1060" name="Picture 4" descr="http://abcnews.com.ua/media/cache/news/uploads/content/54cfa211d53106f5238b45dd/7eb5d07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5000636"/>
            <a:ext cx="835071" cy="500066"/>
          </a:xfrm>
          <a:prstGeom prst="rect">
            <a:avLst/>
          </a:prstGeom>
          <a:noFill/>
        </p:spPr>
      </p:pic>
      <p:pic>
        <p:nvPicPr>
          <p:cNvPr id="301062" name="Picture 6" descr="https://kirovpravda.ru/wp-content/uploads/2017/01/%D0%B1%D1%8E%D0%B4%D0%B6%D0%B5%D1%8219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846" y="5143512"/>
            <a:ext cx="750750" cy="5000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</TotalTime>
  <Words>4716</Words>
  <Application>Microsoft Office PowerPoint</Application>
  <PresentationFormat>Экран (4:3)</PresentationFormat>
  <Paragraphs>1116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Лист Microsoft Office Excel 97-2003</vt:lpstr>
      <vt:lpstr> БЮДЖЕТ  для граждан </vt:lpstr>
      <vt:lpstr>Слайд 2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4251</cp:revision>
  <dcterms:created xsi:type="dcterms:W3CDTF">2013-11-30T21:03:12Z</dcterms:created>
  <dcterms:modified xsi:type="dcterms:W3CDTF">2019-09-16T04:17:48Z</dcterms:modified>
</cp:coreProperties>
</file>