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62" r:id="rId2"/>
    <p:sldMasterId id="2147483786" r:id="rId3"/>
    <p:sldMasterId id="2147483810" r:id="rId4"/>
    <p:sldMasterId id="2147483822" r:id="rId5"/>
    <p:sldMasterId id="2147483834" r:id="rId6"/>
    <p:sldMasterId id="2147483846" r:id="rId7"/>
  </p:sldMasterIdLst>
  <p:notesMasterIdLst>
    <p:notesMasterId r:id="rId61"/>
  </p:notesMasterIdLst>
  <p:sldIdLst>
    <p:sldId id="434" r:id="rId8"/>
    <p:sldId id="435" r:id="rId9"/>
    <p:sldId id="439" r:id="rId10"/>
    <p:sldId id="485" r:id="rId11"/>
    <p:sldId id="479" r:id="rId12"/>
    <p:sldId id="436" r:id="rId13"/>
    <p:sldId id="539" r:id="rId14"/>
    <p:sldId id="540" r:id="rId15"/>
    <p:sldId id="438" r:id="rId16"/>
    <p:sldId id="441" r:id="rId17"/>
    <p:sldId id="440" r:id="rId18"/>
    <p:sldId id="442" r:id="rId19"/>
    <p:sldId id="443" r:id="rId20"/>
    <p:sldId id="505" r:id="rId21"/>
    <p:sldId id="506" r:id="rId22"/>
    <p:sldId id="507" r:id="rId23"/>
    <p:sldId id="510" r:id="rId24"/>
    <p:sldId id="511" r:id="rId25"/>
    <p:sldId id="512" r:id="rId26"/>
    <p:sldId id="513" r:id="rId27"/>
    <p:sldId id="508" r:id="rId28"/>
    <p:sldId id="509" r:id="rId29"/>
    <p:sldId id="448" r:id="rId30"/>
    <p:sldId id="486" r:id="rId31"/>
    <p:sldId id="451" r:id="rId32"/>
    <p:sldId id="452" r:id="rId33"/>
    <p:sldId id="453" r:id="rId34"/>
    <p:sldId id="454" r:id="rId35"/>
    <p:sldId id="455" r:id="rId36"/>
    <p:sldId id="459" r:id="rId37"/>
    <p:sldId id="460" r:id="rId38"/>
    <p:sldId id="461" r:id="rId39"/>
    <p:sldId id="462" r:id="rId40"/>
    <p:sldId id="456" r:id="rId41"/>
    <p:sldId id="463" r:id="rId42"/>
    <p:sldId id="525" r:id="rId43"/>
    <p:sldId id="542" r:id="rId44"/>
    <p:sldId id="526" r:id="rId45"/>
    <p:sldId id="464" r:id="rId46"/>
    <p:sldId id="527" r:id="rId47"/>
    <p:sldId id="528" r:id="rId48"/>
    <p:sldId id="458" r:id="rId49"/>
    <p:sldId id="543" r:id="rId50"/>
    <p:sldId id="529" r:id="rId51"/>
    <p:sldId id="544" r:id="rId52"/>
    <p:sldId id="530" r:id="rId53"/>
    <p:sldId id="531" r:id="rId54"/>
    <p:sldId id="533" r:id="rId55"/>
    <p:sldId id="504" r:id="rId56"/>
    <p:sldId id="541" r:id="rId57"/>
    <p:sldId id="532" r:id="rId58"/>
    <p:sldId id="474" r:id="rId59"/>
    <p:sldId id="475" r:id="rId6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990000"/>
    <a:srgbClr val="FFFFCC"/>
    <a:srgbClr val="9933FF"/>
    <a:srgbClr val="EBE1EB"/>
    <a:srgbClr val="9999FF"/>
    <a:srgbClr val="FF9900"/>
    <a:srgbClr val="FFCCFF"/>
    <a:srgbClr val="FF5B5B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62" autoAdjust="0"/>
    <p:restoredTop sz="95287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30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40;&#1085;&#1072;&#1083;&#1080;&#1079;%20&#1082;%20&#1075;&#1086;&#1076;&#1086;&#1074;&#1086;&#1084;&#1091;%202013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39002</c:v>
                </c:pt>
                <c:pt idx="1">
                  <c:v>44533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16364</c:v>
                </c:pt>
                <c:pt idx="1">
                  <c:v>18297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12189</c:v>
                </c:pt>
                <c:pt idx="1">
                  <c:v>15436</c:v>
                </c:pt>
              </c:numCache>
            </c:numRef>
          </c:val>
        </c:ser>
        <c:axId val="150485632"/>
        <c:axId val="123531648"/>
      </c:barChart>
      <c:catAx>
        <c:axId val="150485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531648"/>
        <c:crosses val="autoZero"/>
        <c:auto val="1"/>
        <c:lblAlgn val="ctr"/>
        <c:lblOffset val="100"/>
      </c:catAx>
      <c:valAx>
        <c:axId val="1235316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0485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02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656"/>
          <c:y val="0.16125258111362173"/>
          <c:w val="0.37602507302369953"/>
          <c:h val="0.72173194311019928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5B5B"/>
            </a:solidFill>
          </c:spPr>
          <c:dLbls>
            <c:dLbl>
              <c:idx val="0"/>
              <c:layout>
                <c:manualLayout>
                  <c:x val="1.5220639346751023E-2"/>
                  <c:y val="-1.224786752089273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21</a:t>
                    </a:r>
                    <a:r>
                      <a:rPr lang="ru-RU" b="1" baseline="0" dirty="0" smtClean="0">
                        <a:solidFill>
                          <a:srgbClr val="FFFFCC"/>
                        </a:solidFill>
                      </a:rPr>
                      <a:t> 649,3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735464489169773E-3"/>
                  <c:y val="-7.348720512535652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25 002,2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1470928978339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31</a:t>
                    </a:r>
                    <a:r>
                      <a:rPr lang="ru-RU" b="1" baseline="0" dirty="0" smtClean="0">
                        <a:solidFill>
                          <a:srgbClr val="FFFFCC"/>
                        </a:solidFill>
                      </a:rPr>
                      <a:t> 064,5</a:t>
                    </a:r>
                    <a:endParaRPr lang="en-US" b="1" dirty="0"/>
                  </a:p>
                </c:rich>
              </c:tx>
              <c:showVal val="1"/>
            </c:dLbl>
            <c:txPr>
              <a:bodyPr rot="-5400000" vert="horz" anchor="b" anchorCtr="1"/>
              <a:lstStyle/>
              <a:p>
                <a:pPr>
                  <a:defRPr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21649.3</c:v>
                </c:pt>
                <c:pt idx="1">
                  <c:v>25002.2</c:v>
                </c:pt>
                <c:pt idx="2">
                  <c:v>31064.5</c:v>
                </c:pt>
              </c:numCache>
            </c:numRef>
          </c:val>
        </c:ser>
        <c:shape val="cylinder"/>
        <c:axId val="163130368"/>
        <c:axId val="163223040"/>
        <c:axId val="0"/>
      </c:bar3DChart>
      <c:catAx>
        <c:axId val="16313036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63223040"/>
        <c:crosses val="autoZero"/>
        <c:auto val="1"/>
        <c:lblAlgn val="ctr"/>
        <c:lblOffset val="100"/>
      </c:catAx>
      <c:valAx>
        <c:axId val="163223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6313036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txPr>
              <a:bodyPr rot="-5400000" vert="horz"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101560.7</c:v>
                </c:pt>
                <c:pt idx="1">
                  <c:v>106516.6</c:v>
                </c:pt>
                <c:pt idx="2">
                  <c:v>104700.4</c:v>
                </c:pt>
              </c:numCache>
            </c:numRef>
          </c:val>
        </c:ser>
        <c:shape val="box"/>
        <c:axId val="163101312"/>
        <c:axId val="163107200"/>
        <c:axId val="0"/>
      </c:bar3DChart>
      <c:catAx>
        <c:axId val="163101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63107200"/>
        <c:crosses val="autoZero"/>
        <c:auto val="1"/>
        <c:lblAlgn val="ctr"/>
        <c:lblOffset val="100"/>
      </c:catAx>
      <c:valAx>
        <c:axId val="16310720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6310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3451866848193"/>
          <c:y val="0.47155910145786467"/>
          <c:w val="0.19292406123525113"/>
          <c:h val="5.6881604204471123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1600">
                <a:solidFill>
                  <a:srgbClr val="990000"/>
                </a:solidFill>
              </a:defRPr>
            </a:pPr>
            <a:r>
              <a:rPr lang="ru-RU" sz="1600" dirty="0" smtClean="0">
                <a:solidFill>
                  <a:srgbClr val="990000"/>
                </a:solidFill>
              </a:rPr>
              <a:t>2022 </a:t>
            </a:r>
            <a:r>
              <a:rPr lang="ru-RU" sz="1600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592E-2"/>
          <c:y val="3.455495726415965E-2"/>
        </c:manualLayout>
      </c:layout>
    </c:title>
    <c:view3D>
      <c:rotX val="30"/>
      <c:rotY val="50"/>
      <c:perspective val="0"/>
    </c:view3D>
    <c:plotArea>
      <c:layout>
        <c:manualLayout>
          <c:layoutTarget val="inner"/>
          <c:xMode val="edge"/>
          <c:yMode val="edge"/>
          <c:x val="0.11478247583183426"/>
          <c:y val="3.0090263379351601E-2"/>
          <c:w val="0.88240674264895336"/>
          <c:h val="0.675631934231744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gradFill flip="none" rotWithShape="1">
              <a:gsLst>
                <a:gs pos="0">
                  <a:srgbClr val="1AB39F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1AB39F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1AB39F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19"/>
          <c:dPt>
            <c:idx val="0"/>
            <c:explosion val="18"/>
          </c:dPt>
          <c:dPt>
            <c:idx val="1"/>
            <c:explosion val="3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8146160638999123"/>
                  <c:y val="-0.26950024949647822"/>
                </c:manualLayout>
              </c:layout>
              <c:showVal val="1"/>
            </c:dLbl>
            <c:dLbl>
              <c:idx val="1"/>
              <c:layout>
                <c:manualLayout>
                  <c:x val="4.6702629748958488E-4"/>
                  <c:y val="3.6049198027599823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699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103955.1</c:v>
                </c:pt>
                <c:pt idx="1">
                  <c:v>745.3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139700" h="139700" prst="divot"/>
        </a:sp3d>
      </c:spPr>
    </c:plotArea>
    <c:legend>
      <c:legendPos val="b"/>
      <c:layout>
        <c:manualLayout>
          <c:xMode val="edge"/>
          <c:yMode val="edge"/>
          <c:x val="7.0099721430129533E-2"/>
          <c:y val="0.6570071950502534"/>
          <c:w val="0.84635683483728141"/>
          <c:h val="0.34097401875982297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241277842489994"/>
          <c:y val="3.6596628152427507E-2"/>
          <c:w val="0.62075675959789534"/>
          <c:h val="0.85603258588551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5B5B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5.3832628846490031E-3"/>
                  <c:y val="0.3894819942845878"/>
                </c:manualLayout>
              </c:layout>
              <c:showVal val="1"/>
            </c:dLbl>
            <c:dLbl>
              <c:idx val="1"/>
              <c:layout>
                <c:manualLayout>
                  <c:x val="1.3458157211622473E-2"/>
                  <c:y val="0.40173005468528095"/>
                </c:manualLayout>
              </c:layout>
              <c:showVal val="1"/>
            </c:dLbl>
            <c:dLbl>
              <c:idx val="2"/>
              <c:layout>
                <c:manualLayout>
                  <c:x val="8.0748943269734526E-3"/>
                  <c:y val="0.2841505264847115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25549.5</c:v>
                </c:pt>
                <c:pt idx="1">
                  <c:v>26940</c:v>
                </c:pt>
                <c:pt idx="2">
                  <c:v>10802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3832628846490031E-3"/>
                  <c:y val="0.2106631284795516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25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972,8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6916314423244946E-3"/>
                  <c:y val="0.3282424638003194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26 743,1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149576714463359E-2"/>
                  <c:y val="0.1910667333259269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10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547,2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25972.799999999996</c:v>
                </c:pt>
                <c:pt idx="1">
                  <c:v>26743.1</c:v>
                </c:pt>
                <c:pt idx="2">
                  <c:v>10547.2</c:v>
                </c:pt>
              </c:numCache>
            </c:numRef>
          </c:val>
        </c:ser>
        <c:shape val="cylinder"/>
        <c:axId val="162826112"/>
        <c:axId val="162827648"/>
        <c:axId val="0"/>
      </c:bar3DChart>
      <c:catAx>
        <c:axId val="162826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990000"/>
                </a:solidFill>
              </a:defRPr>
            </a:pPr>
            <a:endParaRPr lang="ru-RU"/>
          </a:p>
        </c:txPr>
        <c:crossAx val="162827648"/>
        <c:crosses val="autoZero"/>
        <c:auto val="1"/>
        <c:lblAlgn val="ctr"/>
        <c:lblOffset val="100"/>
      </c:catAx>
      <c:valAx>
        <c:axId val="16282764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6282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7972281706576"/>
          <c:y val="0.386171791097289"/>
          <c:w val="0.1415704885289874"/>
          <c:h val="0.16886665370514389"/>
        </c:manualLayout>
      </c:layout>
      <c:txPr>
        <a:bodyPr/>
        <a:lstStyle/>
        <a:p>
          <a:pPr>
            <a:defRPr sz="1400" b="1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plotArea>
      <c:layout>
        <c:manualLayout>
          <c:layoutTarget val="inner"/>
          <c:xMode val="edge"/>
          <c:yMode val="edge"/>
          <c:x val="8.4747146709967765E-4"/>
          <c:y val="0.10773632550988402"/>
          <c:w val="0.64186514880035839"/>
          <c:h val="0.867218042126639"/>
        </c:manualLayout>
      </c:layout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>
                <a:solidFill>
                  <a:srgbClr val="990000"/>
                </a:solidFill>
              </a:defRPr>
            </a:pPr>
            <a:r>
              <a:rPr lang="ru-RU" dirty="0" smtClean="0">
                <a:solidFill>
                  <a:srgbClr val="990000"/>
                </a:solidFill>
              </a:rPr>
              <a:t>2022 </a:t>
            </a:r>
            <a:r>
              <a:rPr lang="ru-RU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564E-2"/>
          <c:y val="3.455495726415965E-2"/>
        </c:manualLayout>
      </c:layout>
    </c:title>
    <c:view3D>
      <c:rotX val="50"/>
      <c:rotY val="60"/>
      <c:perspective val="0"/>
    </c:view3D>
    <c:plotArea>
      <c:layout>
        <c:manualLayout>
          <c:layoutTarget val="inner"/>
          <c:xMode val="edge"/>
          <c:yMode val="edge"/>
          <c:x val="0.14491419677649248"/>
          <c:y val="6.1462539118749812E-2"/>
          <c:w val="0.77694608006518306"/>
          <c:h val="0.59720103902806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9"/>
          <c:dPt>
            <c:idx val="0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99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617709143428932E-2"/>
                  <c:y val="-2.3750299743042567E-2"/>
                </c:manualLayout>
              </c:layout>
              <c:showVal val="1"/>
            </c:dLbl>
            <c:dLbl>
              <c:idx val="1"/>
              <c:layout>
                <c:manualLayout>
                  <c:x val="4.6702629748958445E-4"/>
                  <c:y val="3.6049198027599809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699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Плата за размещение отходов производства и потребления</c:v>
                </c:pt>
                <c:pt idx="1">
                  <c:v>Плата за размещение твердых коомкнальных отходов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9298.7999999999902</c:v>
                </c:pt>
                <c:pt idx="1">
                  <c:v>600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0099721430129533E-2"/>
          <c:y val="0.6570071950502534"/>
          <c:w val="0.84635683483728141"/>
          <c:h val="0.34097401875982286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2068157301518512E-2"/>
          <c:y val="6.6626406113809059E-2"/>
          <c:w val="0.58541643521089959"/>
          <c:h val="0.7915465158598999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301</c:v>
                </c:pt>
                <c:pt idx="1">
                  <c:v>320</c:v>
                </c:pt>
                <c:pt idx="2">
                  <c:v>362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22</c:v>
                </c:pt>
                <c:pt idx="1">
                  <c:v>25</c:v>
                </c:pt>
                <c:pt idx="2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dLbl>
              <c:idx val="0"/>
              <c:layout>
                <c:manualLayout>
                  <c:x val="-1.4223330024262541E-3"/>
                  <c:y val="-9.276849494256479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102</c:v>
                </c:pt>
                <c:pt idx="1">
                  <c:v>106</c:v>
                </c:pt>
                <c:pt idx="2">
                  <c:v>105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26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8446660048525082E-3"/>
                  <c:y val="-4.8500757031094063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4.5222895461757675E-3"/>
                  <c:y val="-6.3845907877597514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1.5074298487252604E-3"/>
                  <c:y val="-9.0001875457565248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23</c:v>
                </c:pt>
                <c:pt idx="1">
                  <c:v>47</c:v>
                </c:pt>
                <c:pt idx="2">
                  <c:v>59</c:v>
                </c:pt>
              </c:numCache>
            </c:numRef>
          </c:val>
        </c:ser>
        <c:overlap val="100"/>
        <c:axId val="163457280"/>
        <c:axId val="163479552"/>
      </c:barChart>
      <c:catAx>
        <c:axId val="16345728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63479552"/>
        <c:crosses val="autoZero"/>
        <c:auto val="1"/>
        <c:lblAlgn val="ctr"/>
        <c:lblOffset val="100"/>
      </c:catAx>
      <c:valAx>
        <c:axId val="163479552"/>
        <c:scaling>
          <c:orientation val="minMax"/>
          <c:max val="55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3457280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5518427879203167"/>
          <c:y val="8.8797244094488748E-2"/>
          <c:w val="0.32037692496532694"/>
          <c:h val="0.574125588454486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2021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4553243153652E-4"/>
          <c:y val="9.5333307507276727E-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7.235459080935451E-2"/>
                  <c:y val="0.14376871842619776"/>
                </c:manualLayout>
              </c:layout>
              <c:showVal val="1"/>
            </c:dLbl>
            <c:dLbl>
              <c:idx val="2"/>
              <c:layout>
                <c:manualLayout>
                  <c:x val="0.15660087247250309"/>
                  <c:y val="-0.2433359513889059"/>
                </c:manualLayout>
              </c:layout>
              <c:showVal val="1"/>
            </c:dLbl>
            <c:dLbl>
              <c:idx val="3"/>
              <c:layout>
                <c:manualLayout>
                  <c:x val="3.3054703991223199E-2"/>
                  <c:y val="0.1081287298975526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167072</c:v>
                </c:pt>
                <c:pt idx="1">
                  <c:v>131217</c:v>
                </c:pt>
                <c:pt idx="2">
                  <c:v>854198</c:v>
                </c:pt>
                <c:pt idx="3">
                  <c:v>46074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612"/>
          <c:y val="0.16125258111362173"/>
          <c:w val="0.37602507302369925"/>
          <c:h val="0.72173194311019873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2022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981200345931149E-3"/>
          <c:y val="4.68305389263095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98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4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4.9265936694211823E-2"/>
                  <c:y val="0.12228160963394077"/>
                </c:manualLayout>
              </c:layout>
              <c:showVal val="1"/>
            </c:dLbl>
            <c:dLbl>
              <c:idx val="2"/>
              <c:layout>
                <c:manualLayout>
                  <c:x val="0.14542357287194721"/>
                  <c:y val="-0.29318590148241264"/>
                </c:manualLayout>
              </c:layout>
              <c:showVal val="1"/>
            </c:dLbl>
            <c:dLbl>
              <c:idx val="3"/>
              <c:layout>
                <c:manualLayout>
                  <c:x val="-6.1989254698432264E-2"/>
                  <c:y val="9.332047697996011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247527</c:v>
                </c:pt>
                <c:pt idx="1">
                  <c:v>282105</c:v>
                </c:pt>
                <c:pt idx="2">
                  <c:v>884939</c:v>
                </c:pt>
                <c:pt idx="3">
                  <c:v>36414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634"/>
          <c:y val="0.16125258111362173"/>
          <c:w val="0.37602507302369942"/>
          <c:h val="0.72173194311019895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"/>
          <c:y val="3.0085415012902197E-2"/>
          <c:w val="0.94248368381094405"/>
          <c:h val="0.750378705814604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5.4982686947632952E-3"/>
                  <c:y val="-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074059557471748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3375.3</c:v>
                </c:pt>
                <c:pt idx="1">
                  <c:v>2824.6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745671736907975E-2"/>
                  <c:y val="-1.7777653349758105E-2"/>
                </c:manualLayout>
              </c:layout>
              <c:showVal val="1"/>
            </c:dLbl>
            <c:dLbl>
              <c:idx val="1"/>
              <c:layout>
                <c:manualLayout>
                  <c:x val="3.5738746515960179E-2"/>
                  <c:y val="-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3851.1</c:v>
                </c:pt>
                <c:pt idx="1">
                  <c:v>2870</c:v>
                </c:pt>
              </c:numCache>
            </c:numRef>
          </c:val>
        </c:ser>
        <c:shape val="box"/>
        <c:axId val="150454272"/>
        <c:axId val="150455808"/>
        <c:axId val="0"/>
      </c:bar3DChart>
      <c:catAx>
        <c:axId val="150454272"/>
        <c:scaling>
          <c:orientation val="minMax"/>
        </c:scaling>
        <c:axPos val="b"/>
        <c:tickLblPos val="nextTo"/>
        <c:txPr>
          <a:bodyPr anchor="b" anchorCtr="0"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455808"/>
        <c:crosses val="autoZero"/>
        <c:auto val="1"/>
        <c:lblAlgn val="ctr"/>
        <c:lblOffset val="100"/>
      </c:catAx>
      <c:valAx>
        <c:axId val="150455808"/>
        <c:scaling>
          <c:orientation val="minMax"/>
        </c:scaling>
        <c:delete val="1"/>
        <c:axPos val="l"/>
        <c:majorGridlines>
          <c:spPr>
            <a:ln w="3175">
              <a:solidFill>
                <a:schemeClr val="tx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one"/>
        <c:crossAx val="150454272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32515163392450636"/>
          <c:y val="0.91663500417944865"/>
          <c:w val="0.34969673215100527"/>
          <c:h val="8.3364995820553747E-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2020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98"/>
          <c:w val="0.71173533011690671"/>
          <c:h val="0.892263706810350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3.1193415156600592E-2"/>
                  <c:y val="0.16043495167203684"/>
                </c:manualLayout>
              </c:layout>
              <c:showVal val="1"/>
            </c:dLbl>
            <c:dLbl>
              <c:idx val="1"/>
              <c:layout>
                <c:manualLayout>
                  <c:x val="-0.17241943877580931"/>
                  <c:y val="5.5951422064215092E-2"/>
                </c:manualLayout>
              </c:layout>
              <c:showVal val="1"/>
            </c:dLbl>
            <c:dLbl>
              <c:idx val="2"/>
              <c:layout>
                <c:manualLayout>
                  <c:x val="0.13927586380345983"/>
                  <c:y val="-0.25606425674925032"/>
                </c:manualLayout>
              </c:layout>
              <c:showVal val="1"/>
            </c:dLbl>
            <c:dLbl>
              <c:idx val="3"/>
              <c:layout>
                <c:manualLayout>
                  <c:x val="-1.2647230229779541E-3"/>
                  <c:y val="6.599961115431650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52252</c:v>
                </c:pt>
                <c:pt idx="1">
                  <c:v>333346.59999999998</c:v>
                </c:pt>
                <c:pt idx="2">
                  <c:v>738851.8</c:v>
                </c:pt>
                <c:pt idx="3">
                  <c:v>13747.3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39750164211838"/>
          <c:y val="0.15243410454394038"/>
          <c:w val="0.37602507302369942"/>
          <c:h val="0.72173194311019895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2021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10959918915703129"/>
          <c:y val="1.246255494274768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5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8.5970691163604576E-2"/>
                  <c:y val="-0.23176233237212829"/>
                </c:manualLayout>
              </c:layout>
              <c:showVal val="1"/>
            </c:dLbl>
            <c:dLbl>
              <c:idx val="5"/>
              <c:layout>
                <c:manualLayout>
                  <c:x val="6.0189648716369365E-2"/>
                  <c:y val="-0.11002635152160024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85 027,9</c:v>
                </c:pt>
                <c:pt idx="1">
                  <c:v>Национальная безопасность и правоохранительная деятельность  3 344,3</c:v>
                </c:pt>
                <c:pt idx="2">
                  <c:v>Национальная экономика 55 735,8</c:v>
                </c:pt>
                <c:pt idx="3">
                  <c:v>Жилищно-коммунальное хозяйство 24 480,5</c:v>
                </c:pt>
                <c:pt idx="4">
                  <c:v>Социально-культурная сфера 1 392 043,0</c:v>
                </c:pt>
                <c:pt idx="5">
                  <c:v>Средства массовой информации 8 007,5</c:v>
                </c:pt>
                <c:pt idx="6">
                  <c:v>Обслуживание государственного долга </c:v>
                </c:pt>
                <c:pt idx="7">
                  <c:v>Межбюджетные трансферты 112 681,0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85027.9</c:v>
                </c:pt>
                <c:pt idx="1">
                  <c:v>3344.3</c:v>
                </c:pt>
                <c:pt idx="2">
                  <c:v>55735.8</c:v>
                </c:pt>
                <c:pt idx="3">
                  <c:v>24480.5</c:v>
                </c:pt>
                <c:pt idx="4">
                  <c:v>1392043</c:v>
                </c:pt>
                <c:pt idx="5">
                  <c:v>8007.5</c:v>
                </c:pt>
                <c:pt idx="6">
                  <c:v>0</c:v>
                </c:pt>
                <c:pt idx="7">
                  <c:v>112681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504"/>
          <c:y val="1.2473888321179639E-2"/>
          <c:w val="0.35997232740278623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9854803512915583E-2"/>
          <c:w val="0.73440633486429829"/>
          <c:h val="0.811483734147092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0.17076059776882874"/>
                  <c:y val="-0.2592645020857246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190 071,7</c:v>
                </c:pt>
                <c:pt idx="1">
                  <c:v>Национальная безопасность и правоохранительная деятельность 1 047,0</c:v>
                </c:pt>
                <c:pt idx="2">
                  <c:v>Национальная экономика 63273,4</c:v>
                </c:pt>
                <c:pt idx="3">
                  <c:v>Жилищно-коммунальное хозяйство 109 074,3</c:v>
                </c:pt>
                <c:pt idx="4">
                  <c:v>Социально-культурная сфера          1 518 262,4</c:v>
                </c:pt>
                <c:pt idx="5">
                  <c:v>Средства массовой информации 10 677,6</c:v>
                </c:pt>
                <c:pt idx="6">
                  <c:v>Обслуживание государственного долга </c:v>
                </c:pt>
                <c:pt idx="7">
                  <c:v>Межбюджетные трансферты 122 161,0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190071.7</c:v>
                </c:pt>
                <c:pt idx="1">
                  <c:v>1047</c:v>
                </c:pt>
                <c:pt idx="2">
                  <c:v>63273.4</c:v>
                </c:pt>
                <c:pt idx="3">
                  <c:v>109074.3</c:v>
                </c:pt>
                <c:pt idx="4">
                  <c:v>1518262.4</c:v>
                </c:pt>
                <c:pt idx="5">
                  <c:v>10677.6</c:v>
                </c:pt>
                <c:pt idx="6">
                  <c:v>0</c:v>
                </c:pt>
                <c:pt idx="7">
                  <c:v>122161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5640197684128365"/>
          <c:y val="2.5153240860754926E-2"/>
          <c:w val="0.34359809152488185"/>
          <c:h val="0.8500713569548539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464253968476161E-2"/>
          <c:y val="0.21412376844944989"/>
          <c:w val="0.59737639631568662"/>
          <c:h val="0.62675556334760563"/>
        </c:manualLayout>
      </c:layout>
      <c:pieChart>
        <c:varyColors val="1"/>
        <c:ser>
          <c:idx val="0"/>
          <c:order val="0"/>
          <c:tx>
            <c:strRef>
              <c:f>'доля программных расходов'!$B$1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spPr>
              <a:gradFill flip="none" rotWithShape="1">
                <a:gsLst>
                  <a:gs pos="0">
                    <a:srgbClr val="EA157A">
                      <a:shade val="30000"/>
                      <a:satMod val="115000"/>
                    </a:srgbClr>
                  </a:gs>
                  <a:gs pos="50000">
                    <a:srgbClr val="EA157A">
                      <a:shade val="67500"/>
                      <a:satMod val="115000"/>
                    </a:srgbClr>
                  </a:gs>
                  <a:gs pos="100000">
                    <a:srgbClr val="EA157A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flip="none" rotWithShape="1">
                <a:gsLst>
                  <a:gs pos="0">
                    <a:srgbClr val="7FD13B">
                      <a:lumMod val="75000"/>
                      <a:shade val="30000"/>
                      <a:satMod val="115000"/>
                    </a:srgbClr>
                  </a:gs>
                  <a:gs pos="50000">
                    <a:srgbClr val="7FD13B">
                      <a:lumMod val="75000"/>
                      <a:shade val="67500"/>
                      <a:satMod val="115000"/>
                    </a:srgbClr>
                  </a:gs>
                  <a:gs pos="100000">
                    <a:srgbClr val="7FD13B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'доля программных расходов'!$A$2:$A$3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'доля программных расходов'!$B$2:$B$3</c:f>
              <c:numCache>
                <c:formatCode>0%</c:formatCode>
                <c:ptCount val="2"/>
                <c:pt idx="0">
                  <c:v>0.76000000000001733</c:v>
                </c:pt>
                <c:pt idx="1">
                  <c:v>0.24000000000000021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411352326492908"/>
          <c:y val="0.32866516165321064"/>
          <c:w val="0.35921992671967568"/>
          <c:h val="0.2844882657307484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9.8724607696047545E-2"/>
          <c:y val="7.2196870013158512E-2"/>
          <c:w val="0.83556439402457894"/>
          <c:h val="0.90840932633256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explosion val="10"/>
          <c:dPt>
            <c:idx val="0"/>
            <c:spPr>
              <a:solidFill>
                <a:srgbClr val="19D7E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1"/>
              <c:layout>
                <c:manualLayout>
                  <c:x val="8.4516712646389727E-2"/>
                  <c:y val="3.2323006090470012E-3"/>
                </c:manualLayout>
              </c:layout>
              <c:showPercent val="1"/>
            </c:dLbl>
            <c:dLbl>
              <c:idx val="2"/>
              <c:layout>
                <c:manualLayout>
                  <c:x val="-2.9143694015996446E-3"/>
                  <c:y val="-9.6969018271406363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8287388031993429E-3"/>
                  <c:y val="-3.232300609046879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Прочие мероприятия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203272.7</c:v>
                </c:pt>
                <c:pt idx="1">
                  <c:v>842236.6</c:v>
                </c:pt>
                <c:pt idx="2">
                  <c:v>71675.5</c:v>
                </c:pt>
                <c:pt idx="3">
                  <c:v>8887.6</c:v>
                </c:pt>
                <c:pt idx="4">
                  <c:v>51145.9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386E-4"/>
                  <c:y val="-0.34645197374583941"/>
                </c:manualLayout>
              </c:layout>
              <c:showVal val="1"/>
            </c:dLbl>
            <c:dLbl>
              <c:idx val="1"/>
              <c:layout>
                <c:manualLayout>
                  <c:x val="-8.4565519656065258E-4"/>
                  <c:y val="-0.34741128981311442"/>
                </c:manualLayout>
              </c:layout>
              <c:showVal val="1"/>
            </c:dLbl>
            <c:dLbl>
              <c:idx val="2"/>
              <c:layout>
                <c:manualLayout>
                  <c:x val="-3.9578935673814384E-3"/>
                  <c:y val="-0.35330034135640992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25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1189826.4000000004</c:v>
                </c:pt>
                <c:pt idx="1">
                  <c:v>1175867.4000000004</c:v>
                </c:pt>
                <c:pt idx="2">
                  <c:v>1177218.3</c:v>
                </c:pt>
              </c:numCache>
            </c:numRef>
          </c:val>
        </c:ser>
        <c:overlap val="100"/>
        <c:axId val="166215680"/>
        <c:axId val="166217216"/>
      </c:barChart>
      <c:catAx>
        <c:axId val="166215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217216"/>
        <c:crosses val="autoZero"/>
        <c:auto val="1"/>
        <c:lblAlgn val="ctr"/>
        <c:lblOffset val="100"/>
      </c:catAx>
      <c:valAx>
        <c:axId val="166217216"/>
        <c:scaling>
          <c:orientation val="minMax"/>
          <c:max val="1200000"/>
        </c:scaling>
        <c:delete val="1"/>
        <c:axPos val="l"/>
        <c:numFmt formatCode="#,##0.0" sourceLinked="1"/>
        <c:tickLblPos val="none"/>
        <c:crossAx val="166215680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233618233618729"/>
          <c:y val="8.6065573770495798E-2"/>
          <c:w val="0.62073460987831064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2346</c:v>
                </c:pt>
                <c:pt idx="1">
                  <c:v>2258</c:v>
                </c:pt>
                <c:pt idx="2">
                  <c:v>2274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66285312"/>
        <c:axId val="166286848"/>
        <c:axId val="0"/>
      </c:bar3DChart>
      <c:catAx>
        <c:axId val="166285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66286848"/>
        <c:crosses val="autoZero"/>
        <c:auto val="1"/>
        <c:lblAlgn val="ctr"/>
        <c:lblOffset val="100"/>
      </c:catAx>
      <c:valAx>
        <c:axId val="166286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285312"/>
        <c:crosses val="autoZero"/>
        <c:crossBetween val="between"/>
        <c:maj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93933326013453"/>
          <c:y val="0.11400260396775859"/>
          <c:w val="0.77630126029924262"/>
          <c:h val="0.731996137571554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266.2</c:v>
                </c:pt>
                <c:pt idx="1">
                  <c:v>184.6</c:v>
                </c:pt>
                <c:pt idx="2">
                  <c:v>203.3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66320768"/>
        <c:axId val="166338944"/>
        <c:axId val="0"/>
      </c:bar3DChart>
      <c:catAx>
        <c:axId val="166320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66338944"/>
        <c:crosses val="autoZero"/>
        <c:auto val="1"/>
        <c:lblAlgn val="ctr"/>
        <c:lblOffset val="100"/>
      </c:catAx>
      <c:valAx>
        <c:axId val="166338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320768"/>
        <c:crosses val="autoZero"/>
        <c:crossBetween val="between"/>
        <c:majorUnit val="50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62000"/>
            <a:satMod val="180000"/>
          </a:schemeClr>
        </a:gs>
        <a:gs pos="65000">
          <a:schemeClr val="accent4">
            <a:tint val="32000"/>
            <a:satMod val="250000"/>
          </a:schemeClr>
        </a:gs>
        <a:gs pos="100000">
          <a:schemeClr val="accent4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4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8233618233618734"/>
          <c:y val="8.6065573770495798E-2"/>
          <c:w val="0.72894647471751162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4200</c:v>
                </c:pt>
                <c:pt idx="1">
                  <c:v>4081</c:v>
                </c:pt>
                <c:pt idx="2">
                  <c:v>4221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66432768"/>
        <c:axId val="166434304"/>
        <c:axId val="0"/>
      </c:bar3DChart>
      <c:catAx>
        <c:axId val="166432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6434304"/>
        <c:crosses val="autoZero"/>
        <c:auto val="1"/>
        <c:lblAlgn val="ctr"/>
        <c:lblOffset val="100"/>
      </c:catAx>
      <c:valAx>
        <c:axId val="166434304"/>
        <c:scaling>
          <c:orientation val="minMax"/>
          <c:max val="4300"/>
          <c:min val="38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432768"/>
        <c:crosses val="autoZero"/>
        <c:crossBetween val="between"/>
        <c:majorUnit val="500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side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393933326013464"/>
          <c:y val="7.8702154678952321E-2"/>
          <c:w val="0.77630126029924262"/>
          <c:h val="0.767296410374007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65.3</c:v>
                </c:pt>
                <c:pt idx="1">
                  <c:v>70.900000000000006</c:v>
                </c:pt>
                <c:pt idx="2">
                  <c:v>71.7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67262848"/>
        <c:axId val="167268736"/>
        <c:axId val="0"/>
      </c:bar3DChart>
      <c:catAx>
        <c:axId val="167262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7268736"/>
        <c:crosses val="autoZero"/>
        <c:auto val="1"/>
        <c:lblAlgn val="ctr"/>
        <c:lblOffset val="100"/>
      </c:catAx>
      <c:valAx>
        <c:axId val="167268736"/>
        <c:scaling>
          <c:orientation val="minMax"/>
          <c:max val="7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7262848"/>
        <c:crosses val="autoZero"/>
        <c:crossBetween val="between"/>
        <c:majorUnit val="25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0940094369081861E-2"/>
                  <c:y val="-2.18803018275659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39002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4700471845411797E-3"/>
                  <c:y val="-3.00854150129022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39001.9</c:v>
                </c:pt>
                <c:pt idx="1">
                  <c:v>78123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3.5468459272419754E-2"/>
                  <c:y val="-2.46153395560110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44533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011976282073121E-2"/>
                  <c:y val="-3.282045274134769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44533.4</c:v>
                </c:pt>
                <c:pt idx="1">
                  <c:v>58985</c:v>
                </c:pt>
              </c:numCache>
            </c:numRef>
          </c:val>
        </c:ser>
        <c:shape val="box"/>
        <c:axId val="150375040"/>
        <c:axId val="150380928"/>
        <c:axId val="0"/>
      </c:bar3DChart>
      <c:catAx>
        <c:axId val="150375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380928"/>
        <c:crosses val="autoZero"/>
        <c:auto val="1"/>
        <c:lblAlgn val="ctr"/>
        <c:lblOffset val="100"/>
      </c:catAx>
      <c:valAx>
        <c:axId val="1503809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0375040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18624340693451191"/>
          <c:y val="0.89184928606901648"/>
          <c:w val="0.35221375393832627"/>
          <c:h val="0.1081507139309902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9394882050142578E-2"/>
          <c:y val="3.8040435594302174E-2"/>
          <c:w val="0.93319344988603958"/>
          <c:h val="0.8166655230028907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6.0323921300359405E-3"/>
                  <c:y val="-0.29140711845908202"/>
                </c:manualLayout>
              </c:layout>
              <c:showVal val="1"/>
            </c:dLbl>
            <c:dLbl>
              <c:idx val="1"/>
              <c:layout>
                <c:manualLayout>
                  <c:x val="-3.6137548684153425E-3"/>
                  <c:y val="-0.33029564241971016"/>
                </c:manualLayout>
              </c:layout>
              <c:showVal val="1"/>
            </c:dLbl>
            <c:dLbl>
              <c:idx val="2"/>
              <c:layout>
                <c:manualLayout>
                  <c:x val="4.0588555354171508E-3"/>
                  <c:y val="-0.33491091820441848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256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78649.600000000006</c:v>
                </c:pt>
                <c:pt idx="1">
                  <c:v>113183.2</c:v>
                </c:pt>
                <c:pt idx="2">
                  <c:v>111642.8</c:v>
                </c:pt>
              </c:numCache>
            </c:numRef>
          </c:val>
        </c:ser>
        <c:overlap val="100"/>
        <c:axId val="167602048"/>
        <c:axId val="167603584"/>
      </c:barChart>
      <c:catAx>
        <c:axId val="167602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603584"/>
        <c:crosses val="autoZero"/>
        <c:auto val="1"/>
        <c:lblAlgn val="ctr"/>
        <c:lblOffset val="100"/>
      </c:catAx>
      <c:valAx>
        <c:axId val="167603584"/>
        <c:scaling>
          <c:orientation val="minMax"/>
          <c:max val="100000"/>
        </c:scaling>
        <c:axPos val="l"/>
        <c:majorGridlines/>
        <c:numFmt formatCode="#,##0.0" sourceLinked="1"/>
        <c:tickLblPos val="none"/>
        <c:crossAx val="167602048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explosion val="7"/>
            <c:spPr>
              <a:solidFill>
                <a:srgbClr val="7585FD"/>
              </a:solidFill>
            </c:spPr>
          </c:dPt>
          <c:dLbls>
            <c:dLbl>
              <c:idx val="2"/>
              <c:layout>
                <c:manualLayout>
                  <c:x val="-7.5773604441591827E-2"/>
                  <c:y val="-0.14222122679806271"/>
                </c:manualLayout>
              </c:layout>
              <c:showPercent val="1"/>
            </c:dLbl>
            <c:dLbl>
              <c:idx val="3"/>
              <c:layout>
                <c:manualLayout>
                  <c:x val="9.6640708110058027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1.4496106216508681E-2"/>
                  <c:y val="-5.3124999999999999E-2"/>
                </c:manualLayout>
              </c:layout>
              <c:showPercent val="1"/>
            </c:dLbl>
            <c:dLbl>
              <c:idx val="5"/>
              <c:layout>
                <c:manualLayout>
                  <c:x val="3.140823013576878E-2"/>
                  <c:y val="-0.13125024606299529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83022.399999999994</c:v>
                </c:pt>
                <c:pt idx="1">
                  <c:v>28620.400000000009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75927310121126"/>
          <c:y val="4.6629910425594286E-2"/>
          <c:w val="0.71608988606762369"/>
          <c:h val="0.9156560842165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 prst="relaxedInset"/>
            </a:sp3d>
          </c:spPr>
          <c:explosion val="8"/>
          <c:dPt>
            <c:idx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9933FF"/>
              </a:solidFill>
              <a:ln w="9525" cap="flat" cmpd="sng" algn="ctr">
                <a:solidFill>
                  <a:srgbClr val="9933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5.2758308485122016E-2"/>
                  <c:y val="-0.34878415721255951"/>
                </c:manualLayout>
              </c:layout>
              <c:showVal val="1"/>
            </c:dLbl>
            <c:dLbl>
              <c:idx val="1"/>
              <c:layout>
                <c:manualLayout>
                  <c:x val="0.11219427278266174"/>
                  <c:y val="0.1311466230719840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109566</c:v>
                </c:pt>
                <c:pt idx="1">
                  <c:v>12595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89.689835544895658</c:v>
                </c:pt>
                <c:pt idx="1">
                  <c:v>10.310164455104333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1615.7</c:v>
                </c:pt>
                <c:pt idx="1">
                  <c:v>1761.4</c:v>
                </c:pt>
                <c:pt idx="2">
                  <c:v>2018.6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1583.1</c:v>
                </c:pt>
                <c:pt idx="1">
                  <c:v>1681.3</c:v>
                </c:pt>
                <c:pt idx="2">
                  <c:v>2014.6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/Профицит(+)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dLbls>
            <c:dLbl>
              <c:idx val="0"/>
              <c:layout>
                <c:manualLayout>
                  <c:x val="9.1819143279194201E-3"/>
                  <c:y val="-2.71854535989260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212762186129508E-3"/>
                  <c:y val="-4.349672575828201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1669878018503176E-3"/>
                  <c:y val="-6.5867117100533487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6.1213262678370475E-3"/>
                  <c:y val="2.3461882605583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908366663964355E-3"/>
                  <c:y val="-4.893381647806670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32.6</c:v>
                </c:pt>
                <c:pt idx="1">
                  <c:v>46.3</c:v>
                </c:pt>
                <c:pt idx="2">
                  <c:v>4</c:v>
                </c:pt>
              </c:numCache>
            </c:numRef>
          </c:val>
        </c:ser>
        <c:axId val="162326016"/>
        <c:axId val="162327552"/>
      </c:barChart>
      <c:catAx>
        <c:axId val="162326016"/>
        <c:scaling>
          <c:orientation val="minMax"/>
        </c:scaling>
        <c:delete val="1"/>
        <c:axPos val="b"/>
        <c:numFmt formatCode="General" sourceLinked="1"/>
        <c:tickLblPos val="none"/>
        <c:crossAx val="162327552"/>
        <c:crosses val="autoZero"/>
        <c:auto val="1"/>
        <c:lblAlgn val="ctr"/>
        <c:lblOffset val="100"/>
      </c:catAx>
      <c:valAx>
        <c:axId val="162327552"/>
        <c:scaling>
          <c:orientation val="minMax"/>
          <c:max val="1230"/>
          <c:min val="-25"/>
        </c:scaling>
        <c:axPos val="l"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2326016"/>
        <c:crosses val="autoZero"/>
        <c:crossBetween val="between"/>
        <c:majorUnit val="200"/>
        <c:minorUnit val="20"/>
      </c:valAx>
    </c:plotArea>
    <c:legend>
      <c:legendPos val="r"/>
      <c:layout>
        <c:manualLayout>
          <c:xMode val="edge"/>
          <c:yMode val="edge"/>
          <c:x val="0.76349574310806334"/>
          <c:y val="0.20689572230182701"/>
          <c:w val="0.23165543511752498"/>
          <c:h val="0.6768824579671616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6"/>
          <c:y val="3.2755902262419673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09"/>
          <c:y val="0.1821705426356566"/>
          <c:w val="0.75718849840255664"/>
          <c:h val="0.3953488372093104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4.1965199590583396E-2"/>
                  <c:y val="5.692178668327154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6,7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>
                <c:manualLayout>
                  <c:x val="0.25020075919373924"/>
                  <c:y val="-9.63431121742823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- 431 303,5 тыс. руб.</c:v>
                </c:pt>
                <c:pt idx="1">
                  <c:v>Неналоговые доходы - 135 043,4 тыс. руб.</c:v>
                </c:pt>
                <c:pt idx="2">
                  <c:v>Безвозмездные поступления -  1 452 242,9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431303.5</c:v>
                </c:pt>
                <c:pt idx="1">
                  <c:v>135043.4</c:v>
                </c:pt>
                <c:pt idx="2">
                  <c:v>1452242.9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8.5267934138734194E-2"/>
          <c:y val="0.68520141141460378"/>
          <c:w val="0.86841770162557763"/>
          <c:h val="0.22480620155038794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602918321588726"/>
          <c:y val="4.0036628282967814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05"/>
          <c:y val="0.18217054263565655"/>
          <c:w val="0.75718849840255664"/>
          <c:h val="0.395348837209310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0,7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1939307795360123"/>
                  <c:y val="-3.41507528144208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</a:t>
                    </a:r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0.20500181581334076"/>
                  <c:y val="-0.137674900639797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70,8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- 334 343,3 тыс. руб.</c:v>
                </c:pt>
                <c:pt idx="1">
                  <c:v>Неналоговые доходы - 138 132,4 тыс. руб.</c:v>
                </c:pt>
                <c:pt idx="2">
                  <c:v>Безвозмездные поступления 1 143 194,4 тыс.руб.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334343.3</c:v>
                </c:pt>
                <c:pt idx="1">
                  <c:v>138132.4</c:v>
                </c:pt>
                <c:pt idx="2">
                  <c:v>1143194.4000000004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7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05"/>
          <c:y val="0.18217054263565655"/>
          <c:w val="0.75718849840255664"/>
          <c:h val="0.395348837209310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3604316604743844"/>
                  <c:y val="7.548900562644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2668219440840109"/>
                  <c:y val="-4.01003730480820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22268844848846372"/>
                  <c:y val="-6.83192510746319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- 377 235,3 тыс. руб.</c:v>
                </c:pt>
                <c:pt idx="1">
                  <c:v>Неналоговые доходы - 146 797,3 тыс. руб.</c:v>
                </c:pt>
                <c:pt idx="2">
                  <c:v>Безвозмездные поступления - 1 203 575,1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377235.3</c:v>
                </c:pt>
                <c:pt idx="1">
                  <c:v>146797.29999999999</c:v>
                </c:pt>
                <c:pt idx="2">
                  <c:v>1203575.1000000001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9558758889428386E-2"/>
          <c:y val="5.4199503229771823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4"/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spPr>
              <a:solidFill>
                <a:srgbClr val="9999FF"/>
              </a:solidFill>
            </c:spPr>
          </c:dPt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за пользование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361652.7</c:v>
                </c:pt>
                <c:pt idx="1">
                  <c:v>31064.5</c:v>
                </c:pt>
                <c:pt idx="2">
                  <c:v>31588.6</c:v>
                </c:pt>
                <c:pt idx="3" formatCode="General">
                  <c:v>6997.7</c:v>
                </c:pt>
                <c:pt idx="4" formatCode="General">
                  <c:v>104700.4</c:v>
                </c:pt>
                <c:pt idx="5" formatCode="General">
                  <c:v>10547.2</c:v>
                </c:pt>
                <c:pt idx="6" formatCode="General">
                  <c:v>16862.09999999998</c:v>
                </c:pt>
                <c:pt idx="7" formatCode="General">
                  <c:v>2933.6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9.3580363683571696E-3"/>
                  <c:y val="0.32824284955992639"/>
                </c:manualLayout>
              </c:layout>
              <c:showVal val="1"/>
            </c:dLbl>
            <c:dLbl>
              <c:idx val="1"/>
              <c:layout>
                <c:manualLayout>
                  <c:x val="1.1439990356172517E-2"/>
                  <c:y val="0.36988559913096297"/>
                </c:manualLayout>
              </c:layout>
              <c:showVal val="1"/>
            </c:dLbl>
            <c:dLbl>
              <c:idx val="2"/>
              <c:layout>
                <c:manualLayout>
                  <c:x val="1.0238592001186932E-2"/>
                  <c:y val="0.3625368786184253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9933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296108.7</c:v>
                </c:pt>
                <c:pt idx="1">
                  <c:v>304691.7</c:v>
                </c:pt>
                <c:pt idx="2">
                  <c:v>352600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0979022675101818E-2"/>
                  <c:y val="0.31353615030428894"/>
                </c:manualLayout>
              </c:layout>
              <c:showVal val="1"/>
            </c:dLbl>
            <c:dLbl>
              <c:idx val="1"/>
              <c:layout>
                <c:manualLayout>
                  <c:x val="1.2260570421752917E-2"/>
                  <c:y val="0.36758878643113735"/>
                </c:manualLayout>
              </c:layout>
              <c:showVal val="1"/>
            </c:dLbl>
            <c:dLbl>
              <c:idx val="2"/>
              <c:layout>
                <c:manualLayout>
                  <c:x val="5.6112701092679894E-3"/>
                  <c:y val="0.36758859355133555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300648.2</c:v>
                </c:pt>
                <c:pt idx="1">
                  <c:v>319781.8</c:v>
                </c:pt>
                <c:pt idx="2">
                  <c:v>361652.7</c:v>
                </c:pt>
              </c:numCache>
            </c:numRef>
          </c:val>
        </c:ser>
        <c:shape val="cylinder"/>
        <c:axId val="162966528"/>
        <c:axId val="162976512"/>
        <c:axId val="0"/>
      </c:bar3DChart>
      <c:catAx>
        <c:axId val="162966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62976512"/>
        <c:crosses val="autoZero"/>
        <c:auto val="1"/>
        <c:lblAlgn val="ctr"/>
        <c:lblOffset val="100"/>
      </c:catAx>
      <c:valAx>
        <c:axId val="16297651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>
                <a:solidFill>
                  <a:srgbClr val="FFFFCC"/>
                </a:solidFill>
              </a:defRPr>
            </a:pPr>
            <a:endParaRPr lang="ru-RU"/>
          </a:p>
        </c:txPr>
        <c:crossAx val="16296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1448868748562"/>
          <c:y val="0.34758502913256745"/>
          <c:w val="0.1883810640758235"/>
          <c:h val="0.209296575071905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1 944 462,0 тыс.рублей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5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70 105,4 тыс.рублей</a:t>
          </a:r>
          <a:endParaRPr lang="ru-RU" sz="1500" b="1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2022 году осуществлялось в рамках 17 муниципальных программ</a:t>
          </a:r>
          <a:endParaRPr lang="ru-RU" sz="1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18072" custLinFactNeighborY="-603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106259" custScaleY="38139" custLinFactNeighborX="16254" custLinFactNeighborY="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84369" custScaleY="153903" custLinFactNeighborX="-61766" custLinFactNeighborY="-21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F24AE-75D8-467D-84AF-7FC2B2BC3383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BB5A266C-136F-4D4D-A0CD-3A3592B56B70}" type="presOf" srcId="{E6AE6CB4-C484-43CF-A7ED-C76104F0022B}" destId="{86BEF549-315E-4A3F-B55E-B57D26A55129}" srcOrd="0" destOrd="0" presId="urn:microsoft.com/office/officeart/2009/3/layout/IncreasingArrowsProcess"/>
    <dgm:cxn modelId="{C47E8DB0-22C7-43CC-A123-AEBC2D5EC668}" type="presOf" srcId="{42F3AADE-91BC-4F53-96CB-8E1EE585A2DA}" destId="{5914EB7D-8A5B-4060-AAF1-418D36193991}" srcOrd="0" destOrd="0" presId="urn:microsoft.com/office/officeart/2009/3/layout/IncreasingArrowsProcess"/>
    <dgm:cxn modelId="{BEBEABFA-436B-4423-9F40-B36A8807F3C9}" type="presOf" srcId="{56727721-662E-44E6-9968-5331C400028A}" destId="{B2F430F6-A5FF-4650-892D-A1CC762059F0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7FE27EDD-86B1-4BC4-8501-D07F83D1139F}" type="presParOf" srcId="{86BEF549-315E-4A3F-B55E-B57D26A55129}" destId="{86A4337D-FF19-472E-916A-D9FD8841784D}" srcOrd="0" destOrd="0" presId="urn:microsoft.com/office/officeart/2009/3/layout/IncreasingArrowsProcess"/>
    <dgm:cxn modelId="{5599B593-633C-441A-AD2B-7A7A9AD9492B}" type="presParOf" srcId="{86BEF549-315E-4A3F-B55E-B57D26A55129}" destId="{B2F430F6-A5FF-4650-892D-A1CC762059F0}" srcOrd="1" destOrd="0" presId="urn:microsoft.com/office/officeart/2009/3/layout/IncreasingArrowsProcess"/>
    <dgm:cxn modelId="{6A778300-7537-449E-8A12-8844DC1A6BCC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en-US" b="1" dirty="0" smtClean="0">
              <a:solidFill>
                <a:srgbClr val="7030A0"/>
              </a:solidFill>
            </a:rPr>
            <a:t>ust-abakan.ru</a:t>
          </a:r>
          <a:endParaRPr lang="ru-RU" b="1" dirty="0">
            <a:solidFill>
              <a:srgbClr val="7030A0"/>
            </a:solidFill>
          </a:endParaRPr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0996FEEC-E54B-4274-B3D7-8F182301837A}" type="presOf" srcId="{B692653A-1789-410F-8338-88D70A7E5AD4}" destId="{60BB787E-7737-4CB3-8621-B4A051834214}" srcOrd="0" destOrd="0" presId="urn:microsoft.com/office/officeart/2005/8/layout/target3"/>
    <dgm:cxn modelId="{0E6C9E09-8D4B-4DD2-AB11-86365062488F}" type="presOf" srcId="{6E5B700E-7C92-46D6-86F1-4819FCE1306F}" destId="{265E3A80-798A-4554-A963-5B38F7305C52}" srcOrd="0" destOrd="0" presId="urn:microsoft.com/office/officeart/2005/8/layout/target3"/>
    <dgm:cxn modelId="{47B328BA-5167-44D7-AA3C-CED65AC0B02C}" type="presOf" srcId="{6E5B700E-7C92-46D6-86F1-4819FCE1306F}" destId="{A7D721F9-979E-4FE0-BF12-1F9210289F00}" srcOrd="1" destOrd="0" presId="urn:microsoft.com/office/officeart/2005/8/layout/target3"/>
    <dgm:cxn modelId="{D2282462-9354-4CB6-BF3E-79C518468DF1}" type="presParOf" srcId="{60BB787E-7737-4CB3-8621-B4A051834214}" destId="{1B184D5C-EE7A-4583-A403-BA13A8F99ED8}" srcOrd="0" destOrd="0" presId="urn:microsoft.com/office/officeart/2005/8/layout/target3"/>
    <dgm:cxn modelId="{32A9959F-F669-46DC-B11F-C735365C4E3D}" type="presParOf" srcId="{60BB787E-7737-4CB3-8621-B4A051834214}" destId="{EBABAC46-8E65-4F94-942D-DCA0A3353F0E}" srcOrd="1" destOrd="0" presId="urn:microsoft.com/office/officeart/2005/8/layout/target3"/>
    <dgm:cxn modelId="{9FB44324-277B-490F-9DF0-9108255D7294}" type="presParOf" srcId="{60BB787E-7737-4CB3-8621-B4A051834214}" destId="{265E3A80-798A-4554-A963-5B38F7305C52}" srcOrd="2" destOrd="0" presId="urn:microsoft.com/office/officeart/2005/8/layout/target3"/>
    <dgm:cxn modelId="{87CF4267-A8E8-402B-A46F-3B1338D3BA8A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21724" y="214314"/>
          <a:ext cx="3278738" cy="228601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0.8654</cdr:x>
      <cdr:y>0</cdr:y>
    </cdr:from>
    <cdr:to>
      <cdr:x>0.98214</cdr:x>
      <cdr:y>0.07693</cdr:y>
    </cdr:to>
    <cdr:sp macro="" textlink="">
      <cdr:nvSpPr>
        <cdr:cNvPr id="5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2362" y="0"/>
          <a:ext cx="9541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4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0.524</cdr:x>
      <cdr:y>0</cdr:y>
    </cdr:from>
    <cdr:to>
      <cdr:x>0.59677</cdr:x>
      <cdr:y>0.05614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678810" y="0"/>
          <a:ext cx="649782" cy="3073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b="1" i="1" dirty="0" smtClean="0">
              <a:solidFill>
                <a:schemeClr val="tx1"/>
              </a:solidFill>
            </a:rPr>
            <a:t>568</a:t>
          </a:r>
          <a:endParaRPr lang="ru-RU" sz="22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0.51923</cdr:x>
      <cdr:y>0.02326</cdr:y>
    </cdr:from>
    <cdr:to>
      <cdr:x>0.74418</cdr:x>
      <cdr:y>0.10842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71438"/>
          <a:ext cx="835647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0.5283</cdr:x>
      <cdr:y>0.06977</cdr:y>
    </cdr:from>
    <cdr:to>
      <cdr:x>0.75325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64" y="214314"/>
          <a:ext cx="85170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0.54545</cdr:x>
      <cdr:y>0.06977</cdr:y>
    </cdr:from>
    <cdr:to>
      <cdr:x>0.7704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214314"/>
          <a:ext cx="88384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0.17188</cdr:x>
      <cdr:y>0.4375</cdr:y>
    </cdr:from>
    <cdr:to>
      <cdr:x>0.54688</cdr:x>
      <cdr:y>0.52906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85818" y="2500330"/>
          <a:ext cx="1714500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1 681 320,0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0.20968</cdr:x>
      <cdr:y>0.40741</cdr:y>
    </cdr:from>
    <cdr:to>
      <cdr:x>0.58468</cdr:x>
      <cdr:y>0.49897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936104" y="2376264"/>
          <a:ext cx="1674186" cy="534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2 014 567,4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0.75769</cdr:x>
      <cdr:y>0</cdr:y>
    </cdr:from>
    <cdr:to>
      <cdr:x>1</cdr:x>
      <cdr:y>0.08875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0"/>
          <a:ext cx="1000132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dirty="0" smtClean="0">
              <a:latin typeface="Lucida Sans Unicode"/>
            </a:rPr>
            <a:t>чел.</a:t>
          </a:r>
          <a:endParaRPr lang="ru-RU" sz="1100" dirty="0">
            <a:latin typeface="Lucida Sans Unicod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20.06.2023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1.xml"/><Relationship Id="rId5" Type="http://schemas.openxmlformats.org/officeDocument/2006/relationships/image" Target="../media/image29.jpeg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9.jpeg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image" Target="../media/image9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chart" Target="../charts/char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4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hyperlink" Target="http://images.yandex.ru/yandsearch?source=wiz&amp;fp=3&amp;img_url=http://img.rl0.ru/pgc/432x288/50505c12-a345-8a0f-a345-8a0087402b13.photo.0.jpg&amp;uinfo=ww-1403-wh-1019-fw-1178-fh-598-pd-0.8999999761581421&amp;p=3&amp;text=%D0%BA%D0%B0%D1%80%D1%82%D0%B8%D0%BD%D0%BA%D0%B8%20%D0%BF%D0%BE%20%D0%B4%D0%BE%D1%80%D0%BE%D0%B6%D0%BD%D0%BE%D0%BC%D1%83%20%D1%84%D0%BE%D0%BD%D0%B4%D1%83&amp;noreask=1&amp;pos=119&amp;rpt=simage&amp;lr=46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4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32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4.jpeg"/><Relationship Id="rId7" Type="http://schemas.openxmlformats.org/officeDocument/2006/relationships/image" Target="../media/image122.jpeg"/><Relationship Id="rId12" Type="http://schemas.openxmlformats.org/officeDocument/2006/relationships/image" Target="../media/image127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1.png"/><Relationship Id="rId11" Type="http://schemas.openxmlformats.org/officeDocument/2006/relationships/image" Target="../media/image126.jpeg"/><Relationship Id="rId5" Type="http://schemas.openxmlformats.org/officeDocument/2006/relationships/image" Target="../media/image120.png"/><Relationship Id="rId10" Type="http://schemas.openxmlformats.org/officeDocument/2006/relationships/image" Target="../media/image125.jpe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chart" Target="../charts/char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r>
              <a:rPr kumimoji="0" lang="ru-RU" sz="30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ГРАЖДАН</a:t>
            </a:r>
            <a:endParaRPr kumimoji="0" lang="ru-RU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42976" y="1500174"/>
            <a:ext cx="7472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 ОТЧЕТУ ОБ ИСПОЛНЕНИИ БЮДЖЕТА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УСТЬ-АБАКАНСКИЙ РАЙОН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РЕСПУБЛИКИ ХАКАСИЯ ЗА 2022 ГОД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Подготовлен на основании Решения Совета депутатов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Усть-Абаканского района Республики Хакасия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№ 35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от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19.06.2023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года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«Об утверждении отчета об исполнении бюджета муниципального образования Усть-Абаканский район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за 2022 год»</a:t>
            </a:r>
            <a:endParaRPr lang="ru-RU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464050" cy="9223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643998" cy="430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</a:t>
            </a: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Бюджетный кредит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форма финансирования бюджетных расходов, которая предусматривает предоставление средств на возвратной и возмездной основах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866226"/>
              </p:ext>
            </p:extLst>
          </p:nvPr>
        </p:nvGraphicFramePr>
        <p:xfrm>
          <a:off x="571472" y="1357298"/>
          <a:ext cx="8281617" cy="1630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2022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Доходы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030,7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2 018,6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99,4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Расходы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084,4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2 014,6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96,6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Дефицит-/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профицит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+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-53,7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4,0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7429520" y="928670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5965893"/>
              </p:ext>
            </p:extLst>
          </p:nvPr>
        </p:nvGraphicFramePr>
        <p:xfrm>
          <a:off x="285720" y="3429000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11"/>
          <p:cNvSpPr txBox="1"/>
          <p:nvPr/>
        </p:nvSpPr>
        <p:spPr>
          <a:xfrm>
            <a:off x="3643306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5643570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428596" y="3500438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9108456"/>
              </p:ext>
            </p:extLst>
          </p:nvPr>
        </p:nvGraphicFramePr>
        <p:xfrm>
          <a:off x="395536" y="4149080"/>
          <a:ext cx="8555068" cy="203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11"/>
          <p:cNvSpPr txBox="1"/>
          <p:nvPr/>
        </p:nvSpPr>
        <p:spPr>
          <a:xfrm>
            <a:off x="1357290" y="6000768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2000" y="1894822"/>
            <a:ext cx="2970162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 на доходы физических лиц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•акцизы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налог на вмененный доход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сельскохозяйственный налог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•налог, взимаемый в связи применением патентной системы налогообложения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 госпошлина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86400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</a:t>
            </a:r>
            <a:r>
              <a:rPr lang="ru-RU" sz="17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районного бюджета</a:t>
            </a:r>
            <a:endParaRPr lang="ru-RU" sz="17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4876" y="1500174"/>
            <a:ext cx="0" cy="422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14480" y="1643050"/>
            <a:ext cx="6030913" cy="11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356904" y="1893600"/>
            <a:ext cx="279072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Неналоговые доходы –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платежи, установленные законодательством Российской Федерации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•арендная плата за землю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использования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реализации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•плата за негативное воздействие на окружающую среду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•платные услуги от муниципальных учреждений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продажи земельных участков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•штрафы за нарушение законодательства РФ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•прочие неналоговые доходы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5848" y="1893600"/>
            <a:ext cx="2566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2" name="Picture 4" descr="https://trucksystems.ru/sites/default/files/inline-images/cash-2395782_1920-500x383%40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1958483" cy="1500198"/>
          </a:xfrm>
          <a:prstGeom prst="rect">
            <a:avLst/>
          </a:prstGeom>
          <a:noFill/>
        </p:spPr>
      </p:pic>
      <p:pic>
        <p:nvPicPr>
          <p:cNvPr id="43014" name="Picture 6" descr="https://vos-ds57-kolokolchik.edumsko.ru/uploads/2000/1840/section/119205/depositphotos_21083447-3d-man-carries-a-gold-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1857332" cy="1857332"/>
          </a:xfrm>
          <a:prstGeom prst="rect">
            <a:avLst/>
          </a:prstGeom>
          <a:noFill/>
        </p:spPr>
      </p:pic>
      <p:pic>
        <p:nvPicPr>
          <p:cNvPr id="43016" name="Picture 8" descr="http://moyaokruga.ru/img/image_big/1bf12337-3bf9-4c9a-b3a3-1c19e39cb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572140"/>
            <a:ext cx="1238259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950157"/>
              </p:ext>
            </p:extLst>
          </p:nvPr>
        </p:nvGraphicFramePr>
        <p:xfrm>
          <a:off x="6042025" y="1412776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4151831"/>
              </p:ext>
            </p:extLst>
          </p:nvPr>
        </p:nvGraphicFramePr>
        <p:xfrm>
          <a:off x="0" y="1340768"/>
          <a:ext cx="3133582" cy="509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5388080"/>
              </p:ext>
            </p:extLst>
          </p:nvPr>
        </p:nvGraphicFramePr>
        <p:xfrm>
          <a:off x="3059832" y="1340768"/>
          <a:ext cx="3101975" cy="51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28860" y="428604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   за 2020 – 2022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000924" cy="571504"/>
          </a:xfrm>
        </p:spPr>
        <p:txBody>
          <a:bodyPr>
            <a:normAutofit fontScale="90000"/>
          </a:bodyPr>
          <a:lstStyle/>
          <a:p>
            <a:pPr marL="400050" indent="-400050" algn="ctr"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в доходы бюджета </a:t>
            </a:r>
            <a:b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Усть-Абаканский район за 2019 год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7186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5309136"/>
              </p:ext>
            </p:extLst>
          </p:nvPr>
        </p:nvGraphicFramePr>
        <p:xfrm>
          <a:off x="899592" y="116632"/>
          <a:ext cx="7992888" cy="62967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54301"/>
                <a:gridCol w="1196030"/>
                <a:gridCol w="1345534"/>
                <a:gridCol w="897023"/>
              </a:tblGrid>
              <a:tr h="323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01.01.2023 </a:t>
                      </a: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415 358,0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431 303,5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352 600,0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361 652,7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(РАБОТЫ,УСЛУГИ), РЕАЛИЗУЕМЫЕ НА ТЕРРИТОРИИ РОССИЙСКОЙ ФЕДЕРАЦИИ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26 920,0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064,5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29 309,0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31 588,6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6 529,0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6 997,7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, сборам и иным обязательным платежам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127 768,2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135 043,4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СОБСТВЕНННОСТИ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97 644,0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104 700,4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10 802,2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10 547,2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451,4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16 697,0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16 862,1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2 234,2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2 484,8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1 487 563,1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1 452 242,9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СИСИТЕМЫ РОССИЙСКОЙ ФЕДЕРАЦИИ, в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1 484 863,1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1 450 985,5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246 182,0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247 527,0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РОССИЙСКОЙ ФЕДЕРАЦИИ И МУНИЦИПАЛЬНЫХ ОБРАЗОВАНИЙ ( МЕЖБЮДЖЕТНЫЕ СУБСИДИИ)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302 311,1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282 104,9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898 826,5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884 939,1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37 543,4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36 414,5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2 700,0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2 690,8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5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-1 433,3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452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2 030 689,3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2 018 589,9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4788024" y="188640"/>
            <a:ext cx="963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7195778"/>
              </p:ext>
            </p:extLst>
          </p:nvPr>
        </p:nvGraphicFramePr>
        <p:xfrm>
          <a:off x="2225675" y="1839913"/>
          <a:ext cx="4522788" cy="28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14282" y="2786058"/>
            <a:ext cx="1871662" cy="5476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663300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928670"/>
            <a:ext cx="1560511" cy="3571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Налоги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совокупный доход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29454" y="3214686"/>
            <a:ext cx="1873250" cy="5000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Платежи за пользование природными ресурсами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768" y="1357298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6 341,3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6 348,8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6 997,7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02" y="928670"/>
            <a:ext cx="1873250" cy="3571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  <a:endParaRPr lang="ru-RU" sz="1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2000240"/>
            <a:ext cx="2252693" cy="4286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15008" y="5500702"/>
            <a:ext cx="1643074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Прочие доходы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4817" y="4572008"/>
            <a:ext cx="31432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2020 год – 472 475,6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2021 год – 524 032,6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2022 год – 566 347,0</a:t>
            </a:r>
          </a:p>
        </p:txBody>
      </p:sp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38"/>
          <p:cNvSpPr txBox="1">
            <a:spLocks noChangeArrowheads="1"/>
          </p:cNvSpPr>
          <p:nvPr/>
        </p:nvSpPr>
        <p:spPr bwMode="auto">
          <a:xfrm>
            <a:off x="214282" y="1285860"/>
            <a:ext cx="545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НАЛОГОВЫХ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6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600076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9 167,5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5 075,7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2 933,6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5429" y="3500438"/>
            <a:ext cx="14350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300 648,2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319 781,8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361 652,7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37646" y="2534411"/>
            <a:ext cx="14350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101 560,7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106 516,6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104 700,4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58082" y="3929066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25 972,8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26 743,1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10 547,2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43834" y="5357826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9 167,5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8 461,9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16 862,1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3237" y="928670"/>
            <a:ext cx="1143008" cy="35718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Акцизы</a:t>
            </a:r>
            <a:endParaRPr lang="ru-RU" sz="1000" dirty="0">
              <a:solidFill>
                <a:schemeClr val="bg2">
                  <a:lumMod val="90000"/>
                </a:schemeClr>
              </a:solidFill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892" y="4643446"/>
            <a:ext cx="1873250" cy="642942"/>
          </a:xfrm>
          <a:prstGeom prst="rect">
            <a:avLst/>
          </a:prstGeom>
          <a:solidFill>
            <a:srgbClr val="9999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  <a:endParaRPr lang="ru-RU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72066" y="1357298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21 649,3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26 102,5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31 588,6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80136" y="1390621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21 649,3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25 002,2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31 064,5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20"/>
          <p:cNvSpPr txBox="1">
            <a:spLocks noChangeArrowheads="1"/>
          </p:cNvSpPr>
          <p:nvPr/>
        </p:nvSpPr>
        <p:spPr bwMode="auto">
          <a:xfrm>
            <a:off x="3214678" y="2857496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16200000" flipH="1">
            <a:off x="4978586" y="1681832"/>
            <a:ext cx="847000" cy="2200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5893603" y="1443244"/>
            <a:ext cx="1656184" cy="9361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/>
          <p:nvPr/>
        </p:nvCxnSpPr>
        <p:spPr>
          <a:xfrm rot="10800000" flipV="1">
            <a:off x="6445544" y="2420887"/>
            <a:ext cx="502721" cy="37153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 flipV="1">
            <a:off x="6357949" y="3390370"/>
            <a:ext cx="714381" cy="1082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87" idx="1"/>
          </p:cNvCxnSpPr>
          <p:nvPr/>
        </p:nvCxnSpPr>
        <p:spPr>
          <a:xfrm rot="10800000">
            <a:off x="6084168" y="4000505"/>
            <a:ext cx="916724" cy="964413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5179223" y="4750603"/>
            <a:ext cx="1428760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1619672" y="3356992"/>
            <a:ext cx="1356752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63688" y="18864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rot="16200000" flipH="1">
            <a:off x="4391980" y="1592796"/>
            <a:ext cx="864096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357422" y="857232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1. Налог на доходы физических лиц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pic>
        <p:nvPicPr>
          <p:cNvPr id="2050" name="Picture 2" descr="http://upchnso.ru/upch/expert/nalogovyj-vych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56792"/>
            <a:ext cx="32498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vbg.ru/wp-content/uploads/2018/08/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4077072"/>
            <a:ext cx="3249891" cy="19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214290"/>
            <a:ext cx="750099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Поступления по основным видам налогов за 2022 год</a:t>
            </a:r>
            <a:endParaRPr lang="ru-RU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815961088"/>
              </p:ext>
            </p:extLst>
          </p:nvPr>
        </p:nvGraphicFramePr>
        <p:xfrm>
          <a:off x="3500430" y="1268760"/>
          <a:ext cx="53920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8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68485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 Акцизы по подакцизным товарам (продукции), производимым на территории РФ</a:t>
            </a:r>
          </a:p>
          <a:p>
            <a:pPr algn="r"/>
            <a:r>
              <a:rPr lang="ru-RU" sz="16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sz="16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238972922"/>
              </p:ext>
            </p:extLst>
          </p:nvPr>
        </p:nvGraphicFramePr>
        <p:xfrm>
          <a:off x="5508104" y="1142984"/>
          <a:ext cx="32787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http://evakuator-kgd.ru/wp-content/uploads/2018/01/evakuator-kaliningrad-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0344"/>
            <a:ext cx="3350176" cy="22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559649720"/>
              </p:ext>
            </p:extLst>
          </p:nvPr>
        </p:nvGraphicFramePr>
        <p:xfrm>
          <a:off x="285720" y="1268760"/>
          <a:ext cx="50063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81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643042" y="428604"/>
            <a:ext cx="714380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3. Доходы от использования имущества находящегося в государственной и муниципальной собственности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632574189"/>
              </p:ext>
            </p:extLst>
          </p:nvPr>
        </p:nvGraphicFramePr>
        <p:xfrm>
          <a:off x="285720" y="12687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https://s12.stc.all.kpcdn.net/share/i/12/10101631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214950"/>
            <a:ext cx="2250297" cy="1500198"/>
          </a:xfrm>
          <a:prstGeom prst="rect">
            <a:avLst/>
          </a:prstGeom>
          <a:noFill/>
        </p:spPr>
      </p:pic>
      <p:pic>
        <p:nvPicPr>
          <p:cNvPr id="2054" name="Picture 6" descr="https://latifundist.com/media/news/720-s/00/29/29924/landmarket-55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2250297" cy="1500198"/>
          </a:xfrm>
          <a:prstGeom prst="rect">
            <a:avLst/>
          </a:prstGeom>
          <a:noFill/>
        </p:spPr>
      </p:pic>
      <p:pic>
        <p:nvPicPr>
          <p:cNvPr id="2056" name="Picture 8" descr="http://vmr-mo.ru/upload/iblock/00b/auktsion7.png"/>
          <p:cNvPicPr>
            <a:picLocks noChangeAspect="1" noChangeArrowheads="1"/>
          </p:cNvPicPr>
          <p:nvPr/>
        </p:nvPicPr>
        <p:blipFill>
          <a:blip r:embed="rId6" cstate="print"/>
          <a:srcRect l="28125" t="49229" r="37187" b="24709"/>
          <a:stretch>
            <a:fillRect/>
          </a:stretch>
        </p:blipFill>
        <p:spPr bwMode="auto">
          <a:xfrm rot="16200000">
            <a:off x="4448447" y="4552685"/>
            <a:ext cx="2428860" cy="1181622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4135233109"/>
              </p:ext>
            </p:extLst>
          </p:nvPr>
        </p:nvGraphicFramePr>
        <p:xfrm>
          <a:off x="4786314" y="1214422"/>
          <a:ext cx="421484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004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395536" y="476672"/>
            <a:ext cx="8229600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жители!</a:t>
            </a:r>
          </a:p>
          <a:p>
            <a:pPr algn="ctr">
              <a:buNone/>
            </a:pPr>
            <a:endParaRPr lang="ru-RU" sz="18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В целях реализации принципа прозрачности, 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открытости бюджета и бюджетного процесса 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и информирования жителей о расходовании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средств бюджета Усть-Абаканского района разработан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«Бюджет для граждан».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Данный информационный  ресурс познакомит вас с основными положениями отчета об исполнении бюджета муниципального образования Усть-Абаканский район за 2022 год.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в доступной форме знакомит вас с основными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характеристиками бюджета МО Усть-Абаканский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район,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достигнутыми целями и выполненными задачами, позволит Вам составить представление об источниках формирования доходов бюджета района, направлениях расходования бюджетных средств в 2022 году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«Бюджет для граждан» нацелен на получение обратной связи 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, которому интересны проблемы муниципального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образования.</a:t>
            </a: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85786" y="5929330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Vmeste-k-uspekhu-rayona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6632"/>
            <a:ext cx="2139267" cy="20592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2892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63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214414" y="428604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4. Платежи при пользовании природными ресурсами    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352224651"/>
              </p:ext>
            </p:extLst>
          </p:nvPr>
        </p:nvGraphicFramePr>
        <p:xfrm>
          <a:off x="142844" y="12858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4171978684"/>
              </p:ext>
            </p:extLst>
          </p:nvPr>
        </p:nvGraphicFramePr>
        <p:xfrm>
          <a:off x="6588224" y="1988840"/>
          <a:ext cx="165618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663862941"/>
              </p:ext>
            </p:extLst>
          </p:nvPr>
        </p:nvGraphicFramePr>
        <p:xfrm>
          <a:off x="5143504" y="785794"/>
          <a:ext cx="38884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http://kherson-news.info/wp-content/uploads/2018/01/31f2bd8b16a4c7feb767e032944e69dc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143380"/>
            <a:ext cx="3738540" cy="2560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xmlns="" val="2225162930"/>
              </p:ext>
            </p:extLst>
          </p:nvPr>
        </p:nvGraphicFramePr>
        <p:xfrm>
          <a:off x="107504" y="1249396"/>
          <a:ext cx="8928992" cy="54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/>
          <p:cNvSpPr txBox="1"/>
          <p:nvPr/>
        </p:nvSpPr>
        <p:spPr bwMode="auto">
          <a:xfrm>
            <a:off x="1259632" y="1772816"/>
            <a:ext cx="669162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473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500042"/>
            <a:ext cx="6034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за 2020-2022 годы </a:t>
            </a:r>
          </a:p>
        </p:txBody>
      </p:sp>
      <p:sp>
        <p:nvSpPr>
          <p:cNvPr id="37" name="TextBox 1"/>
          <p:cNvSpPr txBox="1"/>
          <p:nvPr/>
        </p:nvSpPr>
        <p:spPr bwMode="auto">
          <a:xfrm>
            <a:off x="2987824" y="1412776"/>
            <a:ext cx="720080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524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020981">
            <a:off x="3721242" y="1741362"/>
            <a:ext cx="1158983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44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020981">
            <a:off x="1921041" y="2029394"/>
            <a:ext cx="1158983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i="1" dirty="0" smtClean="0"/>
              <a:t>51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57166"/>
            <a:ext cx="681357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безвозмездных поступлений от других бюджетов бюджетной системы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555925183"/>
              </p:ext>
            </p:extLst>
          </p:nvPr>
        </p:nvGraphicFramePr>
        <p:xfrm>
          <a:off x="1979712" y="4002191"/>
          <a:ext cx="4608512" cy="28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640268570"/>
              </p:ext>
            </p:extLst>
          </p:nvPr>
        </p:nvGraphicFramePr>
        <p:xfrm>
          <a:off x="179512" y="1268760"/>
          <a:ext cx="3886722" cy="288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1831306"/>
              </p:ext>
            </p:extLst>
          </p:nvPr>
        </p:nvGraphicFramePr>
        <p:xfrm>
          <a:off x="4283968" y="1340768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428728" y="285728"/>
            <a:ext cx="4727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" name="Объект 1"/>
          <p:cNvGraphicFramePr/>
          <p:nvPr>
            <p:extLst>
              <p:ext uri="{D42A27DB-BD31-4B8C-83A1-F6EECF244321}">
                <p14:modId xmlns:p14="http://schemas.microsoft.com/office/powerpoint/2010/main" xmlns="" val="3668664768"/>
              </p:ext>
            </p:extLst>
          </p:nvPr>
        </p:nvGraphicFramePr>
        <p:xfrm>
          <a:off x="0" y="908720"/>
          <a:ext cx="471601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0" name="Объект 1"/>
          <p:cNvGraphicFramePr/>
          <p:nvPr>
            <p:extLst>
              <p:ext uri="{D42A27DB-BD31-4B8C-83A1-F6EECF244321}">
                <p14:modId xmlns:p14="http://schemas.microsoft.com/office/powerpoint/2010/main" xmlns="" val="3668664768"/>
              </p:ext>
            </p:extLst>
          </p:nvPr>
        </p:nvGraphicFramePr>
        <p:xfrm>
          <a:off x="4679504" y="836712"/>
          <a:ext cx="4464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652120" y="908720"/>
          <a:ext cx="1000164" cy="4907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016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2022 год (тыс. руб.)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786050" y="642918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функциональной  классификации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780051"/>
              </p:ext>
            </p:extLst>
          </p:nvPr>
        </p:nvGraphicFramePr>
        <p:xfrm>
          <a:off x="142845" y="1021020"/>
          <a:ext cx="8749636" cy="536030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16546"/>
                <a:gridCol w="1138164"/>
                <a:gridCol w="1138164"/>
                <a:gridCol w="1209299"/>
                <a:gridCol w="1138164"/>
                <a:gridCol w="1209299"/>
              </a:tblGrid>
              <a:tr h="434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плану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196 107,5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190 071,7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96,9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52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правоохранительная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1 113,7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1 047,0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94,0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38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68 878,5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3,3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63 273,4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3,1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91,9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111 785,2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109  074,3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97,6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3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1 207 596,6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57,9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1 177 218,3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58,4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97,5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искусство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кинематография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113 532,0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111 642,8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98,3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0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109 604,1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104 067,3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94,9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142 422,8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125 334,0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88,0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11 038,6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10 677,6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96,7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29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государствен-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ного и муниципального долга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122 339,1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122 161,0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99,9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 084 438,2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2 014 567,4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96,6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4212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age.issuu.com/120718084615-847c72b4e205444d898cc1349615e613/jpg/page_1.jpg"/>
          <p:cNvPicPr/>
          <p:nvPr/>
        </p:nvPicPr>
        <p:blipFill>
          <a:blip r:embed="rId4" cstate="print"/>
          <a:srcRect l="14590" t="29280" r="31797" b="29777"/>
          <a:stretch>
            <a:fillRect/>
          </a:stretch>
        </p:blipFill>
        <p:spPr bwMode="auto">
          <a:xfrm>
            <a:off x="2428860" y="1857364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35743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857496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286124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643314"/>
            <a:ext cx="440945" cy="4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000504"/>
            <a:ext cx="428628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2428860" y="4372734"/>
            <a:ext cx="433391" cy="342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Рисунок 75" descr="sz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4714884"/>
            <a:ext cx="428628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2" cstate="print"/>
          <a:srcRect l="14406" r="18102"/>
          <a:stretch>
            <a:fillRect/>
          </a:stretch>
        </p:blipFill>
        <p:spPr bwMode="auto">
          <a:xfrm>
            <a:off x="2428860" y="5072074"/>
            <a:ext cx="4615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2428860" y="550070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5857892"/>
            <a:ext cx="358422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2022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856830" y="3715147"/>
            <a:ext cx="4786346" cy="213526"/>
            <a:chOff x="-1789894" y="2071677"/>
            <a:chExt cx="9006688" cy="2143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789894" y="2071677"/>
              <a:ext cx="9005100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21863" y="2178043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07194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00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</a:t>
            </a:r>
            <a:r>
              <a:rPr lang="ru-RU" sz="1050" b="1" dirty="0" smtClean="0">
                <a:solidFill>
                  <a:srgbClr val="002060"/>
                </a:solidFill>
              </a:rPr>
              <a:t>исполнительных</a:t>
            </a:r>
            <a:r>
              <a:rPr lang="ru-RU" sz="1200" b="1" dirty="0" smtClean="0">
                <a:solidFill>
                  <a:srgbClr val="002060"/>
                </a:solidFill>
              </a:rPr>
              <a:t>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857628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428992" y="4786322"/>
            <a:ext cx="3571900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8992" y="5429264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00768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050639"/>
              </p:ext>
            </p:extLst>
          </p:nvPr>
        </p:nvGraphicFramePr>
        <p:xfrm>
          <a:off x="7072330" y="1428736"/>
          <a:ext cx="192882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03717"/>
                <a:gridCol w="102510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4 432,8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3 852,7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0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712417"/>
              </p:ext>
            </p:extLst>
          </p:nvPr>
        </p:nvGraphicFramePr>
        <p:xfrm>
          <a:off x="7072327" y="3286124"/>
          <a:ext cx="192882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64414"/>
                <a:gridCol w="96441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39 107,7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4007192"/>
              </p:ext>
            </p:extLst>
          </p:nvPr>
        </p:nvGraphicFramePr>
        <p:xfrm>
          <a:off x="7072330" y="4286256"/>
          <a:ext cx="1857390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5"/>
                <a:gridCol w="92869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17 771,3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17 098,3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447493"/>
              </p:ext>
            </p:extLst>
          </p:nvPr>
        </p:nvGraphicFramePr>
        <p:xfrm>
          <a:off x="7072330" y="5000636"/>
          <a:ext cx="1857392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6"/>
                <a:gridCol w="92869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5 913,9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5 913,9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9722051"/>
              </p:ext>
            </p:extLst>
          </p:nvPr>
        </p:nvGraphicFramePr>
        <p:xfrm>
          <a:off x="7072330" y="5500702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933416"/>
              </p:ext>
            </p:extLst>
          </p:nvPr>
        </p:nvGraphicFramePr>
        <p:xfrm>
          <a:off x="7143768" y="6072206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118 768,6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118 173,8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911369"/>
              </p:ext>
            </p:extLst>
          </p:nvPr>
        </p:nvGraphicFramePr>
        <p:xfrm>
          <a:off x="7000891" y="2357429"/>
          <a:ext cx="2005086" cy="2908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96315"/>
                <a:gridCol w="1008771"/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6 183,2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5 925,2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8072462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Усть-Абаканский район за 2022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38679" y="62859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8639" y="6070028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35261" y="1920253"/>
            <a:ext cx="1512168" cy="353198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484784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95936" y="105273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95473" y="428568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65961" y="4571858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95936" y="3857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0184" y="4714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0184" y="528581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4500000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995936" y="507150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95936" y="5714446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38680" y="4785752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855854"/>
              </p:ext>
            </p:extLst>
          </p:nvPr>
        </p:nvGraphicFramePr>
        <p:xfrm>
          <a:off x="7092280" y="1052736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511192"/>
              </p:ext>
            </p:extLst>
          </p:nvPr>
        </p:nvGraphicFramePr>
        <p:xfrm>
          <a:off x="7092280" y="1700808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2358261"/>
              </p:ext>
            </p:extLst>
          </p:nvPr>
        </p:nvGraphicFramePr>
        <p:xfrm>
          <a:off x="7092280" y="342900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10 295,8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9 974,6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8924267"/>
              </p:ext>
            </p:extLst>
          </p:nvPr>
        </p:nvGraphicFramePr>
        <p:xfrm>
          <a:off x="7076590" y="399993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7 443,4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508,2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5279655"/>
              </p:ext>
            </p:extLst>
          </p:nvPr>
        </p:nvGraphicFramePr>
        <p:xfrm>
          <a:off x="7020272" y="450912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4597591"/>
              </p:ext>
            </p:extLst>
          </p:nvPr>
        </p:nvGraphicFramePr>
        <p:xfrm>
          <a:off x="7092280" y="5157192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45 685,8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41 364,2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664685"/>
              </p:ext>
            </p:extLst>
          </p:nvPr>
        </p:nvGraphicFramePr>
        <p:xfrm>
          <a:off x="7092280" y="580526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4 494,0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25" y="4214248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6948264" y="476672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100392" y="76470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707904" y="191683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995936" y="2420888"/>
            <a:ext cx="3000396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511192"/>
              </p:ext>
            </p:extLst>
          </p:nvPr>
        </p:nvGraphicFramePr>
        <p:xfrm>
          <a:off x="7092280" y="263691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284,5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2022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141277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319842" y="1888810"/>
            <a:ext cx="1280185" cy="360038"/>
            <a:chOff x="4797087" y="2066909"/>
            <a:chExt cx="2419707" cy="21908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687546" y="2176451"/>
              <a:ext cx="219084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77281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03848" y="170080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447764" y="4545124"/>
            <a:ext cx="2880320" cy="2160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238420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3995936" y="356845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03848" y="465313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79912" y="422108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06896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95936" y="443711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95936" y="52292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587727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79912" y="551723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79912" y="609329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9915688"/>
              </p:ext>
            </p:extLst>
          </p:nvPr>
        </p:nvGraphicFramePr>
        <p:xfrm>
          <a:off x="7081150" y="135729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93 660,4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91 184,3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671155"/>
              </p:ext>
            </p:extLst>
          </p:nvPr>
        </p:nvGraphicFramePr>
        <p:xfrm>
          <a:off x="7081150" y="192880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999444"/>
              </p:ext>
            </p:extLst>
          </p:nvPr>
        </p:nvGraphicFramePr>
        <p:xfrm>
          <a:off x="7020272" y="537321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8 958,3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8 887,6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9115364"/>
              </p:ext>
            </p:extLst>
          </p:nvPr>
        </p:nvGraphicFramePr>
        <p:xfrm>
          <a:off x="7020272" y="602128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51 738,0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940,3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0207448"/>
              </p:ext>
            </p:extLst>
          </p:nvPr>
        </p:nvGraphicFramePr>
        <p:xfrm>
          <a:off x="7011452" y="3018612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210 179,9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203 272,8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731031"/>
              </p:ext>
            </p:extLst>
          </p:nvPr>
        </p:nvGraphicFramePr>
        <p:xfrm>
          <a:off x="7020272" y="3573016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2925"/>
                <a:gridCol w="93446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863 609,9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842 236,6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436602"/>
              </p:ext>
            </p:extLst>
          </p:nvPr>
        </p:nvGraphicFramePr>
        <p:xfrm>
          <a:off x="7020272" y="465313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742" y="1269900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072462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995936" y="400506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779912" y="4797152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436602"/>
              </p:ext>
            </p:extLst>
          </p:nvPr>
        </p:nvGraphicFramePr>
        <p:xfrm>
          <a:off x="7020272" y="407707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904,8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71 675,5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3995936" y="2348880"/>
            <a:ext cx="2928958" cy="5040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671155"/>
              </p:ext>
            </p:extLst>
          </p:nvPr>
        </p:nvGraphicFramePr>
        <p:xfrm>
          <a:off x="7092280" y="242088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18 064,8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17 830,2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>
            <a:off x="3779912" y="1988840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2022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11860" y="3969060"/>
            <a:ext cx="1224136" cy="288032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400814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357694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4670488"/>
              </p:ext>
            </p:extLst>
          </p:nvPr>
        </p:nvGraphicFramePr>
        <p:xfrm>
          <a:off x="7072330" y="1357298"/>
          <a:ext cx="17859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7428"/>
                <a:gridCol w="89852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84 547,7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83 022,4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669197"/>
              </p:ext>
            </p:extLst>
          </p:nvPr>
        </p:nvGraphicFramePr>
        <p:xfrm>
          <a:off x="7081150" y="214311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28 984,3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28 620,3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917646"/>
              </p:ext>
            </p:extLst>
          </p:nvPr>
        </p:nvGraphicFramePr>
        <p:xfrm>
          <a:off x="7081150" y="335756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7 221,1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7 221,1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905360"/>
              </p:ext>
            </p:extLst>
          </p:nvPr>
        </p:nvGraphicFramePr>
        <p:xfrm>
          <a:off x="7081150" y="4000504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6 648,5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5 084,1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1057934"/>
              </p:ext>
            </p:extLst>
          </p:nvPr>
        </p:nvGraphicFramePr>
        <p:xfrm>
          <a:off x="7081150" y="464344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95 734,5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91 762,1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929454" y="714356"/>
          <a:ext cx="2071702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32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2152433"/>
              </p:ext>
            </p:extLst>
          </p:nvPr>
        </p:nvGraphicFramePr>
        <p:xfrm>
          <a:off x="7081150" y="242886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11 038,6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10 677,6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13109"/>
              </p:ext>
            </p:extLst>
          </p:nvPr>
        </p:nvGraphicFramePr>
        <p:xfrm>
          <a:off x="7081150" y="150017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142 422,8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125 334,0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798921"/>
              </p:ext>
            </p:extLst>
          </p:nvPr>
        </p:nvGraphicFramePr>
        <p:xfrm>
          <a:off x="7081150" y="357187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7845348"/>
              </p:ext>
            </p:extLst>
          </p:nvPr>
        </p:nvGraphicFramePr>
        <p:xfrm>
          <a:off x="7081150" y="485776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109 566,0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109 566,0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809731"/>
              </p:ext>
            </p:extLst>
          </p:nvPr>
        </p:nvGraphicFramePr>
        <p:xfrm>
          <a:off x="7081150" y="585789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12 773,1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12 595,0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143768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2 084 438,2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2462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2 014 567,4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2022 год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Отчет для граждан - это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285720" y="1357298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s://www.nalog.ru/cdn/image/678569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288960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(отчетный финансовый год).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Рисунок 1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85918" y="500042"/>
            <a:ext cx="7000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Усть-Абаканского района в 2022 году</a:t>
            </a:r>
          </a:p>
        </p:txBody>
      </p:sp>
      <p:graphicFrame>
        <p:nvGraphicFramePr>
          <p:cNvPr id="2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7722249"/>
              </p:ext>
            </p:extLst>
          </p:nvPr>
        </p:nvGraphicFramePr>
        <p:xfrm>
          <a:off x="214282" y="1357298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Группа 23"/>
          <p:cNvGrpSpPr/>
          <p:nvPr/>
        </p:nvGrpSpPr>
        <p:grpSpPr>
          <a:xfrm>
            <a:off x="6143636" y="1285860"/>
            <a:ext cx="2714646" cy="785818"/>
            <a:chOff x="781856" y="395203"/>
            <a:chExt cx="2414421" cy="135665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1856" y="395203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81857" y="408122"/>
              <a:ext cx="2414420" cy="1102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2 014 567,4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572000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Муниципальные программы – инструмент для достижения целей путем реализации задач и отдельных мероприятий</a:t>
            </a:r>
            <a:endParaRPr lang="ru-RU" b="1" dirty="0">
              <a:solidFill>
                <a:srgbClr val="663300"/>
              </a:solidFill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571968" y="1196752"/>
          <a:ext cx="457203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940152" y="364502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96,5 %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5076056" y="2636912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3,5 %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2792808"/>
              </p:ext>
            </p:extLst>
          </p:nvPr>
        </p:nvGraphicFramePr>
        <p:xfrm>
          <a:off x="857224" y="1000108"/>
          <a:ext cx="7858180" cy="50203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2022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7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территорий Усть-Абаканского района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15 056,9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14 264,3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программа«Развитие субъектов малого и среднего предпринимательства в </a:t>
                      </a:r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Усть-Абаканском </a:t>
                      </a:r>
                      <a:r>
                        <a:rPr lang="ru-RU" sz="12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378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 образования  в 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1 180 012,4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1 149 973,5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44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Усть-Абаканского района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объектах»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6 012,1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5 743,6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108 430,9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106 869,6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физической культуры и спорта в Усть-Абаканском районе 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149 127,6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132 008,5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07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123 976,1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118 920,4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имущества в Усть-Абаканском 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105 906,2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105 867,4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незаконному обороту наркотиков, снижение масштабов наркотизации   населения в Усть-Абаканском районе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142852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7812360" y="69269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10" name="Picture 2" descr="http://liman.astrobl.ru/sites/default/files/support_busin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662733" cy="441822"/>
          </a:xfrm>
          <a:prstGeom prst="rect">
            <a:avLst/>
          </a:prstGeom>
          <a:noFill/>
        </p:spPr>
      </p:pic>
      <p:pic>
        <p:nvPicPr>
          <p:cNvPr id="24578" name="Picture 2" descr="http://kamensk.donland.ru/Data/Sites/22/media/jpg/%D1%8D%D0%BA%D0%BE%D0%BD%D0%BE%D0%BC%D0%B8%D0%BA%D0%B0/2018/%D1%80%D0%B0%D0%B7%D0%B2%D0%B8%D1%82%D0%B8%D0%B5%D0%BE%D0%B1%D1%80%D0%B0%D0%B7%D0%BE%D0%B2%D0%B0%D0%BD%D0%B8%D1%8F/kollaj_51200.jpg.1000x297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44" y="2500306"/>
            <a:ext cx="592352" cy="428628"/>
          </a:xfrm>
          <a:prstGeom prst="rect">
            <a:avLst/>
          </a:prstGeom>
          <a:noFill/>
        </p:spPr>
      </p:pic>
      <p:pic>
        <p:nvPicPr>
          <p:cNvPr id="15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00372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00438"/>
            <a:ext cx="6685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iasskiy.ru/wp-content/uploads/2016/04/sport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71942"/>
            <a:ext cx="571504" cy="443481"/>
          </a:xfrm>
          <a:prstGeom prst="rect">
            <a:avLst/>
          </a:prstGeom>
          <a:noFill/>
        </p:spPr>
      </p:pic>
      <p:pic>
        <p:nvPicPr>
          <p:cNvPr id="20" name="Picture 2" descr="https://im2-tub-ru.yandex.net/i?id=f7170fb97693802088fb9061ecfb87d9&amp;n=33&amp;h=215&amp;w=3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157192"/>
            <a:ext cx="644049" cy="428628"/>
          </a:xfrm>
          <a:prstGeom prst="rect">
            <a:avLst/>
          </a:prstGeom>
          <a:noFill/>
        </p:spPr>
      </p:pic>
      <p:pic>
        <p:nvPicPr>
          <p:cNvPr id="21" name="Picture 4" descr="http://ullica.ru/wp-content/uploads/2015/08/fotoanons1253f575615a6f4330abd1328a77fc5796bf461726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79512" y="5733256"/>
            <a:ext cx="643276" cy="428627"/>
          </a:xfrm>
          <a:prstGeom prst="rect">
            <a:avLst/>
          </a:prstGeom>
          <a:noFill/>
        </p:spPr>
      </p:pic>
      <p:pic>
        <p:nvPicPr>
          <p:cNvPr id="22" name="Picture 6" descr="http://www.ipatovo.org/images/fin_progr_0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09120"/>
            <a:ext cx="895785" cy="571504"/>
          </a:xfrm>
          <a:prstGeom prst="rect">
            <a:avLst/>
          </a:prstGeom>
          <a:noFill/>
        </p:spPr>
      </p:pic>
      <p:pic>
        <p:nvPicPr>
          <p:cNvPr id="18" name="Рисунок 17" descr="https://www.agropraktika.com/upload/iblock/996/vsglqs0fwhmhtsjmc487dbtqidie4afm.jpg"/>
          <p:cNvPicPr/>
          <p:nvPr/>
        </p:nvPicPr>
        <p:blipFill>
          <a:blip r:embed="rId11" cstate="print"/>
          <a:srcRect l="59918"/>
          <a:stretch>
            <a:fillRect/>
          </a:stretch>
        </p:blipFill>
        <p:spPr bwMode="auto">
          <a:xfrm>
            <a:off x="107504" y="1196752"/>
            <a:ext cx="735136" cy="60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5754340"/>
              </p:ext>
            </p:extLst>
          </p:nvPr>
        </p:nvGraphicFramePr>
        <p:xfrm>
          <a:off x="857224" y="1357298"/>
          <a:ext cx="7858180" cy="4305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</a:p>
                    <a:p>
                      <a:pPr algn="l" fontAlgn="b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5 224,6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4 843,2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района«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46 618,2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42 296,6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эффективности управления муниципальными финансами Усть-Абаканского района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150 463,7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149 285,7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1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1 320,5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1 002,4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условий и охраны труда в Усть-Абаканском районе»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4 406,7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4 077,4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«Комплексная программа  модернизации и реформирования жилищно-коммунального хозяйства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111 700,8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108 990,2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торговли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2 008 613,8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1 944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462,0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357166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7786710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00066" cy="3973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616448" cy="443012"/>
          </a:xfrm>
          <a:prstGeom prst="rect">
            <a:avLst/>
          </a:prstGeom>
          <a:noFill/>
        </p:spPr>
      </p:pic>
      <p:pic>
        <p:nvPicPr>
          <p:cNvPr id="15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532754" cy="354558"/>
          </a:xfrm>
          <a:prstGeom prst="rect">
            <a:avLst/>
          </a:prstGeom>
          <a:noFill/>
        </p:spPr>
      </p:pic>
      <p:pic>
        <p:nvPicPr>
          <p:cNvPr id="17" name="Picture 2" descr="http://misanec.ru/wp-content/uploads/2015/08/zhkh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571504" cy="500061"/>
          </a:xfrm>
          <a:prstGeom prst="rect">
            <a:avLst/>
          </a:prstGeom>
          <a:noFill/>
        </p:spPr>
      </p:pic>
      <p:pic>
        <p:nvPicPr>
          <p:cNvPr id="19" name="Рисунок 18" descr="http://www.orel-adm.ru/images/stories/torg.jpg"/>
          <p:cNvPicPr/>
          <p:nvPr/>
        </p:nvPicPr>
        <p:blipFill>
          <a:blip r:embed="rId7" cstate="print"/>
          <a:srcRect l="35275" t="27130" r="33939" b="28924"/>
          <a:stretch>
            <a:fillRect/>
          </a:stretch>
        </p:blipFill>
        <p:spPr bwMode="auto">
          <a:xfrm>
            <a:off x="179512" y="4797152"/>
            <a:ext cx="5720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pliftonews.ru/img/collection/b/96@2x.jpg?13921452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780928"/>
            <a:ext cx="642942" cy="482534"/>
          </a:xfrm>
          <a:prstGeom prst="rect">
            <a:avLst/>
          </a:prstGeom>
          <a:noFill/>
        </p:spPr>
      </p:pic>
      <p:pic>
        <p:nvPicPr>
          <p:cNvPr id="26626" name="Picture 2" descr="https://fs01.cap.ru/www21-11/gkan/news/2021/12/22/5e01f3f7-f83c-4908-8126-3798e46ccc41/710e034d196e0231af9cbb35efe0e.jpg"/>
          <p:cNvPicPr>
            <a:picLocks noChangeAspect="1" noChangeArrowheads="1"/>
          </p:cNvPicPr>
          <p:nvPr/>
        </p:nvPicPr>
        <p:blipFill>
          <a:blip r:embed="rId9" cstate="print"/>
          <a:srcRect l="13891" r="9711"/>
          <a:stretch>
            <a:fillRect/>
          </a:stretch>
        </p:blipFill>
        <p:spPr bwMode="auto">
          <a:xfrm>
            <a:off x="107504" y="3717032"/>
            <a:ext cx="720080" cy="56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642918"/>
            <a:ext cx="7000924" cy="9221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"Развитие  образования  в  Усть-Абаканском районе» – 1 149 973,5 тыс.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503950" y="2068686"/>
            <a:ext cx="28135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70" y="1928802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71670" y="1928802"/>
            <a:ext cx="5572164" cy="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20" y="2143116"/>
            <a:ext cx="1872208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 детей, выявления и поддержки одаренных детей и молодежи»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214554"/>
            <a:ext cx="1925902" cy="7386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876" y="192880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2976" y="2143116"/>
            <a:ext cx="1714512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дошкольного,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1 085 323,4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6182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64 420,8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3071810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5 488,0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" descr=" дополнит обр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572008"/>
            <a:ext cx="1507213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2" descr="воспита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1643074" cy="130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1714512" cy="128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4" descr="шко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586521"/>
            <a:ext cx="1546592" cy="127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26626" name="Picture 2" descr="http://drabiv-rda.gov.ua/upload/image_for_news/big/bl1422403472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572008"/>
            <a:ext cx="1285884" cy="122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rabuny.edu.minskregion.by/gallery/123/9286_html_m25b1f24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5072074"/>
            <a:ext cx="1539419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образование за 2020-2022 годы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499961174"/>
              </p:ext>
            </p:extLst>
          </p:nvPr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8924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образование               Общее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        Прочие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643578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643578"/>
            <a:ext cx="144016" cy="144016"/>
          </a:xfrm>
          <a:prstGeom prst="rect">
            <a:avLst/>
          </a:prstGeom>
          <a:solidFill>
            <a:srgbClr val="19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6143644"/>
            <a:ext cx="144016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072206"/>
            <a:ext cx="14401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71472" y="192880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857892"/>
            <a:ext cx="144016" cy="14401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1128089435"/>
              </p:ext>
            </p:extLst>
          </p:nvPr>
        </p:nvGraphicFramePr>
        <p:xfrm>
          <a:off x="285720" y="178592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214282" y="2500306"/>
          <a:ext cx="41275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5"/>
          <p:cNvGraphicFramePr>
            <a:graphicFrameLocks/>
          </p:cNvGraphicFramePr>
          <p:nvPr/>
        </p:nvGraphicFramePr>
        <p:xfrm>
          <a:off x="5000628" y="3214686"/>
          <a:ext cx="3892547" cy="323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596" y="1785926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Численность воспитанников в дошкольных образовательных учреждениях района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0" y="235743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Расходы местного бюджета на обеспечение общедоступного и бесплатного дошкольного образования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143868" y="3214686"/>
            <a:ext cx="10001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r>
              <a:rPr lang="ru-RU" sz="1400" dirty="0" smtClean="0">
                <a:latin typeface="+mj-lt"/>
              </a:rPr>
              <a:t>Сеть </a:t>
            </a:r>
            <a:r>
              <a:rPr lang="ru-RU" sz="1400" dirty="0">
                <a:latin typeface="+mj-lt"/>
              </a:rPr>
              <a:t>образовательных учреждений, реализующих в районе программу дошкольного образования, в настоящее время включает </a:t>
            </a:r>
            <a:r>
              <a:rPr lang="ru-RU" sz="1400" dirty="0" smtClean="0">
                <a:latin typeface="+mj-lt"/>
              </a:rPr>
              <a:t>9 </a:t>
            </a:r>
            <a:r>
              <a:rPr lang="ru-RU" sz="1400" dirty="0">
                <a:latin typeface="+mj-lt"/>
              </a:rPr>
              <a:t>учреждений.</a:t>
            </a:r>
          </a:p>
        </p:txBody>
      </p:sp>
      <p:pic>
        <p:nvPicPr>
          <p:cNvPr id="3078" name="Picture 6" descr="http://googlik.info/doshkolniki/detskij_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254912" cy="21714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52" y="285728"/>
            <a:ext cx="4071966" cy="410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57203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71480"/>
            <a:ext cx="782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развитие дошкольного образования направлено – 203 272,8 тыс. руб.,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 числе: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s.061.ua/section/newsInternalIcon/upload/images/news/icon/000/006/093/rem_det_159b92223422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912836" cy="1500198"/>
          </a:xfrm>
          <a:prstGeom prst="rect">
            <a:avLst/>
          </a:prstGeom>
          <a:noFill/>
        </p:spPr>
      </p:pic>
      <p:pic>
        <p:nvPicPr>
          <p:cNvPr id="19462" name="Picture 6" descr="http://kids.cooperation.ru/upload/medialibrary/6d6/6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928958" cy="185738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491882"/>
              </p:ext>
            </p:extLst>
          </p:nvPr>
        </p:nvGraphicFramePr>
        <p:xfrm>
          <a:off x="179512" y="1196752"/>
          <a:ext cx="5760640" cy="5450073"/>
        </p:xfrm>
        <a:graphic>
          <a:graphicData uri="http://schemas.openxmlformats.org/drawingml/2006/table">
            <a:tbl>
              <a:tblPr/>
              <a:tblGrid>
                <a:gridCol w="4862878"/>
                <a:gridCol w="897762"/>
              </a:tblGrid>
              <a:tr h="924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муниципальных дошкольных учреждениях </a:t>
                      </a: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сметной документации на капитальный ремонт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Ромашка; Изготовление ПСД на капитальный ремонт кровли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 Капитальный ремонт эвакуационных выходов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Ромашка; Капитальный ремонт помещений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Ромашка; Капитальный ремонт кровли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50" b="1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3 736,1</a:t>
                      </a:r>
                      <a:endParaRPr lang="ru-RU" sz="1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</a:t>
                      </a: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развитию </a:t>
                      </a: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модернизация</a:t>
                      </a:r>
                      <a:r>
                        <a:rPr lang="ru-RU" sz="115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региональных систем</a:t>
                      </a: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дошкольного образования  </a:t>
                      </a:r>
                      <a:r>
                        <a:rPr lang="ru-RU" sz="10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Замена, установка пожарных лестниц </a:t>
                      </a:r>
                      <a:r>
                        <a:rPr lang="ru-RU" sz="10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Ромашка); Приобретение мебели в группу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Ласточка,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Родничок); Санитарная безопасность: приобретение оборудования и инвентаря для пищеблоков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Родничок,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Радуга); Санитарная безопасность: приобретение оборудования и инвентаря для медицинских кабинетов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Калинка,д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 Приобретение орг.техники: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Родничок,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Калинка,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Ласточка,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Солнышко);  Приобретение огнетушителей, против. знаков, ГДЗК: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Звездочка); Испытание пожарных кранов и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лестниц,огражд.кровли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Радуга,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сЛасточка,д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Калинка); Проверка качества огнезащитной обработки дерев. конструкций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Радуга); Ремонт отопления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Звездочка); Ремонт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канализации,ХВС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Родничок 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Солнышко); Установка,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дооборуд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АУПС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Ласточка;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Солнышко);  Ремонт освещения, электрооборудования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Солнышко); ПСД на АУПС: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Звездочка); Монтаж АУПС: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Звездочка);  Замена окон, дверей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  Монтаж ограждения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Родничок,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Звездочка);                                                                                                         Приобретение стиральной машины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 Приобретение оборудования в группу здоровья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Ромашка); 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Дооборуд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ремонт видеонаблюдения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сАленушка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 Ремонт крыльца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Радуга); Приобретение жалюзи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Ромашка); Ремонт помещений: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Ласточка,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Родничок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пищ.блок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 Замена окон: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Ласточка)</a:t>
                      </a:r>
                      <a:endParaRPr lang="ru-RU" sz="10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14 389,4</a:t>
                      </a:r>
                      <a:endParaRPr lang="ru-RU" sz="1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441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0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  <a:endParaRPr lang="ru-RU" sz="10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184 735,8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1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50" b="1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расходы  -  </a:t>
                      </a:r>
                      <a:r>
                        <a:rPr lang="ru-RU" sz="105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0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411,5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http://itd1.mycdn.me/image?id=861478383483&amp;t=20&amp;plc=WEB&amp;tkn=*WeSCrg2Czozki4dLL434PlFaq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952328" cy="196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начального общего, основного общего и среднего образования направлено 842 236,6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815861"/>
              </p:ext>
            </p:extLst>
          </p:nvPr>
        </p:nvGraphicFramePr>
        <p:xfrm>
          <a:off x="179512" y="1268760"/>
          <a:ext cx="6912768" cy="4784256"/>
        </p:xfrm>
        <a:graphic>
          <a:graphicData uri="http://schemas.openxmlformats.org/drawingml/2006/table">
            <a:tbl>
              <a:tblPr/>
              <a:tblGrid>
                <a:gridCol w="6011093"/>
                <a:gridCol w="901675"/>
              </a:tblGrid>
              <a:tr h="1973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реализация мероприятий по развитию общеобразовательных организаций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b="1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освещения, электрооборудования в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школах;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насосов;Обучение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пож-тех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минимум; Замена окон, дверей; Санитарная безопасность: приобретение оборудования и инвентаря для медицинских кабинетов; приобретение оборудования и инвентаря для пищеблоков;  Приобретение макета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пнев.оружия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Приобретение футболок УА СОШ,; Ремонт кровли:; Приобретение жалюзи;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Локально вычислительная сеть; Ремонт ограждения;  Установка противопожарных дверей, люков; Приобретение мебели в столовую; Огнезащитная обработка; Проверка качества огнезащитной обработки; Приобретение огнетушителей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против.знаков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ГДЗК,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пож.рукавов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 Приобретение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клас.досок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:; Приобретение орг.техники;  Монтаж пожарных лестниц:; Приобретение мебели в группу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/с, Приобретение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стир.машины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сад;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Аккуст.в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акт.зал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 Ремонт помещений,(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мед.каб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 (прачка), (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пищ.блоков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 Ремонт отопления; Ремонт котельной; Ремонт вентиляции ;  Оценка технического состояния здания (Красноозерная ООШ) ; ПСД на АУПС; Монтаж,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дооборуд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АУПС;Ремонт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холодного водоснабжения, канализации; Проверка сметной документации на ремонт кабинетов ; Проведение ГИА;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Опрделение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категории помещений по взрывопожарной опасности;; Испытание пожарных кранов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лестниц,ограждений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кровли;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Приобрет.спорт.инвентаря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Приобретение стендов;  Приобретение канц.товаров; Приобретение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квадрокопта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Приобретение линолеума; Приобретение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мяг.инвентаря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новой группы, Ремонт фасада (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УАбаканская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СОШ); Ремонт,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дооборуд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видеонаблюдения; Проект и акт на скважину; Устройство покрытия из брусчатки; Обучение кочегаров; Проведение конкурса управленческих команд; Проведение конкурса "Педагог дошкольного образования"; Августовская конференция; День учителя; День дошкольного работника, "Победители"; Учитель года; Приобретение роутера; Приобретение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муз.оборуд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.; Бурение скважин; Монтаж пандусов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60 376,7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ttps://ust-abakan.ru/upload/iblock/298/Zadacha-_-perevesti-obuchenie-shkolnikov-v-s.-Kalinino-v-odnu-smenu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92" y="836712"/>
            <a:ext cx="16926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ust-abakan.ru/upload/iblock/a42/kadety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883" y="2420888"/>
            <a:ext cx="1946117" cy="1296144"/>
          </a:xfrm>
          <a:prstGeom prst="rect">
            <a:avLst/>
          </a:prstGeom>
          <a:noFill/>
        </p:spPr>
      </p:pic>
      <p:sp>
        <p:nvSpPr>
          <p:cNvPr id="2052" name="AutoShape 4" descr="https://www.vittomebel.ru/upload/shop_4/1/1/9/group_11935/group_1193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express-china.ru/upload/iblock/01c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861048"/>
            <a:ext cx="1907704" cy="1273392"/>
          </a:xfrm>
          <a:prstGeom prst="rect">
            <a:avLst/>
          </a:prstGeom>
          <a:noFill/>
        </p:spPr>
      </p:pic>
      <p:pic>
        <p:nvPicPr>
          <p:cNvPr id="2056" name="Picture 8" descr="https://flagshtok.info/article/21/38e6dbbd/image612def447c034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229200"/>
            <a:ext cx="1907704" cy="1453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19672" y="548680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815861"/>
              </p:ext>
            </p:extLst>
          </p:nvPr>
        </p:nvGraphicFramePr>
        <p:xfrm>
          <a:off x="251520" y="1484784"/>
          <a:ext cx="6840760" cy="4891900"/>
        </p:xfrm>
        <a:graphic>
          <a:graphicData uri="http://schemas.openxmlformats.org/drawingml/2006/table">
            <a:tbl>
              <a:tblPr/>
              <a:tblGrid>
                <a:gridCol w="5971063"/>
                <a:gridCol w="869697"/>
              </a:tblGrid>
              <a:tr h="449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643,3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общеобразовательных учреждений), выплата вознаграждения за классное руководство 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724 726,0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54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реконструкция объектов муниципальной собственности, в том числе разработка проектно-сметной документации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(Земельный налог на участок д.Чапаево под строительство школы)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3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в общеобразовательных организациях, расположенных в сельской местности, условий для занятий физической культурой и спортом в рамках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«Успех каждого ребенка» 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(Капитальный ремонт спортивных залов и приобретение </a:t>
                      </a: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спорт.инвентаря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7 488,2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3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образовательных организаций материально-технической базой для внедрения цифровой образовательной среды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«Цифровая образовательная среда»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(Приобретение орг.техники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школы)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7 284,9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94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предоставлению школьного питания,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т.ч. предоставление бесплатного горячего питания обучающихся, получающих начальное общее образование в  муниципальных образовательных организациях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36 698,8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018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по организации отдыха, оздоровления и занятости несовершеннолетних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(организаций пришкольных площадок в каникулярное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время)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243,8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021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1 757,9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4" descr="http://vestikavkaza.ru/upload/2016-08-22/21651250237ff2baee14e80fe04536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916832"/>
            <a:ext cx="1721268" cy="1584176"/>
          </a:xfrm>
          <a:prstGeom prst="rect">
            <a:avLst/>
          </a:prstGeom>
          <a:noFill/>
        </p:spPr>
      </p:pic>
      <p:pic>
        <p:nvPicPr>
          <p:cNvPr id="10" name="Picture 2" descr="http://www.bala-kkk.kz/sites/default/files/upload/images/541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789040"/>
            <a:ext cx="1728192" cy="1445768"/>
          </a:xfrm>
          <a:prstGeom prst="rect">
            <a:avLst/>
          </a:prstGeom>
          <a:noFill/>
        </p:spPr>
      </p:pic>
      <p:pic>
        <p:nvPicPr>
          <p:cNvPr id="11" name="Рисунок 10" descr="https://catchsuccess.ru/wp-content/uploads/b/9/8/b98ae10f64d4be38e57c0a4401c6fe55.jpeg"/>
          <p:cNvPicPr/>
          <p:nvPr/>
        </p:nvPicPr>
        <p:blipFill>
          <a:blip r:embed="rId6" cstate="print"/>
          <a:srcRect l="71012" b="71658"/>
          <a:stretch>
            <a:fillRect/>
          </a:stretch>
        </p:blipFill>
        <p:spPr bwMode="auto">
          <a:xfrm>
            <a:off x="7236296" y="5445224"/>
            <a:ext cx="1722286" cy="12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6-20.userapi.com/s/v1/ig2/GkAvN4H_BiaFwOoBio-Dz1nAuuJUVXyF1LY5GXSt0tpiDq7lH68_Gx0OgSRmoZB1UvkNp71n-xypmScj66NJtP3p.jpg?size=1009x1009&amp;quality=95&amp;crop=33,44,1009,1009&amp;ava=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88640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1" y="142875"/>
            <a:ext cx="4500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муниципальных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500034" y="328612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4714876" y="3357562"/>
          <a:ext cx="3606795" cy="28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143900" y="2928934"/>
            <a:ext cx="10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3786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Численность </a:t>
            </a:r>
            <a:r>
              <a:rPr lang="ru-RU" sz="1200" b="1" dirty="0" smtClean="0">
                <a:latin typeface="+mj-lt"/>
              </a:rPr>
              <a:t>обучающихся</a:t>
            </a:r>
            <a:endParaRPr lang="ru-RU" sz="12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86248" y="2857496"/>
            <a:ext cx="428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Расходы местного бюджета на обеспечение </a:t>
            </a:r>
            <a:r>
              <a:rPr lang="ru-RU" sz="1200" b="1" dirty="0" smtClean="0">
                <a:latin typeface="+mj-lt"/>
              </a:rPr>
              <a:t>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785794"/>
            <a:ext cx="2145235" cy="1428760"/>
          </a:xfrm>
          <a:prstGeom prst="rect">
            <a:avLst/>
          </a:prstGeom>
          <a:noFill/>
        </p:spPr>
      </p:pic>
      <p:pic>
        <p:nvPicPr>
          <p:cNvPr id="1030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357298"/>
            <a:ext cx="1847805" cy="1385854"/>
          </a:xfrm>
          <a:prstGeom prst="rect">
            <a:avLst/>
          </a:prstGeom>
          <a:noFill/>
        </p:spPr>
      </p:pic>
      <p:pic>
        <p:nvPicPr>
          <p:cNvPr id="103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42852"/>
            <a:ext cx="2064788" cy="1143008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85852" y="214290"/>
            <a:ext cx="278608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642910" y="500042"/>
            <a:ext cx="8229600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Исполнение бюджета</a:t>
            </a:r>
          </a:p>
          <a:p>
            <a:pPr algn="ctr">
              <a:buNone/>
            </a:pPr>
            <a:endParaRPr lang="ru-RU" sz="800" b="1" i="1" dirty="0" smtClean="0"/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- это этап бюджетного процесса, который начинается с момента утверждения решения о бюджете и продолжается в течении финансового года. Существуют этапы этого процесса: 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доходам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обеспечение своевременного и полного поступления в бюджет налогов, сборов, доходов от использования имущества и других обязательных платежей, в соответствии с утвержденным планом.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расходам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финансирование мероприятий, предусмотренных решением о бюджете, в пределах утвержденных сумм с целью исполнения принятых расходных обязательств.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Годовой отчет об исполнении бюджета предоставляется в Совет депутатов Усть-Абаканского района. По результатам рассмотрения отчета об исполнении бюджета Совет депутатов Усть-Абаканского района принимает решение об его утверждении.</a:t>
            </a:r>
            <a:endParaRPr lang="ru-RU" sz="18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71414"/>
            <a:ext cx="857256" cy="9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images.myshared.ru/9/940438/slide_1.jpg"/>
          <p:cNvPicPr/>
          <p:nvPr/>
        </p:nvPicPr>
        <p:blipFill>
          <a:blip r:embed="rId3" cstate="print"/>
          <a:srcRect l="13615" t="28401" r="11929" b="16468"/>
          <a:stretch>
            <a:fillRect/>
          </a:stretch>
        </p:blipFill>
        <p:spPr bwMode="auto">
          <a:xfrm>
            <a:off x="1857356" y="28572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57318" cy="85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94347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системы дополнительного образования направлено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71 675,5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815861"/>
              </p:ext>
            </p:extLst>
          </p:nvPr>
        </p:nvGraphicFramePr>
        <p:xfrm>
          <a:off x="251520" y="1124744"/>
          <a:ext cx="5904656" cy="5320798"/>
        </p:xfrm>
        <a:graphic>
          <a:graphicData uri="http://schemas.openxmlformats.org/drawingml/2006/table">
            <a:tbl>
              <a:tblPr/>
              <a:tblGrid>
                <a:gridCol w="5145032"/>
                <a:gridCol w="759624"/>
              </a:tblGrid>
              <a:tr h="1080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освещения гаража ЦДО;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Аккустика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актовый зал ЦДО; Орг.техника ЦДО;  Учебная мебель ЦДО; Зап.части для картинга ЦДО; Монтаж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эл.оборуд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ЦДО; Замена окон ЦДО;  Проверка качества огнезащитной обработки ЦДО ; Проведение интернета ЦДО;   Организация палаточного лагеря "Вершина«; Оборудование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электротех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ЦДО; 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1 527,7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7139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и поддержка одаренных детей и талантливой молодежи: Участие обучающихся (команд школьников) и их сопровождающих (руководителей) в республиканских, межрегиональных, всероссийских учебно-тренировочных сборах, спортивных соревнованиях, школах для одаренных детей и других международных и всероссийских мероприятиях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 Конкурсы, праздники для школьников и дошкольников; Проезд победителя "Звезда спасения»;Поощрительные выплаты выпускникам-медалистам;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Награждение выпускников.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материально-технической базы и Физкультурно-оздоровительная работа с различными категориями населения</a:t>
                      </a: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(«Лыжня России», проведение соревнований)</a:t>
                      </a:r>
                      <a:endParaRPr lang="ru-RU" sz="11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462,2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5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Функционирование модели персонифицированного финансирования дополнительного образования детей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5 487,9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5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57 236,3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954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для занятий физической культурой и спортом,</a:t>
                      </a: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развития отрасли физической культуры и спорта , укрепление материально-технической базы  (Капитальный ремонт системы отопления спортзала МБУДО «Усть-Абаканская СШ». Прокат ледового катка для занятий по хоккею с мячом;                                                                                                                         Текущий ремонт стен и потолков СШ; Ремонт зала для занятия гиревым спортом; Текущий ремонт спортивного зала </a:t>
                      </a:r>
                      <a:r>
                        <a:rPr lang="ru-RU" sz="11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В-Биджа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6 624,5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336,9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08720"/>
            <a:ext cx="2577705" cy="1716792"/>
          </a:xfrm>
          <a:prstGeom prst="rect">
            <a:avLst/>
          </a:prstGeom>
          <a:noFill/>
        </p:spPr>
      </p:pic>
      <p:pic>
        <p:nvPicPr>
          <p:cNvPr id="11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08920"/>
            <a:ext cx="2592288" cy="1944216"/>
          </a:xfrm>
          <a:prstGeom prst="rect">
            <a:avLst/>
          </a:prstGeom>
          <a:noFill/>
        </p:spPr>
      </p:pic>
      <p:pic>
        <p:nvPicPr>
          <p:cNvPr id="13" name="Picture 8" descr="http://900igr.net/up/datas/174327/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25144"/>
            <a:ext cx="2592288" cy="1944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Культуру –  111 642,8 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pic>
        <p:nvPicPr>
          <p:cNvPr id="28" name="Picture 2" descr="http://www.tatary-urala.ru/images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4857760"/>
            <a:ext cx="264320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adi19.ru/wp-content/uploads/2014/03/sib-g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71546"/>
            <a:ext cx="2714644" cy="167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680279"/>
              </p:ext>
            </p:extLst>
          </p:nvPr>
        </p:nvGraphicFramePr>
        <p:xfrm>
          <a:off x="179512" y="1340769"/>
          <a:ext cx="5472608" cy="5256584"/>
        </p:xfrm>
        <a:graphic>
          <a:graphicData uri="http://schemas.openxmlformats.org/drawingml/2006/table">
            <a:tbl>
              <a:tblPr/>
              <a:tblGrid>
                <a:gridCol w="4608512"/>
                <a:gridCol w="864096"/>
              </a:tblGrid>
              <a:tr h="421387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учреждений  культуры (Дома культуры, Музеи,  ЦБС, МРЦ)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59 404,8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1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6 435,3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4188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поддержки и развитию культуры, искусства , сохранение культурных ценностей</a:t>
                      </a: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культмассовых мероприятий, укрепление материально-технической базы муниципальных учреждений культуры в том числе приобретение звукового и световое оборудования танцевальных костюмов и обуви, комплектование книжного фонда, проведение капитальных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текущих ремонтов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 культуры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11 110,6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795920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библиотечной деятельности </a:t>
                      </a:r>
                      <a:r>
                        <a:rPr lang="ru-RU" sz="115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(Обеспечение библиотек услугами связи в части предоставления широкополосного доступа к сети «Интернет», пополнение и обновление книжного фонда, проведение</a:t>
                      </a:r>
                      <a:r>
                        <a:rPr lang="ru-RU" sz="115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с детьми и молодежью</a:t>
                      </a:r>
                      <a:r>
                        <a:rPr lang="ru-RU" sz="115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2 183,5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3448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музейного фонда и развитие музеев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82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формирования туристической инфраструктуры и материально-технической базы</a:t>
                      </a:r>
                      <a:r>
                        <a:rPr lang="ru-RU" sz="115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 т.ч.</a:t>
                      </a:r>
                      <a:r>
                        <a:rPr lang="ru-RU" sz="115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(строительство ЛЭП. Укрепление МТБ музея)</a:t>
                      </a:r>
                      <a:endParaRPr lang="ru-RU" sz="115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3 091,4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13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народного творчества, гармонизация отношений в </a:t>
                      </a:r>
                      <a:r>
                        <a:rPr lang="ru-RU" sz="115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Усть-Абаканском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276,9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69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молодежной политики</a:t>
                      </a:r>
                      <a:endParaRPr lang="ru-RU" sz="115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336,9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421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реализации муниципальной программы </a:t>
                      </a:r>
                      <a:r>
                        <a:rPr lang="ru-RU" sz="115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(обеспечение деятельности УКМПСТ)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28 406,5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11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5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218,5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C:\Users\КЕРШМ\Desktop\H8QmVy_C8hQ.jpg"/>
          <p:cNvPicPr>
            <a:picLocks noChangeAspect="1" noChangeArrowheads="1"/>
          </p:cNvPicPr>
          <p:nvPr/>
        </p:nvPicPr>
        <p:blipFill>
          <a:blip r:embed="rId5" cstate="print"/>
          <a:srcRect l="-1181" t="9974" r="19783" b="15748"/>
          <a:stretch>
            <a:fillRect/>
          </a:stretch>
        </p:blipFill>
        <p:spPr bwMode="auto">
          <a:xfrm>
            <a:off x="6429388" y="3000372"/>
            <a:ext cx="248192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культуру за 2020-2022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51520" y="1556792"/>
          <a:ext cx="4929222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67744" y="5589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661248"/>
            <a:ext cx="144016" cy="144016"/>
          </a:xfrm>
          <a:prstGeom prst="rect">
            <a:avLst/>
          </a:prstGeom>
          <a:solidFill>
            <a:srgbClr val="758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5661248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32040" y="55892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Другие вопросы в области культуры, кинематографии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00034" y="171448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–  125 334,0 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680279"/>
              </p:ext>
            </p:extLst>
          </p:nvPr>
        </p:nvGraphicFramePr>
        <p:xfrm>
          <a:off x="251520" y="1340767"/>
          <a:ext cx="5544616" cy="2812144"/>
        </p:xfrm>
        <a:graphic>
          <a:graphicData uri="http://schemas.openxmlformats.org/drawingml/2006/table">
            <a:tbl>
              <a:tblPr/>
              <a:tblGrid>
                <a:gridCol w="4669150"/>
                <a:gridCol w="875466"/>
              </a:tblGrid>
              <a:tr h="456451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спортивных мероприятий, обеспечение подготовки команд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65,5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9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развития отрасли физической культуры и спорта (</a:t>
                      </a:r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подведомственных учреждений (МБУДО "Усть-Абаканская СШ« в части </a:t>
                      </a:r>
                      <a:r>
                        <a:rPr lang="ru-RU" sz="115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спорт.подготовки</a:t>
                      </a:r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команд, оказание адресной финансовой поддержки спортивным организациям, осуществляющим подготовку спортивного резерва )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5 423,5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998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Физкультурно-оздоровительная работа с различными категориями населения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274,2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862149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универсального спортивного зала п. Усть-Абакан</a:t>
                      </a:r>
                      <a:r>
                        <a:rPr lang="ru-RU" sz="115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рамках регионального проекта  Республики Хакасия «Спорт-Норма жизни»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119 570,8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cloud.pulse19.ru/uploads/2022/04/foto-so-stranicy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3602003" cy="2400398"/>
          </a:xfrm>
          <a:prstGeom prst="rect">
            <a:avLst/>
          </a:prstGeom>
          <a:noFill/>
        </p:spPr>
      </p:pic>
      <p:pic>
        <p:nvPicPr>
          <p:cNvPr id="1028" name="Picture 4" descr="https://ust-abakan.ru/upload/iblock/c72/basket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4"/>
            <a:ext cx="2952328" cy="1660684"/>
          </a:xfrm>
          <a:prstGeom prst="rect">
            <a:avLst/>
          </a:prstGeom>
          <a:noFill/>
        </p:spPr>
      </p:pic>
      <p:pic>
        <p:nvPicPr>
          <p:cNvPr id="1038" name="Picture 14" descr="https://sun9-35.userapi.com/impg/J0jC3-w0ETs10XYFXYaU_2QZhziHpjed_hocVg/r8V2ufriS7Q.jpg?size=604x453&amp;quality=95&amp;sign=1a136054e93af8b18cc10842cb828a0f&amp;c_uniq_tag=9CK8DHIdP3QDfs6KeBpa5LgZfYpoUmeEK2sDt63RozQ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564904"/>
            <a:ext cx="2880320" cy="2160240"/>
          </a:xfrm>
          <a:prstGeom prst="rect">
            <a:avLst/>
          </a:prstGeom>
          <a:noFill/>
        </p:spPr>
      </p:pic>
      <p:pic>
        <p:nvPicPr>
          <p:cNvPr id="1042" name="Picture 18" descr="https://ust-abakan.ru/upload/iblock/31f/DSC07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437112"/>
            <a:ext cx="394787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2123728" y="404664"/>
            <a:ext cx="4248472" cy="840725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Дорожное </a:t>
            </a:r>
            <a:r>
              <a:rPr lang="ru-RU" sz="3500" b="1" dirty="0">
                <a:solidFill>
                  <a:srgbClr val="000000"/>
                </a:solidFill>
                <a:latin typeface="+mj-lt"/>
              </a:rPr>
              <a:t>хозяйство </a:t>
            </a: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ru-RU" sz="3500" b="1" dirty="0">
              <a:solidFill>
                <a:srgbClr val="000000"/>
              </a:solidFill>
              <a:latin typeface="+mj-lt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41 364,2 тыс. </a:t>
            </a:r>
            <a:r>
              <a:rPr lang="ru-RU" sz="3500" b="1" dirty="0">
                <a:solidFill>
                  <a:srgbClr val="000000"/>
                </a:solidFill>
                <a:latin typeface="+mj-lt"/>
              </a:rPr>
              <a:t>руб.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2022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313384"/>
            <a:ext cx="6589396" cy="55446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r>
              <a:rPr lang="ru-RU" sz="1000" b="1" dirty="0" smtClean="0">
                <a:solidFill>
                  <a:srgbClr val="7030A0"/>
                </a:solidFill>
              </a:rPr>
              <a:t>Мероприятия по обеспечению сохранности существующей сети автомобильных дорог общего пользования местного значения –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21 431,8 тыс.руб</a:t>
            </a:r>
            <a:r>
              <a:rPr lang="ru-RU" sz="1000" b="1" dirty="0" smtClean="0">
                <a:solidFill>
                  <a:schemeClr val="accent3"/>
                </a:solidFill>
              </a:rPr>
              <a:t>. </a:t>
            </a:r>
            <a:r>
              <a:rPr lang="ru-RU" sz="1000" dirty="0" smtClean="0"/>
              <a:t>Содержание автомобильных дорог, из них:                                                                                                                                              Содержание автомобильных дорог местного значения в границах муниципального образования Чарковский сельсовет, Усть-Бюрский сельсовет ; Содержание автомобильных дорог общего пользования местного значения, расположенных вне границ населенных пунктов в границах Усть-Абаканского района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Чарков</a:t>
            </a:r>
            <a:r>
              <a:rPr lang="ru-RU" sz="1000" dirty="0" smtClean="0"/>
              <a:t> -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Ах-Хол-аал</a:t>
            </a:r>
            <a:r>
              <a:rPr lang="ru-RU" sz="1000" dirty="0" smtClean="0"/>
              <a:t> Майский; Содержание автомобильных дорог местного значения в границах муниципального образования Доможаковский с/</a:t>
            </a:r>
            <a:r>
              <a:rPr lang="ru-RU" sz="1000" dirty="0" err="1" smtClean="0"/>
              <a:t>с</a:t>
            </a:r>
            <a:r>
              <a:rPr lang="ru-RU" sz="1000" dirty="0" smtClean="0"/>
              <a:t> ; Содержание автомобильных дорог общего пользования местного значения, расположенных вне границ населенных пунктов в границах Усть-Абаканского района общей протяженностью 12,8 км (с.Зеленое - д. Заря - 11 км, Подъезд к д. Заря - 1,8 км); Содержание автомобильных дорог общего пользования местного значения, расположенных вне границ населенных пунктов в границах Усть-Абаканского района общей протяженностью 14 км ( Подъезд к п. Ильича - 9,2 км,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Доможаков</a:t>
            </a:r>
            <a:r>
              <a:rPr lang="ru-RU" sz="1000" dirty="0" smtClean="0"/>
              <a:t> -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Трояков - 2,3 км,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Райков -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Баинов</a:t>
            </a:r>
            <a:r>
              <a:rPr lang="ru-RU" sz="1000" dirty="0" smtClean="0"/>
              <a:t> - 2,5 км ); Содержание автомобильных дорог местного значения в границах муниципального образования </a:t>
            </a:r>
            <a:r>
              <a:rPr lang="ru-RU" sz="1000" dirty="0" err="1" smtClean="0"/>
              <a:t>Вершино-Биджинский</a:t>
            </a:r>
            <a:r>
              <a:rPr lang="ru-RU" sz="1000" dirty="0" smtClean="0"/>
              <a:t> сельсовет, Московский сельсовет </a:t>
            </a:r>
          </a:p>
          <a:p>
            <a:r>
              <a:rPr lang="ru-RU" sz="1000" dirty="0" smtClean="0"/>
              <a:t>Экспертиза сметной стоимости; Выполнение инженерно-геодезических изысканий в целях подготовки проектной документации для ремонта автомобильной дороги с. </a:t>
            </a:r>
            <a:r>
              <a:rPr lang="ru-RU" sz="1000" dirty="0" err="1" smtClean="0"/>
              <a:t>Солнечное-д</a:t>
            </a:r>
            <a:r>
              <a:rPr lang="ru-RU" sz="1000" dirty="0" smtClean="0"/>
              <a:t>. Курганная Усть-Абаканского района Республики  Хакасия . Установка дорожных знаков ; Дорожная разметка, Ремонт автомобильных дорог, из них: Ямочный ремонт асфальтобетонного покрытия автомобильных дорог местного значения в </a:t>
            </a:r>
            <a:r>
              <a:rPr lang="ru-RU" sz="1000" dirty="0" err="1" smtClean="0"/>
              <a:t>Доможаковском</a:t>
            </a:r>
            <a:r>
              <a:rPr lang="ru-RU" sz="1000" dirty="0" smtClean="0"/>
              <a:t> сельсовете; Ямочный ремонт асфальтобетонного покрытия автомобильных дорог местного значения в Московском сельсовете, Ремонт автомобильных дорог местного значения в границах муниципального образования </a:t>
            </a:r>
            <a:r>
              <a:rPr lang="ru-RU" sz="1000" dirty="0" err="1" smtClean="0"/>
              <a:t>Вершино-Биджинский</a:t>
            </a:r>
            <a:r>
              <a:rPr lang="ru-RU" sz="1000" dirty="0" smtClean="0"/>
              <a:t> сельсовет (ул. Юбилейная 0,454 км); Ремонт автомобильной дороги ул. Заречная с. </a:t>
            </a:r>
            <a:r>
              <a:rPr lang="ru-RU" sz="1000" dirty="0" err="1" smtClean="0"/>
              <a:t>Усть-Бюр</a:t>
            </a:r>
            <a:r>
              <a:rPr lang="ru-RU" sz="1000" dirty="0" smtClean="0"/>
              <a:t> (1,5 км); Ремонт автомобильной дороги с. Солнечное - д. Курганная Усть-Абаканского района Республики Хакасия на участках: км 3+400 - км 3+800, км 4+500 - км 5+000 и организация безопасности дорожного движения на участке км 0+000 - км 13+000 (0,9 км);                                                                                                                                                                                            Ремонт асфальтобетонного покрытия автомобильной дороги ул. 30 лет Победы с. </a:t>
            </a:r>
            <a:r>
              <a:rPr lang="ru-RU" sz="1000" dirty="0" err="1" smtClean="0"/>
              <a:t>Вершино-Биджа</a:t>
            </a:r>
            <a:r>
              <a:rPr lang="ru-RU" sz="1000" dirty="0" smtClean="0"/>
              <a:t> Усть-Абаканского района Республики Хакасия. Ремонт автомобильной дороги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Доможаков-аал</a:t>
            </a:r>
            <a:r>
              <a:rPr lang="ru-RU" sz="1000" dirty="0" smtClean="0"/>
              <a:t> Трояков Усть-Абаканского района Республики Хакасия(1,7 км); Ремонт автомобильной дороги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Райков-аал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Баинов</a:t>
            </a:r>
            <a:r>
              <a:rPr lang="ru-RU" sz="1000" dirty="0" smtClean="0"/>
              <a:t> Усть-Абаканского района Республики Хакасия(1,7 км); Ремонт автомобильной дороги ул. Интернациональная в границах д№1-д№19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Доможаков</a:t>
            </a:r>
            <a:r>
              <a:rPr lang="ru-RU" sz="1000" dirty="0" smtClean="0"/>
              <a:t> Усть-Абаканский район Республики Хакасия (0,48 км);  Ремонт парковочной площадки примыкающей к врачебной амбулатории в с.Московское Усть-Абаканского района Республики Хакасия . Разработка проектно-сметной документации "Ремонт автомобильной дороги с. Солнечное - д. Курганная Усть-Абаканского района Республики Хакасия".  Разработка комплексной схемы организации дорожного движения.</a:t>
            </a:r>
            <a:endParaRPr lang="ru-RU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defRPr/>
            </a:pPr>
            <a:endParaRPr lang="ru-RU" sz="1400" b="1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1619672" y="836712"/>
            <a:ext cx="432048" cy="432048"/>
          </a:xfrm>
          <a:prstGeom prst="curvedRightArrow">
            <a:avLst>
              <a:gd name="adj1" fmla="val 25000"/>
              <a:gd name="adj2" fmla="val 50000"/>
              <a:gd name="adj3" fmla="val 360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Рисунок 86" descr="http://im1-tub-ru.yandex.net/i?id=246444009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365104"/>
            <a:ext cx="2017063" cy="20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zr.ru/d/story/47/907591/tass_16677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780928"/>
            <a:ext cx="2143082" cy="1339426"/>
          </a:xfrm>
          <a:prstGeom prst="rect">
            <a:avLst/>
          </a:prstGeom>
          <a:noFill/>
        </p:spPr>
      </p:pic>
      <p:pic>
        <p:nvPicPr>
          <p:cNvPr id="11" name="Picture 7" descr="https://novosibirskaya-oblast.doski.ru/i/73/70/42737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20688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4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2022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1196752"/>
            <a:ext cx="6336704" cy="30963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Иные межбюджетные трансферты бюджетам поселений на  содержание, капитальный ремонт и строительство дорог общего пользования, в том числе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</a:rPr>
              <a:t>1 347,9 тыс.руб</a:t>
            </a:r>
            <a:r>
              <a:rPr lang="ru-RU" sz="1000" b="1" dirty="0" smtClean="0">
                <a:solidFill>
                  <a:schemeClr val="tx1"/>
                </a:solidFill>
              </a:rPr>
              <a:t>. (</a:t>
            </a:r>
            <a:r>
              <a:rPr lang="ru-RU" sz="1000" dirty="0" smtClean="0">
                <a:solidFill>
                  <a:schemeClr val="tx1"/>
                </a:solidFill>
              </a:rPr>
              <a:t>У</a:t>
            </a:r>
            <a:r>
              <a:rPr lang="ru-RU" sz="1000" dirty="0" smtClean="0"/>
              <a:t>стройство парковки и тротуара ул. Советская в д. Чапаево (возле школы)</a:t>
            </a:r>
            <a:endParaRPr lang="ru-RU" sz="10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Капитальный ремонт, ремонт автомобильных дорог общего пользования местного значения городских округов и поселений, малых и отдельных сел Республики Хакасия, а также на капитальный ремонт, ремонт искусственных сооружений (в том числе на разработку проектной документации) – </a:t>
            </a:r>
            <a:r>
              <a:rPr lang="ru-RU" sz="1000" b="1" dirty="0" smtClean="0">
                <a:solidFill>
                  <a:srgbClr val="C00000"/>
                </a:solidFill>
              </a:rPr>
              <a:t>18 584,5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тыс. руб</a:t>
            </a:r>
            <a:r>
              <a:rPr lang="ru-RU" sz="1000" b="1" dirty="0" smtClean="0">
                <a:solidFill>
                  <a:schemeClr val="accent3"/>
                </a:solidFill>
              </a:rPr>
              <a:t>. </a:t>
            </a:r>
            <a:r>
              <a:rPr lang="ru-RU" sz="1000" dirty="0" smtClean="0">
                <a:solidFill>
                  <a:schemeClr val="tx1"/>
                </a:solidFill>
              </a:rPr>
              <a:t>(</a:t>
            </a:r>
            <a:r>
              <a:rPr lang="ru-RU" sz="1000" dirty="0" smtClean="0"/>
              <a:t>Ремонт асфальтобетонного покрытия автомобильной дороги ул. 30 лет Победы с. </a:t>
            </a:r>
            <a:r>
              <a:rPr lang="ru-RU" sz="1000" dirty="0" err="1" smtClean="0"/>
              <a:t>Вершино-Биджа</a:t>
            </a:r>
            <a:r>
              <a:rPr lang="ru-RU" sz="1000" dirty="0" smtClean="0"/>
              <a:t> (0,6 км); Ремонт автомобильной дороги ул. Павлика Морозова 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Мохов (0,503 км) ; Ремонт автомобильной дороги ул. Школьная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Мохов (0,7 км; Ремонт автомобильной дороги ул. </a:t>
            </a:r>
            <a:r>
              <a:rPr lang="ru-RU" sz="1000" dirty="0" err="1" smtClean="0"/>
              <a:t>Курченко</a:t>
            </a:r>
            <a:r>
              <a:rPr lang="ru-RU" sz="1000" dirty="0" smtClean="0"/>
              <a:t>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Мохов (0,497км) ; Ремонт автомобильной дороги ул. Подгорная с. Московское (0,65км);                                                                                               Ремонт автомобильной дороги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Чарков</a:t>
            </a:r>
            <a:r>
              <a:rPr lang="ru-RU" sz="1000" dirty="0" smtClean="0"/>
              <a:t> -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Уйбат</a:t>
            </a:r>
            <a:r>
              <a:rPr lang="ru-RU" sz="1000" dirty="0" smtClean="0"/>
              <a:t> (1,7 км); Ремонт автомобильной дороги с. </a:t>
            </a:r>
            <a:r>
              <a:rPr lang="ru-RU" sz="1000" dirty="0" err="1" smtClean="0"/>
              <a:t>Усть-Бюр</a:t>
            </a:r>
            <a:r>
              <a:rPr lang="ru-RU" sz="1000" dirty="0" smtClean="0"/>
              <a:t> - хутор Верхний </a:t>
            </a:r>
            <a:r>
              <a:rPr lang="ru-RU" sz="1000" dirty="0" err="1" smtClean="0"/>
              <a:t>Тибик</a:t>
            </a:r>
            <a:r>
              <a:rPr lang="ru-RU" sz="1000" dirty="0" smtClean="0"/>
              <a:t> (0,28 км); Ремонт автомобильной дороги ул. Станционная с. </a:t>
            </a:r>
            <a:r>
              <a:rPr lang="ru-RU" sz="1000" dirty="0" err="1" smtClean="0"/>
              <a:t>Усть-Бюр</a:t>
            </a:r>
            <a:r>
              <a:rPr lang="ru-RU" sz="1000" dirty="0" smtClean="0"/>
              <a:t> (0,8 км) ;                                                                                                                                                       Ремонт автомобильной дороги ул. Садовая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Мохов Усть-Абаканского района Республики Хакасия(0,35км) .</a:t>
            </a:r>
            <a:endParaRPr lang="ru-RU" sz="1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i="1" dirty="0">
              <a:solidFill>
                <a:schemeClr val="accent5"/>
              </a:solidFill>
            </a:endParaRPr>
          </a:p>
        </p:txBody>
      </p:sp>
      <p:pic>
        <p:nvPicPr>
          <p:cNvPr id="150531" name="Picture 3" descr="https://avatars.mds.yandex.net/get-altay/1784518/2a0000016a9560e0b72d1b01f6798e19c1fd/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4111682" cy="2160240"/>
          </a:xfrm>
          <a:prstGeom prst="rect">
            <a:avLst/>
          </a:prstGeom>
          <a:noFill/>
        </p:spPr>
      </p:pic>
      <p:pic>
        <p:nvPicPr>
          <p:cNvPr id="150533" name="Picture 5" descr="https://cdn.vashgorod.ru/r/1200x1200/img/8a/9e/8a9e50069055fbd36f4c6fab94005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170" y="4005064"/>
            <a:ext cx="3299798" cy="2474067"/>
          </a:xfrm>
          <a:prstGeom prst="rect">
            <a:avLst/>
          </a:prstGeom>
          <a:noFill/>
        </p:spPr>
      </p:pic>
      <p:pic>
        <p:nvPicPr>
          <p:cNvPr id="16" name="Picture 2" descr="http://www.stroykat.com/upload/iblock/bcc/bcc22a8fd2a550515a630b063b7245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6672"/>
            <a:ext cx="2126989" cy="1690372"/>
          </a:xfrm>
          <a:prstGeom prst="rect">
            <a:avLst/>
          </a:prstGeom>
          <a:noFill/>
        </p:spPr>
      </p:pic>
      <p:pic>
        <p:nvPicPr>
          <p:cNvPr id="150537" name="Picture 9" descr="https://st46.stpulscen.ru/images/product/272/657/639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276872"/>
            <a:ext cx="2051203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4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2022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5229200"/>
            <a:ext cx="453650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Благоустройство сельских  территорий–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59,8 тыс. рублей.</a:t>
            </a:r>
            <a:endParaRPr lang="ru-RU" sz="13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1052736"/>
            <a:ext cx="3643338" cy="6378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 109 074,3 тыс. руб.: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в том числе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0" name="Picture 3" descr="F:\Издания\Брошюра отчет за 2012\годовой 2012\фото 2012\_DSC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764704"/>
            <a:ext cx="2592288" cy="1851634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</p:pic>
      <p:pic>
        <p:nvPicPr>
          <p:cNvPr id="11266" name="Picture 2" descr="https://pbm-ptz.ru/images/proverka-setej-teplosnabzhe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2691102" cy="1800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83968" y="5877272"/>
            <a:ext cx="4680520" cy="492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Содержание УЖКХ и С –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17 830,2 тыс.руб.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11960" y="2060848"/>
            <a:ext cx="4608512" cy="692497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Субсидии муниципальному казенному предприятию ЖКХ на  погашение кредиторской задолженности –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800,0 тыс. рублей.</a:t>
            </a:r>
            <a:endParaRPr lang="ru-RU" sz="1300" b="1" dirty="0"/>
          </a:p>
        </p:txBody>
      </p:sp>
      <p:pic>
        <p:nvPicPr>
          <p:cNvPr id="10244" name="Picture 4" descr="https://bryansknovosti.ru/wp-content/uploads/2019/03/e16b02f36f67772c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628228"/>
            <a:ext cx="2736304" cy="1841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11960" y="2996952"/>
            <a:ext cx="4608512" cy="1092607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/>
              <a:t>Поддержка и развитие систем коммунального комплекса в муниципальных образованиях Республики Хакасия, в т.ч. проведение капитального ремонта объектов коммунальной инфраструктуры</a:t>
            </a:r>
            <a:r>
              <a:rPr lang="ru-RU" sz="1300" b="1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20 205,1 тыс. рублей.</a:t>
            </a:r>
            <a:endParaRPr lang="ru-RU" sz="1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4293096"/>
            <a:ext cx="4680520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400" dirty="0" smtClean="0"/>
              <a:t>Строительство системы водоснабжения с. Зеленое в рамках </a:t>
            </a:r>
            <a:r>
              <a:rPr lang="ru-RU" sz="1400" b="1" dirty="0" smtClean="0"/>
              <a:t>Регионального проекта Республики Хакасия «Чистая вода»</a:t>
            </a:r>
            <a:r>
              <a:rPr lang="ru-RU" sz="1300" b="1" dirty="0" smtClean="0">
                <a:solidFill>
                  <a:schemeClr val="tx1"/>
                </a:solidFill>
              </a:rPr>
              <a:t> – 70 179,2 тыс.руб.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426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в области социальной политики в 2022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571480"/>
            <a:ext cx="364333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104 067,3 тыс. руб., в т.ч.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251520" y="1124742"/>
            <a:ext cx="4143404" cy="4062066"/>
            <a:chOff x="4285720" y="2547905"/>
            <a:chExt cx="3838742" cy="519514"/>
          </a:xfrm>
        </p:grpSpPr>
        <p:sp>
          <p:nvSpPr>
            <p:cNvPr id="16" name="TextBox 15"/>
            <p:cNvSpPr txBox="1"/>
            <p:nvPr/>
          </p:nvSpPr>
          <p:spPr>
            <a:xfrm>
              <a:off x="4285720" y="2676836"/>
              <a:ext cx="3838742" cy="8266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мер социальной поддержки детей-сирот и детей, оставшихся без попечения родителей – 43 320,4 тыс.руб.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720" y="2612371"/>
              <a:ext cx="3838742" cy="590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благоустроенным жильем молодых семей и молодых специалистов –  2 296,7 тыс. руб.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720" y="3008375"/>
              <a:ext cx="3838742" cy="590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Компенсация части родительской платы– 5 234,2 тыс.руб.</a:t>
              </a:r>
              <a:endParaRPr lang="ru-RU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720" y="2547905"/>
              <a:ext cx="3838742" cy="59044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Доплата к пенсиям муниципальным служащим –  </a:t>
              </a:r>
            </a:p>
            <a:p>
              <a:r>
                <a:rPr lang="ru-RU" sz="1200" b="1" dirty="0" smtClean="0"/>
                <a:t>7 221,1 тыс.руб.</a:t>
              </a:r>
              <a:endParaRPr lang="ru-RU" sz="12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520" y="5229200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– 43 207,5 тыс.руб.</a:t>
            </a:r>
            <a:endParaRPr lang="ru-RU" sz="1200" b="1" dirty="0"/>
          </a:p>
        </p:txBody>
      </p:sp>
      <p:pic>
        <p:nvPicPr>
          <p:cNvPr id="30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2254175" cy="1500198"/>
          </a:xfrm>
          <a:prstGeom prst="rect">
            <a:avLst/>
          </a:prstGeom>
          <a:noFill/>
        </p:spPr>
      </p:pic>
      <p:pic>
        <p:nvPicPr>
          <p:cNvPr id="137218" name="Picture 2" descr="http://primorye24.ru/uploads/media/news/0002/32/thumb_131657_news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013176"/>
            <a:ext cx="2095515" cy="1571636"/>
          </a:xfrm>
          <a:prstGeom prst="rect">
            <a:avLst/>
          </a:prstGeom>
          <a:noFill/>
        </p:spPr>
      </p:pic>
      <p:pic>
        <p:nvPicPr>
          <p:cNvPr id="137222" name="Picture 6" descr="https://im0-tub-ru.yandex.net/i?id=d1dc0c54ce6d07449f43bb1ceabe183d&amp;n=33&amp;h=215&amp;w=3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00504"/>
            <a:ext cx="2143140" cy="1359220"/>
          </a:xfrm>
          <a:prstGeom prst="rect">
            <a:avLst/>
          </a:prstGeom>
          <a:noFill/>
        </p:spPr>
      </p:pic>
      <p:pic>
        <p:nvPicPr>
          <p:cNvPr id="137220" name="Picture 4" descr="http://edu21.cap.ru/home/3664/images/1oformlenie%20saita%20kartinki/%D0%BF%D0%BB%D0%B0%D1%82%D0%B0%20%D0%B7%D0%B0%20%D0%B4%D0%B5%D1%82%D1%81%D0%B0%D0%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00372"/>
            <a:ext cx="2247222" cy="1357322"/>
          </a:xfrm>
          <a:prstGeom prst="rect">
            <a:avLst/>
          </a:prstGeom>
          <a:noFill/>
        </p:spPr>
      </p:pic>
      <p:pic>
        <p:nvPicPr>
          <p:cNvPr id="137224" name="Picture 8" descr="http://www.klinuszn.narod.ru/img/knop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702559" y="2012821"/>
            <a:ext cx="2663596" cy="1066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51520" y="3429000"/>
            <a:ext cx="41434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Обеспечение мер социальной поддержки специалистов культуры, проживающих в сельской местности –  664,4 тыс.руб.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4149080"/>
            <a:ext cx="4143404" cy="4616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Оказание материальной помощи малообеспеченным категориям населения – 310,0 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1266" name="Picture 2" descr="http://finrecept.ru/wp-content/uploads/2017/12/mat-pomosh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8792" y="5227530"/>
            <a:ext cx="1643074" cy="109538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1520" y="2852936"/>
            <a:ext cx="41764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/>
              <a:t>Оказание адресной помощи гражданам, призванным по частичной мобилизации</a:t>
            </a:r>
            <a:r>
              <a:rPr lang="ru-RU" sz="1200" b="1" dirty="0" smtClean="0">
                <a:solidFill>
                  <a:schemeClr val="tx1"/>
                </a:solidFill>
              </a:rPr>
              <a:t> – 1 570,0 тыс. рублей.</a:t>
            </a:r>
            <a:endParaRPr lang="ru-RU" sz="1200" b="1" dirty="0"/>
          </a:p>
        </p:txBody>
      </p:sp>
      <p:pic>
        <p:nvPicPr>
          <p:cNvPr id="22" name="Рисунок 21" descr="https://avatars.mds.yandex.net/get-zen_doc/197791/pub_5f8dc04cb5e4d5370e8ed178_5f8dc07dd95e5c3d0bf575c0/scale_1200"/>
          <p:cNvPicPr/>
          <p:nvPr/>
        </p:nvPicPr>
        <p:blipFill>
          <a:blip r:embed="rId10" cstate="print"/>
          <a:srcRect t="7764" r="7841" b="84739"/>
          <a:stretch>
            <a:fillRect/>
          </a:stretch>
        </p:blipFill>
        <p:spPr bwMode="auto">
          <a:xfrm>
            <a:off x="4716016" y="4509120"/>
            <a:ext cx="194556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 descr="https://formulakd.ru/images/uslugi/2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51520" y="6093296"/>
            <a:ext cx="41764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/>
              <a:t>изготовление тех.плана на строительство жилого помещения, предоставляемого по договору найма жилого помещения, в </a:t>
            </a:r>
            <a:r>
              <a:rPr lang="ru-RU" sz="1200" b="1" dirty="0" err="1" smtClean="0"/>
              <a:t>аал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Чарков</a:t>
            </a:r>
            <a:r>
              <a:rPr lang="ru-RU" sz="1200" b="1" dirty="0" smtClean="0">
                <a:solidFill>
                  <a:schemeClr val="tx1"/>
                </a:solidFill>
              </a:rPr>
              <a:t>– 243,0 тыс. рублей.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40933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28572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поселений  в 2022 году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810" y="1214422"/>
            <a:ext cx="4714908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Всего 122 161,0 тыс. рублей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648273522"/>
              </p:ext>
            </p:extLst>
          </p:nvPr>
        </p:nvGraphicFramePr>
        <p:xfrm>
          <a:off x="1714480" y="2000240"/>
          <a:ext cx="557216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39"/>
          <p:cNvSpPr txBox="1"/>
          <p:nvPr/>
        </p:nvSpPr>
        <p:spPr>
          <a:xfrm>
            <a:off x="6429388" y="2428868"/>
            <a:ext cx="2535100" cy="116955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решение вопросов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местного значения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(нецелевая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(дотации)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79512" y="1988840"/>
            <a:ext cx="3024336" cy="1169551"/>
          </a:xfrm>
          <a:prstGeom prst="rect">
            <a:avLst/>
          </a:prstGeom>
          <a:solidFill>
            <a:srgbClr val="9933F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На развитие муниципальных образований 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(целевая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 (иные межбюджетные трансферты)</a:t>
            </a:r>
            <a:endParaRPr lang="ru-RU" sz="1400" b="1" dirty="0">
              <a:solidFill>
                <a:srgbClr val="FFFFCC"/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3203848" y="2132856"/>
            <a:ext cx="1152128" cy="288032"/>
          </a:xfrm>
          <a:prstGeom prst="bentConnector3">
            <a:avLst>
              <a:gd name="adj1" fmla="val 50000"/>
            </a:avLst>
          </a:prstGeom>
          <a:ln>
            <a:solidFill>
              <a:srgbClr val="9933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588224" y="3645024"/>
            <a:ext cx="1368152" cy="1080120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9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72200" y="1196752"/>
            <a:ext cx="253403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70 105,4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060848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436" y="2474656"/>
            <a:ext cx="17825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5 891,4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797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51920" y="2204864"/>
            <a:ext cx="18931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5586" y="261981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3 852,7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95758" y="2131716"/>
            <a:ext cx="2286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4230" y="265059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2 444,1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9872" y="3501008"/>
            <a:ext cx="21620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25002" y="3997654"/>
            <a:ext cx="142385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4478" y="189403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323528" y="3356992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6" cstate="print"/>
          <a:srcRect l="12569" t="8333" r="66636" b="8333"/>
          <a:stretch>
            <a:fillRect/>
          </a:stretch>
        </p:blipFill>
        <p:spPr bwMode="auto">
          <a:xfrm>
            <a:off x="395536" y="299695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3528" y="3861048"/>
            <a:ext cx="15777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36 908,2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8" y="3284984"/>
            <a:ext cx="279477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96136" y="3140968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91683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229830" y="416105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2 185,0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23928" y="4581128"/>
            <a:ext cx="21620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75856" y="5301208"/>
            <a:ext cx="15777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10 677,6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9" cstate="print"/>
          <a:srcRect r="9999"/>
          <a:stretch>
            <a:fillRect/>
          </a:stretch>
        </p:blipFill>
        <p:spPr bwMode="auto">
          <a:xfrm>
            <a:off x="2699792" y="4797152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1026" y="3205566"/>
            <a:ext cx="642942" cy="514354"/>
          </a:xfrm>
          <a:prstGeom prst="rect">
            <a:avLst/>
          </a:prstGeom>
          <a:noFill/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Управление финансов и экономики</a:t>
            </a:r>
            <a:endParaRPr lang="ru-RU" sz="11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z="1100" smtClean="0"/>
              <a:pPr>
                <a:defRPr/>
              </a:pPr>
              <a:t>49</a:t>
            </a:fld>
            <a:endParaRPr lang="ru-RU" sz="11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55576" y="4797152"/>
            <a:ext cx="17144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528" y="5085184"/>
            <a:ext cx="157160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5 914,0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285852" y="357166"/>
            <a:ext cx="7643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бюджета МО Усть-Абаканский район по непрограммным расходам за 2022 год</a:t>
            </a:r>
            <a:endParaRPr lang="ru-RU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804248" y="5013176"/>
            <a:ext cx="200187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ликвидации мест несанкционированного размещения твердых бытовых отходов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84168" y="587727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1 497,5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tcax.ru/wp-content/uploads/2020/03/1_20200305_111731-2048x153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444208" y="4653136"/>
            <a:ext cx="105611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/>
          <p:cNvSpPr>
            <a:spLocks noGrp="1"/>
          </p:cNvSpPr>
          <p:nvPr>
            <p:ph idx="1"/>
          </p:nvPr>
        </p:nvSpPr>
        <p:spPr>
          <a:xfrm>
            <a:off x="214282" y="1357298"/>
            <a:ext cx="8680479" cy="2714644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Показатели социально-экономического развития 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Усть-Абаканского района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Основные характеристики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Доходы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Расходы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Инвестиционная политика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Муниципальный долг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Дополнительная информация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28604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lipartbest.com/cliparts/dT6/xxG/dT6xxGg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2630475" cy="181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кругленный прямоугольник 28"/>
          <p:cNvSpPr>
            <a:spLocks noChangeArrowheads="1"/>
          </p:cNvSpPr>
          <p:nvPr/>
        </p:nvSpPr>
        <p:spPr bwMode="auto">
          <a:xfrm>
            <a:off x="1503485" y="438151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Инвестиционная политика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муниципального образования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 bwMode="auto">
          <a:xfrm>
            <a:off x="241179" y="1901823"/>
            <a:ext cx="9036050" cy="3803651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2850" y="1226711"/>
            <a:ext cx="89311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7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 в экономику муниципального образования является одной из наиболее важных задач, стоящих перед администрациями района и поселений. 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капитальных вложений за счет всех источников финансирования в 2022 году в составил 392,3 млн. рублей, из них: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021864"/>
              </p:ext>
            </p:extLst>
          </p:nvPr>
        </p:nvGraphicFramePr>
        <p:xfrm>
          <a:off x="179512" y="2643183"/>
          <a:ext cx="8643999" cy="38125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7059020"/>
                <a:gridCol w="1084913"/>
              </a:tblGrid>
              <a:tr h="1143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№ </a:t>
                      </a:r>
                      <a:r>
                        <a:rPr lang="ru-RU" sz="1700" b="1" dirty="0" err="1"/>
                        <a:t>п</a:t>
                      </a:r>
                      <a:r>
                        <a:rPr lang="ru-RU" sz="1700" b="1" dirty="0"/>
                        <a:t>/</a:t>
                      </a:r>
                      <a:r>
                        <a:rPr lang="ru-RU" sz="1700" b="1" dirty="0" err="1"/>
                        <a:t>п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Наименование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2022г.              (млн. руб.)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75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1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700" b="1" dirty="0" smtClean="0"/>
                        <a:t>Строительство</a:t>
                      </a:r>
                      <a:r>
                        <a:rPr lang="ru-RU" sz="1700" b="1" baseline="0" dirty="0" smtClean="0"/>
                        <a:t>  универсального спортивного зала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119,0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66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2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водопровода в с. Зеленое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70,0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0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3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жилья детям-сиротам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43,2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4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Реконструкция</a:t>
                      </a:r>
                      <a:r>
                        <a:rPr lang="ru-RU" sz="1700" b="1" baseline="0" dirty="0" smtClean="0"/>
                        <a:t> дороги по ул. Светлая в п.Чапаево</a:t>
                      </a:r>
                      <a:endParaRPr lang="ru-RU" sz="17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31,5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Строительство </a:t>
                      </a:r>
                      <a:r>
                        <a:rPr lang="ru-RU" sz="1700" b="1" dirty="0" err="1" smtClean="0">
                          <a:solidFill>
                            <a:schemeClr val="tx1"/>
                          </a:solidFill>
                        </a:rPr>
                        <a:t>минифутбольного</a:t>
                      </a:r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 поля в </a:t>
                      </a:r>
                      <a:r>
                        <a:rPr lang="ru-RU" sz="1700" b="1" dirty="0" err="1" smtClean="0">
                          <a:solidFill>
                            <a:schemeClr val="tx1"/>
                          </a:solidFill>
                        </a:rPr>
                        <a:t>а.Сапогов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2148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406" y="846883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858016" y="500042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42886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8" y="3500438"/>
          <a:ext cx="2886590" cy="79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590"/>
              </a:tblGrid>
              <a:tr h="396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6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1196752"/>
            <a:ext cx="35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  муниципального долга </a:t>
            </a:r>
            <a:endParaRPr lang="ru-RU" dirty="0"/>
          </a:p>
        </p:txBody>
      </p:sp>
      <p:pic>
        <p:nvPicPr>
          <p:cNvPr id="15366" name="Picture 6" descr="http://kanskadm.ru/files/level/munipalmzniy%20do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05064"/>
            <a:ext cx="2857500" cy="16002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844824"/>
            <a:ext cx="4104456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CC"/>
                </a:solidFill>
              </a:rPr>
              <a:t>По состоянию на 01.01.2023 года долговые обязательства в муниципальном образовании                  Усть-Абаканский район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xmlns="" val="2743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Первый зам.Главы  - 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2-14-32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71480"/>
            <a:ext cx="7715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социально-экономическая характеристика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215074" y="1428736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7 520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215074" y="4071942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1 406,6 км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14678" y="5715016"/>
            <a:ext cx="3629025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Городское население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29,4 %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Сельское население  </a:t>
            </a:r>
            <a:r>
              <a:rPr lang="ru-RU" sz="19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,6 %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357950" y="2000240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13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муниципальных образований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357950" y="271462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38 </a:t>
            </a:r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20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72074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Потылицына НА\Desktop\Видеоряд  о районе\рай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5572164" cy="4400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428696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6286512" y="3357562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Численность населения – </a:t>
            </a:r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47 402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 ЖИЗНИ  НАСЕЛЕНИЯ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42984"/>
          <a:ext cx="4377208" cy="339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80"/>
                <a:gridCol w="1041628"/>
                <a:gridCol w="1044000"/>
              </a:tblGrid>
              <a:tr h="4203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/>
                </a:tc>
              </a:tr>
              <a:tr h="4203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40,917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47,4</a:t>
                      </a:r>
                      <a:endParaRPr lang="ru-RU" sz="1400" b="1" dirty="0"/>
                    </a:p>
                  </a:txBody>
                  <a:tcPr/>
                </a:tc>
              </a:tr>
              <a:tr h="5934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начисленная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39001,9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44533,4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896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домов,  тыс.кв.м.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78,1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93485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</a:t>
                      </a:r>
                    </a:p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93485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1,08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500330" cy="1724187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86322"/>
            <a:ext cx="2714644" cy="1864976"/>
          </a:xfrm>
          <a:prstGeom prst="rect">
            <a:avLst/>
          </a:prstGeom>
          <a:noFill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416673" y="3331597"/>
            <a:ext cx="3023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руб</a:t>
            </a:r>
            <a:r>
              <a:rPr lang="ru-RU" sz="1100" dirty="0"/>
              <a:t>.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31353" y="3721209"/>
            <a:ext cx="3493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назначенной трудовой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пенсии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446032" y="4126728"/>
            <a:ext cx="3251473" cy="4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прожиточного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минимума (в среднем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душу населения, руб.)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143504" y="3428998"/>
            <a:ext cx="285752" cy="14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1425" y="3792188"/>
            <a:ext cx="215854" cy="1208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59785" y="4214191"/>
            <a:ext cx="249548" cy="1192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786314" y="785794"/>
          <a:ext cx="43576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Пользователь\Desktop\-Бюр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970462"/>
            <a:ext cx="3071834" cy="1887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429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Усть-Абаканского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района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142844" y="1071546"/>
            <a:ext cx="8858312" cy="1571636"/>
          </a:xfrm>
          <a:prstGeom prst="rect">
            <a:avLst/>
          </a:prstGeom>
          <a:gradFill>
            <a:gsLst>
              <a:gs pos="23000">
                <a:srgbClr val="DBEBED"/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</p:spPr>
        <p:txBody>
          <a:bodyPr>
            <a:normAutofit/>
          </a:bodyPr>
          <a:lstStyle/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промышленного производства за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2022 год увеличился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%;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среднемесячная заработная плата увеличилась на 14,2%; 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 в действие жилых домов снизился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24%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оборот розничной торговли увеличился на 2%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786058"/>
          <a:ext cx="4857752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643438" y="2214554"/>
          <a:ext cx="450056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428596" y="1714488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15074" y="62865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16" y="5286388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072362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Сеть муниципальных учреждений</a:t>
            </a:r>
          </a:p>
        </p:txBody>
      </p:sp>
      <p:sp>
        <p:nvSpPr>
          <p:cNvPr id="70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8624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Управление финансов и экономики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24" y="6492875"/>
            <a:ext cx="7620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071546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3286124"/>
            <a:ext cx="2143140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357562"/>
            <a:ext cx="2000264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870" y="1168370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Администрация района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3500438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100" dirty="0" smtClean="0">
                <a:solidFill>
                  <a:prstClr val="black"/>
                </a:solidFill>
                <a:cs typeface="Tahoma" pitchFamily="34" charset="0"/>
              </a:rPr>
              <a:t> функциональных </a:t>
            </a:r>
            <a:r>
              <a:rPr lang="ru-RU" sz="1100" dirty="0">
                <a:solidFill>
                  <a:prstClr val="black"/>
                </a:solidFill>
                <a:cs typeface="Tahoma" pitchFamily="34" charset="0"/>
              </a:rPr>
              <a:t>управлений</a:t>
            </a:r>
            <a:endParaRPr lang="ru-RU" sz="11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7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71916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муниципальных 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143116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2 274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6" y="221455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5 386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4876" y="4143380"/>
            <a:ext cx="192882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521495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143380"/>
            <a:ext cx="2155825" cy="97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«Усть-Абаканский ЦДО»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393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воспитанника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292893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1 543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4876" y="521495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8" name="Прямоугольный треугольник 37"/>
          <p:cNvSpPr/>
          <p:nvPr/>
        </p:nvSpPr>
        <p:spPr>
          <a:xfrm rot="12911834">
            <a:off x="2088889" y="3096133"/>
            <a:ext cx="666126" cy="27103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13911748">
            <a:off x="1840648" y="4467533"/>
            <a:ext cx="890671" cy="20894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17905369">
            <a:off x="3387380" y="2310999"/>
            <a:ext cx="1565596" cy="35085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60" y="3214686"/>
            <a:ext cx="2143140" cy="2071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0298" y="4143380"/>
            <a:ext cx="21288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бюджета МО Усть-Абаканский район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46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48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psihdocs.ru/rukovodstvo-dlya-vrachej-dopusheno/40476_html_c7c806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429000"/>
            <a:ext cx="1071570" cy="648779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4714876" y="2857496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292893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Школа-интернат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500438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357187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58016" y="4286256"/>
            <a:ext cx="1919288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16" y="428625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Загородный лагерь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58016" y="4714884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16" y="471488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Районный молодёжный ресурсный центр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5286388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5715016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571501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58016" y="5786454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8016" y="5786454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Редакция Газеты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5074" y="62865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Правовая служба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1785926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7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42976" y="1857364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Совет депутатов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596" y="2357430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2428868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3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214414" y="2428868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Контрольно-счетная палата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14414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2844" y="4143380"/>
            <a:ext cx="1919287" cy="21431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5720" y="4429132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культуры., молодежной политики, спорта и туризма 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1472" y="5000636"/>
            <a:ext cx="1919287" cy="42862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жилищно-коммунального хозяйства и строительства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57224" y="550070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финансов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экономики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142976" y="585789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28728" y="6215082"/>
            <a:ext cx="285752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природных ресурсов, землепользования, охраны окружающей среды, сельского хозяйства и продовольствия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20307</TotalTime>
  <Words>5968</Words>
  <Application>Microsoft Office PowerPoint</Application>
  <PresentationFormat>Экран (4:3)</PresentationFormat>
  <Paragraphs>1116</Paragraphs>
  <Slides>53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Тема Office</vt:lpstr>
      <vt:lpstr>Апекс</vt:lpstr>
      <vt:lpstr>1_Апекс</vt:lpstr>
      <vt:lpstr>2_Тема Office</vt:lpstr>
      <vt:lpstr>3_Тема Office</vt:lpstr>
      <vt:lpstr>1_Тема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Сеть муниципальных учреждений</vt:lpstr>
      <vt:lpstr>Основные понятия</vt:lpstr>
      <vt:lpstr>Слайд 11</vt:lpstr>
      <vt:lpstr>Слайд 12</vt:lpstr>
      <vt:lpstr>Слайд 13</vt:lpstr>
      <vt:lpstr>Слайд 14</vt:lpstr>
      <vt:lpstr>Поступление в доходы бюджета  муниципального образования Усть-Абаканский район за 2019 год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Исполнение по подразделам классификации расходов  бюджета  муниципального образования   Усть-Абаканский район за 2022 год</vt:lpstr>
      <vt:lpstr>Исполнение по подразделам классификации расходов  бюджета  муниципального образования   Усть-Абаканский район за 2022 год</vt:lpstr>
      <vt:lpstr>Исполнение по подразделам классификации расходов  бюджета  муниципального образования   Усть-Абаканский район за 2022 год</vt:lpstr>
      <vt:lpstr>Исполнение по подразделам классификации расходов  бюджета  муниципального образования   Усть-Абаканский район за 2022 год</vt:lpstr>
      <vt:lpstr>Исполнение по подразделам классификации расходов  бюджета  муниципального образования   Усть-Абаканский район за 2022 год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Пользователь</cp:lastModifiedBy>
  <cp:revision>6266</cp:revision>
  <cp:lastPrinted>2016-05-25T12:21:08Z</cp:lastPrinted>
  <dcterms:created xsi:type="dcterms:W3CDTF">2013-11-20T11:05:04Z</dcterms:created>
  <dcterms:modified xsi:type="dcterms:W3CDTF">2023-06-20T06:26:16Z</dcterms:modified>
</cp:coreProperties>
</file>