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diagrams/layout20.xml" ContentType="application/vnd.openxmlformats-officedocument.drawingml.diagram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25.xml" ContentType="application/vnd.openxmlformats-officedocument.themeOverrid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theme/themeOverride23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Override30.xml" ContentType="application/vnd.openxmlformats-officedocument.themeOverr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theme/themeOverride24.xml" ContentType="application/vnd.openxmlformats-officedocument.themeOverride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diagrams/layout18.xml" ContentType="application/vnd.openxmlformats-officedocument.drawingml.diagramLayout+xml"/>
  <Override PartName="/ppt/theme/themeOverride18.xml" ContentType="application/vnd.openxmlformats-officedocument.themeOverr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theme/themeOverride32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9"/>
  </p:notesMasterIdLst>
  <p:handoutMasterIdLst>
    <p:handoutMasterId r:id="rId60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9" r:id="rId18"/>
    <p:sldId id="390" r:id="rId19"/>
    <p:sldId id="391" r:id="rId20"/>
    <p:sldId id="392" r:id="rId21"/>
    <p:sldId id="346" r:id="rId22"/>
    <p:sldId id="328" r:id="rId23"/>
    <p:sldId id="387" r:id="rId24"/>
    <p:sldId id="327" r:id="rId25"/>
    <p:sldId id="329" r:id="rId26"/>
    <p:sldId id="330" r:id="rId27"/>
    <p:sldId id="386" r:id="rId28"/>
    <p:sldId id="331" r:id="rId29"/>
    <p:sldId id="332" r:id="rId30"/>
    <p:sldId id="338" r:id="rId31"/>
    <p:sldId id="335" r:id="rId32"/>
    <p:sldId id="384" r:id="rId33"/>
    <p:sldId id="370" r:id="rId34"/>
    <p:sldId id="385" r:id="rId35"/>
    <p:sldId id="372" r:id="rId36"/>
    <p:sldId id="373" r:id="rId37"/>
    <p:sldId id="374" r:id="rId38"/>
    <p:sldId id="388" r:id="rId39"/>
    <p:sldId id="336" r:id="rId40"/>
    <p:sldId id="348" r:id="rId41"/>
    <p:sldId id="353" r:id="rId42"/>
    <p:sldId id="354" r:id="rId43"/>
    <p:sldId id="358" r:id="rId44"/>
    <p:sldId id="362" r:id="rId45"/>
    <p:sldId id="393" r:id="rId46"/>
    <p:sldId id="394" r:id="rId47"/>
    <p:sldId id="395" r:id="rId48"/>
    <p:sldId id="364" r:id="rId49"/>
    <p:sldId id="365" r:id="rId50"/>
    <p:sldId id="366" r:id="rId51"/>
    <p:sldId id="367" r:id="rId52"/>
    <p:sldId id="369" r:id="rId53"/>
    <p:sldId id="359" r:id="rId54"/>
    <p:sldId id="368" r:id="rId55"/>
    <p:sldId id="345" r:id="rId56"/>
    <p:sldId id="347" r:id="rId57"/>
    <p:sldId id="351" r:id="rId58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DE4"/>
    <a:srgbClr val="0099FF"/>
    <a:srgbClr val="CCFFFF"/>
    <a:srgbClr val="ADFB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2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"/>
                  <c:y val="-5.2287215734581911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 (Основной текст)"/>
                      </a:rPr>
                      <a:t>695</a:t>
                    </a:r>
                    <a:endParaRPr lang="en-US" sz="16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633</c:v>
                </c:pt>
                <c:pt idx="1">
                  <c:v>688</c:v>
                </c:pt>
                <c:pt idx="2">
                  <c:v>695</c:v>
                </c:pt>
                <c:pt idx="3">
                  <c:v>714</c:v>
                </c:pt>
                <c:pt idx="4">
                  <c:v>735</c:v>
                </c:pt>
                <c:pt idx="5">
                  <c:v>762</c:v>
                </c:pt>
              </c:numCache>
            </c:numRef>
          </c:val>
        </c:ser>
        <c:axId val="164588928"/>
        <c:axId val="212982784"/>
      </c:barChart>
      <c:catAx>
        <c:axId val="164588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2982784"/>
        <c:crosses val="autoZero"/>
        <c:auto val="1"/>
        <c:lblAlgn val="ctr"/>
        <c:lblOffset val="100"/>
      </c:catAx>
      <c:valAx>
        <c:axId val="212982784"/>
        <c:scaling>
          <c:orientation val="minMax"/>
        </c:scaling>
        <c:axPos val="l"/>
        <c:majorGridlines/>
        <c:numFmt formatCode="General" sourceLinked="1"/>
        <c:tickLblPos val="none"/>
        <c:crossAx val="164588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359580052493441E-2"/>
          <c:y val="2.58759286397148E-3"/>
          <c:w val="0.54675594684522699"/>
          <c:h val="0.808895033790069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latin typeface="Times New Roman (Основной текст)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275309.3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txPr>
              <a:bodyPr/>
              <a:lstStyle/>
              <a:p>
                <a:pPr>
                  <a:defRPr sz="1600" b="1">
                    <a:latin typeface="Times New Roman (Основной текст)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112590.5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latin typeface="Times New Roman (Основной текст)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712822.2</c:v>
                </c:pt>
              </c:numCache>
            </c:numRef>
          </c:val>
        </c:ser>
        <c:gapWidth val="0"/>
        <c:overlap val="-24"/>
        <c:axId val="167905536"/>
        <c:axId val="167919616"/>
      </c:barChart>
      <c:catAx>
        <c:axId val="167905536"/>
        <c:scaling>
          <c:orientation val="minMax"/>
        </c:scaling>
        <c:delete val="1"/>
        <c:axPos val="b"/>
        <c:tickLblPos val="nextTo"/>
        <c:crossAx val="167919616"/>
        <c:crosses val="autoZero"/>
        <c:auto val="1"/>
        <c:lblAlgn val="ctr"/>
        <c:lblOffset val="100"/>
      </c:catAx>
      <c:valAx>
        <c:axId val="167919616"/>
        <c:scaling>
          <c:orientation val="minMax"/>
        </c:scaling>
        <c:delete val="1"/>
        <c:axPos val="l"/>
        <c:numFmt formatCode="#,##0.00" sourceLinked="1"/>
        <c:tickLblPos val="nextTo"/>
        <c:crossAx val="167905536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494492322318441"/>
          <c:y val="0.16192029865172591"/>
          <c:w val="0.30416268832537774"/>
          <c:h val="0.6725391530783082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9647353702076903"/>
                  <c:y val="5.9759561840942874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7.339414192148612E-2"/>
                  <c:y val="-8.27043597652303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0784274534772257"/>
                  <c:y val="-0.1096524459035662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- 232 268,9 тыс. руб.</c:v>
                </c:pt>
                <c:pt idx="1">
                  <c:v>Неналоговые доходы - 46 606,8 тыс. руб.</c:v>
                </c:pt>
                <c:pt idx="2">
                  <c:v>Безвозмездные поступления - 681 453,2 тыс. руб.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275309.3</c:v>
                </c:pt>
                <c:pt idx="1">
                  <c:v>112590.5</c:v>
                </c:pt>
                <c:pt idx="2">
                  <c:v>712822.2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275.3</c:v>
                </c:pt>
                <c:pt idx="1">
                  <c:v>287.89999999999969</c:v>
                </c:pt>
                <c:pt idx="2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112.6</c:v>
                </c:pt>
                <c:pt idx="1">
                  <c:v>113.3</c:v>
                </c:pt>
                <c:pt idx="2">
                  <c:v>113.8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05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712.8</c:v>
                </c:pt>
                <c:pt idx="1">
                  <c:v>710.3</c:v>
                </c:pt>
                <c:pt idx="2">
                  <c:v>564.20000000000005</c:v>
                </c:pt>
              </c:numCache>
            </c:numRef>
          </c:val>
        </c:ser>
        <c:shape val="box"/>
        <c:axId val="168203776"/>
        <c:axId val="168205312"/>
        <c:axId val="0"/>
      </c:bar3DChart>
      <c:catAx>
        <c:axId val="168203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68205312"/>
        <c:crosses val="autoZero"/>
        <c:auto val="1"/>
        <c:lblAlgn val="ctr"/>
        <c:lblOffset val="100"/>
      </c:catAx>
      <c:valAx>
        <c:axId val="168205312"/>
        <c:scaling>
          <c:orientation val="minMax"/>
          <c:max val="8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6820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215"/>
          <c:y val="0.18986663262059539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53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29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1100.7</c:v>
                </c:pt>
                <c:pt idx="1">
                  <c:v>1111.5</c:v>
                </c:pt>
                <c:pt idx="2">
                  <c:v>978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176969216"/>
        <c:axId val="176970752"/>
        <c:axId val="0"/>
      </c:bar3DChart>
      <c:catAx>
        <c:axId val="176969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76970752"/>
        <c:crosses val="autoZero"/>
        <c:auto val="1"/>
        <c:lblAlgn val="ctr"/>
        <c:lblOffset val="100"/>
      </c:catAx>
      <c:valAx>
        <c:axId val="176970752"/>
        <c:scaling>
          <c:orientation val="minMax"/>
          <c:max val="13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76969216"/>
        <c:crosses val="autoZero"/>
        <c:crossBetween val="between"/>
        <c:majorUnit val="3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2E-2"/>
          <c:y val="6.4235484400930826E-2"/>
          <c:w val="0.72061387504440622"/>
          <c:h val="0.76084361918715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250,2</c:v>
                </c:pt>
                <c:pt idx="1">
                  <c:v>Акцизы 14,3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4,8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17,7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250.2</c:v>
                </c:pt>
                <c:pt idx="1">
                  <c:v>14.3</c:v>
                </c:pt>
                <c:pt idx="2">
                  <c:v>5</c:v>
                </c:pt>
                <c:pt idx="3">
                  <c:v>0.60000000000000064</c:v>
                </c:pt>
                <c:pt idx="4">
                  <c:v>0.4</c:v>
                </c:pt>
                <c:pt idx="5">
                  <c:v>4.8</c:v>
                </c:pt>
                <c:pt idx="6">
                  <c:v>90.4</c:v>
                </c:pt>
                <c:pt idx="7">
                  <c:v>17.7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0917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282E-4"/>
          <c:y val="2.0914886293832459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261,2</c:v>
                </c:pt>
                <c:pt idx="1">
                  <c:v>Акцизы 15,7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4,9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18,3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261.2</c:v>
                </c:pt>
                <c:pt idx="1">
                  <c:v>15.7</c:v>
                </c:pt>
                <c:pt idx="2">
                  <c:v>5</c:v>
                </c:pt>
                <c:pt idx="3">
                  <c:v>0.60000000000000064</c:v>
                </c:pt>
                <c:pt idx="4">
                  <c:v>0.4</c:v>
                </c:pt>
                <c:pt idx="5">
                  <c:v>4.9000000000000004</c:v>
                </c:pt>
                <c:pt idx="6">
                  <c:v>90.4</c:v>
                </c:pt>
                <c:pt idx="7">
                  <c:v>18.3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44E-3"/>
          <c:y val="0.10013828174680986"/>
          <c:w val="0.71286091728429635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271,1</c:v>
                </c:pt>
                <c:pt idx="1">
                  <c:v>Акцизы 17,6</c:v>
                </c:pt>
                <c:pt idx="2">
                  <c:v>ЕНВД 5,1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5,1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18,9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271.10000000000002</c:v>
                </c:pt>
                <c:pt idx="1">
                  <c:v>17.600000000000001</c:v>
                </c:pt>
                <c:pt idx="2">
                  <c:v>5.0999999999999996</c:v>
                </c:pt>
                <c:pt idx="3">
                  <c:v>0.60000000000000064</c:v>
                </c:pt>
                <c:pt idx="4">
                  <c:v>0.4</c:v>
                </c:pt>
                <c:pt idx="5">
                  <c:v>5.0999999999999996</c:v>
                </c:pt>
                <c:pt idx="6">
                  <c:v>90.4</c:v>
                </c:pt>
                <c:pt idx="7">
                  <c:v>18.899999999999999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913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39"/>
          <c:w val="0.63925968438833214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23837255148986997"/>
                  <c:y val="-0.31516454827962748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057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 68 930</c:v>
                </c:pt>
                <c:pt idx="1">
                  <c:v>Национальная безопасность и правоохранительная деятельность 346</c:v>
                </c:pt>
                <c:pt idx="2">
                  <c:v>Национальная экономика 27 386,1</c:v>
                </c:pt>
                <c:pt idx="3">
                  <c:v>Жилищно-коммунальное хозяйство 13 735,1</c:v>
                </c:pt>
                <c:pt idx="4">
                  <c:v>Образование 785 049,5</c:v>
                </c:pt>
                <c:pt idx="5">
                  <c:v>Культура 67 360,5</c:v>
                </c:pt>
                <c:pt idx="6">
                  <c:v>Здравоохранение 420</c:v>
                </c:pt>
                <c:pt idx="7">
                  <c:v>Социальная политика 65 532,5</c:v>
                </c:pt>
                <c:pt idx="8">
                  <c:v>Физическая культура и спорт 321,1</c:v>
                </c:pt>
                <c:pt idx="9">
                  <c:v>Средства массовой информации 6 245,9</c:v>
                </c:pt>
                <c:pt idx="10">
                  <c:v>Обслуживание государственного долга 50</c:v>
                </c:pt>
                <c:pt idx="11">
                  <c:v>Межбюджетные трансферты 74 567,0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 formatCode="#,##0.00">
                  <c:v>68930</c:v>
                </c:pt>
                <c:pt idx="1">
                  <c:v>346</c:v>
                </c:pt>
                <c:pt idx="2">
                  <c:v>27386.1</c:v>
                </c:pt>
                <c:pt idx="3">
                  <c:v>13735.1</c:v>
                </c:pt>
                <c:pt idx="4">
                  <c:v>785049.5</c:v>
                </c:pt>
                <c:pt idx="5">
                  <c:v>67360.5</c:v>
                </c:pt>
                <c:pt idx="6">
                  <c:v>420</c:v>
                </c:pt>
                <c:pt idx="7">
                  <c:v>65532.5</c:v>
                </c:pt>
                <c:pt idx="8">
                  <c:v>321.10000000000002</c:v>
                </c:pt>
                <c:pt idx="9">
                  <c:v>6245.9</c:v>
                </c:pt>
                <c:pt idx="10">
                  <c:v>50</c:v>
                </c:pt>
                <c:pt idx="11">
                  <c:v>74567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5718245187"/>
          <c:y val="6.2904721576751879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337940280771854"/>
          <c:y val="7.3567114140933643E-2"/>
          <c:w val="0.6516759754666227"/>
          <c:h val="0.899739561580589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6"/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FFC000"/>
              </a:solidFill>
              <a:ln w="635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9393243510660096"/>
                  <c:y val="-0.12516622805789634"/>
                </c:manualLayout>
              </c:layout>
              <c:showPercent val="1"/>
            </c:dLbl>
            <c:dLbl>
              <c:idx val="1"/>
              <c:layout>
                <c:manualLayout>
                  <c:x val="0.14122209372636374"/>
                  <c:y val="-9.8620832050169985E-2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272621073847312"/>
                  <c:y val="2.2245688569108971E-2"/>
                </c:manualLayout>
              </c:layout>
              <c:showPercent val="1"/>
            </c:dLbl>
            <c:dLbl>
              <c:idx val="4"/>
              <c:layout>
                <c:manualLayout>
                  <c:x val="9.3454236690329567E-2"/>
                  <c:y val="5.383181919986562E-2"/>
                </c:manualLayout>
              </c:layout>
              <c:showPercent val="1"/>
            </c:dLbl>
            <c:dLbl>
              <c:idx val="5"/>
              <c:layout>
                <c:manualLayout>
                  <c:x val="5.7088413047426838E-2"/>
                  <c:y val="5.0818366975559227E-2"/>
                </c:manualLayout>
              </c:layout>
              <c:showPercent val="1"/>
            </c:dLbl>
            <c:dLbl>
              <c:idx val="6"/>
              <c:layout>
                <c:manualLayout>
                  <c:x val="9.264587330882619E-2"/>
                  <c:y val="0.16360935356533032"/>
                </c:manualLayout>
              </c:layout>
              <c:showPercent val="1"/>
            </c:dLbl>
            <c:dLbl>
              <c:idx val="7"/>
              <c:layout>
                <c:manualLayout>
                  <c:x val="2.6044100640254059E-2"/>
                  <c:y val="0.15976633584366956"/>
                </c:manualLayout>
              </c:layout>
              <c:showPercent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Percent val="1"/>
          </c:dLbls>
          <c:cat>
            <c:strRef>
              <c:f>Лист1!$A$2:$A$10</c:f>
              <c:strCache>
                <c:ptCount val="9"/>
                <c:pt idx="0">
                  <c:v>  Оплата труда, начисления на выплаты по оплате труда (210)</c:v>
                </c:pt>
                <c:pt idx="1">
                  <c:v>  Оплата работ, услуг (220)</c:v>
                </c:pt>
                <c:pt idx="2">
                  <c:v>  Безвозмездные перечисления организациям (240)</c:v>
                </c:pt>
                <c:pt idx="3">
                  <c:v>  Безвозмездные перечисления бюджетам (250)</c:v>
                </c:pt>
                <c:pt idx="4">
                  <c:v>  Социальное обеспечение (260)</c:v>
                </c:pt>
                <c:pt idx="5">
                  <c:v>  Прочие расходы (290)</c:v>
                </c:pt>
                <c:pt idx="6">
                  <c:v>  Увеличение стоимости основных средств (310)</c:v>
                </c:pt>
                <c:pt idx="7">
                  <c:v>  Увеличение стоимости материальных запасов (340)</c:v>
                </c:pt>
                <c:pt idx="8">
                  <c:v>  Увеличение стоимости права пользования (350)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676647.6</c:v>
                </c:pt>
                <c:pt idx="1">
                  <c:v>143543.5</c:v>
                </c:pt>
                <c:pt idx="2">
                  <c:v>1146</c:v>
                </c:pt>
                <c:pt idx="3">
                  <c:v>80315.5</c:v>
                </c:pt>
                <c:pt idx="4">
                  <c:v>37345.5</c:v>
                </c:pt>
                <c:pt idx="5">
                  <c:v>9483.4</c:v>
                </c:pt>
                <c:pt idx="6">
                  <c:v>122052.3</c:v>
                </c:pt>
                <c:pt idx="7">
                  <c:v>35521</c:v>
                </c:pt>
                <c:pt idx="8">
                  <c:v>3839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67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106035.3</c:v>
                </c:pt>
                <c:pt idx="1">
                  <c:v>105644.7</c:v>
                </c:pt>
                <c:pt idx="2">
                  <c:v>111551.2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(19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508429</c:v>
                </c:pt>
                <c:pt idx="1">
                  <c:v>532441.4</c:v>
                </c:pt>
                <c:pt idx="2">
                  <c:v>389819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57330.9</c:v>
                </c:pt>
                <c:pt idx="1">
                  <c:v>56330.2</c:v>
                </c:pt>
                <c:pt idx="2">
                  <c:v>55934.2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3052.1</c:v>
                </c:pt>
                <c:pt idx="1">
                  <c:v>3052.1</c:v>
                </c:pt>
                <c:pt idx="2">
                  <c:v>4552.1000000000004</c:v>
                </c:pt>
              </c:numCache>
            </c:numRef>
          </c:val>
        </c:ser>
        <c:shape val="box"/>
        <c:axId val="227814784"/>
        <c:axId val="227816576"/>
        <c:axId val="0"/>
      </c:bar3DChart>
      <c:catAx>
        <c:axId val="227814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7816576"/>
        <c:crosses val="autoZero"/>
        <c:auto val="1"/>
        <c:lblAlgn val="ctr"/>
        <c:lblOffset val="100"/>
      </c:catAx>
      <c:valAx>
        <c:axId val="227816576"/>
        <c:scaling>
          <c:orientation val="minMax"/>
        </c:scaling>
        <c:delete val="1"/>
        <c:axPos val="l"/>
        <c:numFmt formatCode="#,##0.0" sourceLinked="1"/>
        <c:tickLblPos val="none"/>
        <c:crossAx val="227814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4958"/>
          <c:w val="0.68811556874492519"/>
          <c:h val="0.33783643684033726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535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399</c:v>
                </c:pt>
                <c:pt idx="1">
                  <c:v>627</c:v>
                </c:pt>
                <c:pt idx="2">
                  <c:v>758.4</c:v>
                </c:pt>
                <c:pt idx="3">
                  <c:v>822.2</c:v>
                </c:pt>
                <c:pt idx="4">
                  <c:v>874</c:v>
                </c:pt>
                <c:pt idx="5">
                  <c:v>910</c:v>
                </c:pt>
              </c:numCache>
            </c:numRef>
          </c:val>
        </c:ser>
        <c:axId val="46532480"/>
        <c:axId val="46534016"/>
      </c:barChart>
      <c:catAx>
        <c:axId val="46532480"/>
        <c:scaling>
          <c:orientation val="minMax"/>
        </c:scaling>
        <c:axPos val="b"/>
        <c:numFmt formatCode="General" sourceLinked="1"/>
        <c:tickLblPos val="nextTo"/>
        <c:crossAx val="46534016"/>
        <c:crosses val="autoZero"/>
        <c:auto val="1"/>
        <c:lblAlgn val="ctr"/>
        <c:lblOffset val="100"/>
      </c:catAx>
      <c:valAx>
        <c:axId val="46534016"/>
        <c:scaling>
          <c:orientation val="minMax"/>
        </c:scaling>
        <c:axPos val="l"/>
        <c:majorGridlines/>
        <c:numFmt formatCode="General" sourceLinked="1"/>
        <c:tickLblPos val="none"/>
        <c:crossAx val="4653248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9180773503751172E-2"/>
          <c:y val="0.19588383347482641"/>
          <c:w val="0.92278499725841157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778E-2"/>
                  <c:y val="-3.7209302325582269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707E-2"/>
                  <c:y val="-4.472094190609103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785049.5</c:v>
                </c:pt>
                <c:pt idx="1">
                  <c:v>787530.2</c:v>
                </c:pt>
                <c:pt idx="2" formatCode="General">
                  <c:v>651012.30000000005</c:v>
                </c:pt>
              </c:numCache>
            </c:numRef>
          </c:val>
        </c:ser>
        <c:marker val="1"/>
        <c:axId val="227980032"/>
        <c:axId val="227981568"/>
      </c:lineChart>
      <c:catAx>
        <c:axId val="227980032"/>
        <c:scaling>
          <c:orientation val="minMax"/>
        </c:scaling>
        <c:delete val="1"/>
        <c:axPos val="b"/>
        <c:numFmt formatCode="General" sourceLinked="1"/>
        <c:tickLblPos val="none"/>
        <c:crossAx val="227981568"/>
        <c:crosses val="autoZero"/>
        <c:auto val="1"/>
        <c:lblAlgn val="ctr"/>
        <c:lblOffset val="100"/>
      </c:catAx>
      <c:valAx>
        <c:axId val="227981568"/>
        <c:scaling>
          <c:orientation val="minMax"/>
        </c:scaling>
        <c:delete val="1"/>
        <c:axPos val="l"/>
        <c:numFmt formatCode="#,##0.00" sourceLinked="1"/>
        <c:tickLblPos val="none"/>
        <c:crossAx val="22798003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274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49844E-3"/>
                  <c:y val="-5.7604481409266502E-2"/>
                </c:manualLayout>
              </c:layout>
              <c:showVal val="1"/>
            </c:dLbl>
            <c:dLbl>
              <c:idx val="2"/>
              <c:layout>
                <c:manualLayout>
                  <c:x val="1.3907833019338118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01.01.2020</c:v>
                </c:pt>
                <c:pt idx="1">
                  <c:v>на 01.01.2021</c:v>
                </c:pt>
                <c:pt idx="2">
                  <c:v>на 01.01.2022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20543.5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52439680"/>
        <c:axId val="52441472"/>
        <c:axId val="0"/>
      </c:bar3DChart>
      <c:catAx>
        <c:axId val="52439680"/>
        <c:scaling>
          <c:orientation val="minMax"/>
        </c:scaling>
        <c:delete val="1"/>
        <c:axPos val="b"/>
        <c:tickLblPos val="nextTo"/>
        <c:crossAx val="52441472"/>
        <c:crosses val="autoZero"/>
        <c:auto val="1"/>
        <c:lblAlgn val="ctr"/>
        <c:lblOffset val="100"/>
      </c:catAx>
      <c:valAx>
        <c:axId val="52441472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52439680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4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309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49879E-3"/>
                  <c:y val="-5.7604481409266516E-2"/>
                </c:manualLayout>
              </c:layout>
              <c:showVal val="1"/>
            </c:dLbl>
            <c:dLbl>
              <c:idx val="2"/>
              <c:layout>
                <c:manualLayout>
                  <c:x val="1.3907833019338128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31865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52315264"/>
        <c:axId val="52316800"/>
        <c:axId val="0"/>
      </c:bar3DChart>
      <c:catAx>
        <c:axId val="52315264"/>
        <c:scaling>
          <c:orientation val="minMax"/>
        </c:scaling>
        <c:delete val="1"/>
        <c:axPos val="b"/>
        <c:tickLblPos val="nextTo"/>
        <c:crossAx val="52316800"/>
        <c:crosses val="autoZero"/>
        <c:auto val="1"/>
        <c:lblAlgn val="ctr"/>
        <c:lblOffset val="100"/>
      </c:catAx>
      <c:valAx>
        <c:axId val="52316800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52315264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194</c:v>
                </c:pt>
                <c:pt idx="1">
                  <c:v>261</c:v>
                </c:pt>
                <c:pt idx="2">
                  <c:v>290.10000000000002</c:v>
                </c:pt>
                <c:pt idx="3">
                  <c:v>301.3</c:v>
                </c:pt>
                <c:pt idx="4">
                  <c:v>309.3</c:v>
                </c:pt>
                <c:pt idx="5">
                  <c:v>317.3</c:v>
                </c:pt>
              </c:numCache>
            </c:numRef>
          </c:val>
        </c:ser>
        <c:axId val="213047936"/>
        <c:axId val="46858624"/>
      </c:barChart>
      <c:catAx>
        <c:axId val="213047936"/>
        <c:scaling>
          <c:orientation val="minMax"/>
        </c:scaling>
        <c:axPos val="b"/>
        <c:numFmt formatCode="General" sourceLinked="1"/>
        <c:tickLblPos val="nextTo"/>
        <c:crossAx val="46858624"/>
        <c:crosses val="autoZero"/>
        <c:auto val="1"/>
        <c:lblAlgn val="ctr"/>
        <c:lblOffset val="100"/>
      </c:catAx>
      <c:valAx>
        <c:axId val="46858624"/>
        <c:scaling>
          <c:orientation val="minMax"/>
        </c:scaling>
        <c:axPos val="l"/>
        <c:majorGridlines/>
        <c:numFmt formatCode="General" sourceLinked="1"/>
        <c:tickLblPos val="none"/>
        <c:crossAx val="213047936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336E-3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168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607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695</c:v>
                </c:pt>
                <c:pt idx="1">
                  <c:v>758.4</c:v>
                </c:pt>
                <c:pt idx="2">
                  <c:v>290.10000000000002</c:v>
                </c:pt>
                <c:pt idx="3">
                  <c:v>154.19999999999999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355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104.5</c:v>
                </c:pt>
                <c:pt idx="1">
                  <c:v>100.6</c:v>
                </c:pt>
                <c:pt idx="2">
                  <c:v>102.1</c:v>
                </c:pt>
                <c:pt idx="3">
                  <c:v>104.4</c:v>
                </c:pt>
                <c:pt idx="4">
                  <c:v>98.1</c:v>
                </c:pt>
                <c:pt idx="5">
                  <c:v>103.4</c:v>
                </c:pt>
              </c:numCache>
            </c:numRef>
          </c:val>
        </c:ser>
        <c:marker val="1"/>
        <c:axId val="47593728"/>
        <c:axId val="47599616"/>
      </c:lineChart>
      <c:catAx>
        <c:axId val="47593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47599616"/>
        <c:crosses val="autoZero"/>
        <c:auto val="1"/>
        <c:lblAlgn val="ctr"/>
        <c:lblOffset val="100"/>
      </c:catAx>
      <c:valAx>
        <c:axId val="475996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47593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28E-2"/>
          <c:y val="0"/>
          <c:w val="0.93052677144044649"/>
          <c:h val="0.64067863042080353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285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523.29999999999995</c:v>
                </c:pt>
                <c:pt idx="1">
                  <c:v>783</c:v>
                </c:pt>
                <c:pt idx="2">
                  <c:v>765.4</c:v>
                </c:pt>
                <c:pt idx="3">
                  <c:v>781.3</c:v>
                </c:pt>
                <c:pt idx="4">
                  <c:v>790.4</c:v>
                </c:pt>
                <c:pt idx="5">
                  <c:v>869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1473</c:v>
                </c:pt>
                <c:pt idx="1">
                  <c:v>1617</c:v>
                </c:pt>
                <c:pt idx="2">
                  <c:v>1705.1</c:v>
                </c:pt>
                <c:pt idx="3">
                  <c:v>1889.1</c:v>
                </c:pt>
                <c:pt idx="4">
                  <c:v>1910</c:v>
                </c:pt>
                <c:pt idx="5">
                  <c:v>2016</c:v>
                </c:pt>
              </c:numCache>
            </c:numRef>
          </c:val>
        </c:ser>
        <c:shape val="cylinder"/>
        <c:axId val="47642112"/>
        <c:axId val="47643648"/>
        <c:axId val="0"/>
      </c:bar3DChart>
      <c:catAx>
        <c:axId val="47642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47643648"/>
        <c:crossesAt val="0"/>
        <c:auto val="1"/>
        <c:lblAlgn val="ctr"/>
        <c:lblOffset val="100"/>
      </c:catAx>
      <c:valAx>
        <c:axId val="4764364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47642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787671086240609E-2"/>
          <c:y val="6.1888800375320158E-2"/>
          <c:w val="0.8669247129967117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2383.1</c:v>
                </c:pt>
                <c:pt idx="1">
                  <c:v>2550.6999999999998</c:v>
                </c:pt>
                <c:pt idx="2">
                  <c:v>2658.7</c:v>
                </c:pt>
                <c:pt idx="3">
                  <c:v>2767.7</c:v>
                </c:pt>
                <c:pt idx="4">
                  <c:v>2864.6</c:v>
                </c:pt>
                <c:pt idx="5">
                  <c:v>2976.3</c:v>
                </c:pt>
              </c:numCache>
            </c:numRef>
          </c:val>
        </c:ser>
        <c:axId val="48033792"/>
        <c:axId val="48035328"/>
      </c:barChart>
      <c:catAx>
        <c:axId val="48033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8035328"/>
        <c:crossesAt val="0"/>
        <c:auto val="1"/>
        <c:lblAlgn val="ctr"/>
        <c:lblOffset val="100"/>
      </c:catAx>
      <c:valAx>
        <c:axId val="48035328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48033792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0354865510693766"/>
          <c:y val="3.9586774545759956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11.2</c:v>
                </c:pt>
                <c:pt idx="1">
                  <c:v>12.4</c:v>
                </c:pt>
                <c:pt idx="2">
                  <c:v>12.9</c:v>
                </c:pt>
                <c:pt idx="3">
                  <c:v>13.1</c:v>
                </c:pt>
                <c:pt idx="4">
                  <c:v>13.4</c:v>
                </c:pt>
                <c:pt idx="5">
                  <c:v>13.65</c:v>
                </c:pt>
              </c:numCache>
            </c:numRef>
          </c:val>
        </c:ser>
        <c:shape val="pyramid"/>
        <c:axId val="46646400"/>
        <c:axId val="46647936"/>
        <c:axId val="0"/>
      </c:bar3DChart>
      <c:catAx>
        <c:axId val="46646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6647936"/>
        <c:crosses val="autoZero"/>
        <c:auto val="1"/>
        <c:lblAlgn val="ctr"/>
        <c:lblOffset val="100"/>
      </c:catAx>
      <c:valAx>
        <c:axId val="46647936"/>
        <c:scaling>
          <c:orientation val="minMax"/>
        </c:scaling>
        <c:delete val="1"/>
        <c:axPos val="l"/>
        <c:numFmt formatCode="General" sourceLinked="1"/>
        <c:tickLblPos val="nextTo"/>
        <c:crossAx val="46646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Платные услуги населению, </a:t>
            </a:r>
            <a:endParaRPr lang="ru-RU" sz="1600" dirty="0" smtClean="0"/>
          </a:p>
          <a:p>
            <a:pPr>
              <a:defRPr sz="1600"/>
            </a:pPr>
            <a:r>
              <a:rPr lang="ru-RU" sz="1600" dirty="0" smtClean="0"/>
              <a:t>млн</a:t>
            </a:r>
            <a:r>
              <a:rPr lang="ru-RU" sz="1600" dirty="0"/>
              <a:t>. руб.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289.5</c:v>
                </c:pt>
                <c:pt idx="2">
                  <c:v>301.39999999999969</c:v>
                </c:pt>
                <c:pt idx="3">
                  <c:v>315.89999999999969</c:v>
                </c:pt>
                <c:pt idx="4">
                  <c:v>329.1</c:v>
                </c:pt>
                <c:pt idx="5">
                  <c:v>343.3</c:v>
                </c:pt>
              </c:numCache>
            </c:numRef>
          </c:val>
        </c:ser>
        <c:shape val="cone"/>
        <c:axId val="46623744"/>
        <c:axId val="46629632"/>
        <c:axId val="0"/>
      </c:bar3DChart>
      <c:catAx>
        <c:axId val="46623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6629632"/>
        <c:crosses val="autoZero"/>
        <c:auto val="1"/>
        <c:lblAlgn val="ctr"/>
        <c:lblOffset val="100"/>
      </c:catAx>
      <c:valAx>
        <c:axId val="4662963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46623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1 068 468,8 тыс.рублей ( 96,3%)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41 475,0 тыс.рублей ( 3,7%)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2019 году планируется осуществлять в рамках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1 109 943,8 тыс.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"/>
    <dgm:cxn modelId="{1094A0A1-2ED2-4D1C-92CC-6AB8821D3C25}" type="presOf" srcId="{9D40C572-BE28-4F24-A677-C582BBDDCAC6}" destId="{893D8FD9-8655-4223-9B07-DA30975E8426}" srcOrd="0" destOrd="0" presId="urn:microsoft.com/office/officeart/2005/8/layout/vList3"/>
    <dgm:cxn modelId="{0D453BA0-160C-41A5-B631-5E6CA130BFAB}" type="presOf" srcId="{6C71AE6A-B050-4515-9CF2-3F71DEF2AA04}" destId="{492C9903-633E-4E2C-A422-40DFE8419994}" srcOrd="0" destOrd="0" presId="urn:microsoft.com/office/officeart/2005/8/layout/vList3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9D3BE133-6CBD-4EC4-B09E-A43D7F3DB3A6}" type="presOf" srcId="{230436DC-5F0E-4DA4-AB64-0201AF3394AD}" destId="{2A9B699C-309A-4F58-96F8-D3C1CBDD4436}" srcOrd="0" destOrd="0" presId="urn:microsoft.com/office/officeart/2005/8/layout/vList3"/>
    <dgm:cxn modelId="{16AF6DEF-DD4F-4B63-87AC-D100E4069DD7}" type="presParOf" srcId="{C75F3571-4274-403C-98F7-A93B0E9740BB}" destId="{D26D55CB-04A9-45A5-8342-9EA4E30C0C41}" srcOrd="0" destOrd="0" presId="urn:microsoft.com/office/officeart/2005/8/layout/vList3"/>
    <dgm:cxn modelId="{7ABB65C2-A615-45A3-A0F8-C6F05BB05C16}" type="presParOf" srcId="{D26D55CB-04A9-45A5-8342-9EA4E30C0C41}" destId="{CDEEEE10-C59F-458A-A330-64FB345920B8}" srcOrd="0" destOrd="0" presId="urn:microsoft.com/office/officeart/2005/8/layout/vList3"/>
    <dgm:cxn modelId="{63A89398-4AAB-4A91-AE56-BC84C2BE8E28}" type="presParOf" srcId="{D26D55CB-04A9-45A5-8342-9EA4E30C0C41}" destId="{492C9903-633E-4E2C-A422-40DFE8419994}" srcOrd="1" destOrd="0" presId="urn:microsoft.com/office/officeart/2005/8/layout/vList3"/>
    <dgm:cxn modelId="{3B7BCDE0-3E91-484E-A5C4-31E81660634E}" type="presParOf" srcId="{C75F3571-4274-403C-98F7-A93B0E9740BB}" destId="{13B5A84B-BB8F-4D3D-8BF3-0170DF0F2E1D}" srcOrd="1" destOrd="0" presId="urn:microsoft.com/office/officeart/2005/8/layout/vList3"/>
    <dgm:cxn modelId="{9D712114-9548-42A6-BA67-68F2BEEC0A78}" type="presParOf" srcId="{C75F3571-4274-403C-98F7-A93B0E9740BB}" destId="{E1F0C841-DEFF-40A1-B091-2DE2B4F5267A}" srcOrd="2" destOrd="0" presId="urn:microsoft.com/office/officeart/2005/8/layout/vList3"/>
    <dgm:cxn modelId="{39114192-958D-4D65-9710-49B364A973EE}" type="presParOf" srcId="{E1F0C841-DEFF-40A1-B091-2DE2B4F5267A}" destId="{7EF8BE09-5364-42D7-9760-82274CC4EAA5}" srcOrd="0" destOrd="0" presId="urn:microsoft.com/office/officeart/2005/8/layout/vList3"/>
    <dgm:cxn modelId="{2627C2EB-6733-4487-859C-834177D272B6}" type="presParOf" srcId="{E1F0C841-DEFF-40A1-B091-2DE2B4F5267A}" destId="{893D8FD9-8655-4223-9B07-DA30975E8426}" srcOrd="1" destOrd="0" presId="urn:microsoft.com/office/officeart/2005/8/layout/vList3"/>
    <dgm:cxn modelId="{EA660FB4-B18A-42BD-93F6-1A073623BADB}" type="presParOf" srcId="{C75F3571-4274-403C-98F7-A93B0E9740BB}" destId="{DE3B119A-2872-4AEC-8843-30F39A2AFA8D}" srcOrd="3" destOrd="0" presId="urn:microsoft.com/office/officeart/2005/8/layout/vList3"/>
    <dgm:cxn modelId="{F380C272-5CC1-480D-85F6-9F1320B4A399}" type="presParOf" srcId="{C75F3571-4274-403C-98F7-A93B0E9740BB}" destId="{94F7E482-B7E1-4FDB-8300-528059FF988D}" srcOrd="4" destOrd="0" presId="urn:microsoft.com/office/officeart/2005/8/layout/vList3"/>
    <dgm:cxn modelId="{26FFDA09-1503-4DBA-A373-BBF8E7183910}" type="presParOf" srcId="{94F7E482-B7E1-4FDB-8300-528059FF988D}" destId="{3D9C69A5-AD64-4190-A28F-BF140A0F02B3}" srcOrd="0" destOrd="0" presId="urn:microsoft.com/office/officeart/2005/8/layout/vList3"/>
    <dgm:cxn modelId="{EA73B314-86BB-415C-8B25-6D15A68E83AA}" type="presParOf" srcId="{94F7E482-B7E1-4FDB-8300-528059FF988D}" destId="{3A01653F-C2E2-43B0-A743-EE2969B839FA}" srcOrd="1" destOrd="0" presId="urn:microsoft.com/office/officeart/2005/8/layout/vList3"/>
    <dgm:cxn modelId="{79C7C198-D759-4159-B606-D7CD7C3C17B1}" type="presParOf" srcId="{C75F3571-4274-403C-98F7-A93B0E9740BB}" destId="{70F9B535-8DDF-4342-B506-CD4FB568E289}" srcOrd="5" destOrd="0" presId="urn:microsoft.com/office/officeart/2005/8/layout/vList3"/>
    <dgm:cxn modelId="{B3443943-625A-470A-B485-A9728AADBF55}" type="presParOf" srcId="{C75F3571-4274-403C-98F7-A93B0E9740BB}" destId="{F993050E-AEF3-4C89-872C-604DB31BF6BC}" srcOrd="6" destOrd="0" presId="urn:microsoft.com/office/officeart/2005/8/layout/vList3"/>
    <dgm:cxn modelId="{2C0B8ECA-9158-42BF-90C8-11FAD812CDC8}" type="presParOf" srcId="{F993050E-AEF3-4C89-872C-604DB31BF6BC}" destId="{8E35D09F-D250-42A6-AE12-DF88E525A59E}" srcOrd="0" destOrd="0" presId="urn:microsoft.com/office/officeart/2005/8/layout/vList3"/>
    <dgm:cxn modelId="{60D5E6C7-C45D-4027-9B3B-AD54C94D7E2B}" type="presParOf" srcId="{F993050E-AEF3-4C89-872C-604DB31BF6BC}" destId="{2A9B699C-309A-4F58-96F8-D3C1CBDD4436}" srcOrd="1" destOrd="0" presId="urn:microsoft.com/office/officeart/2005/8/layout/vList3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0.42741</cdr:x>
      <cdr:y>0.80419</cdr:y>
    </cdr:from>
    <cdr:to>
      <cdr:x>0.7345</cdr:x>
      <cdr:y>0.86775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05518" y="3494723"/>
          <a:ext cx="1872021" cy="27621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eaLnBrk="0" hangingPunct="0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безв. поступления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0.77778</cdr:x>
      <cdr:y>0.15</cdr:y>
    </cdr:from>
    <cdr:to>
      <cdr:x>1</cdr:x>
      <cdr:y>0.2375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43866" y="857256"/>
          <a:ext cx="1857369" cy="50006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0.00855</cdr:x>
      <cdr:y>0.875</cdr:y>
    </cdr:from>
    <cdr:to>
      <cdr:x>0.23077</cdr:x>
      <cdr:y>0.9625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1438" y="5000660"/>
          <a:ext cx="1857388" cy="500066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rgbClr val="F3FCFF"/>
              </a:solidFill>
              <a:latin typeface="Arial" pitchFamily="34" charset="0"/>
              <a:cs typeface="Arial" pitchFamily="34" charset="0"/>
            </a:rPr>
            <a:t>Оплата работ, услуг</a:t>
          </a:r>
          <a:endParaRPr lang="ru-RU" sz="1200" b="1" dirty="0">
            <a:solidFill>
              <a:srgbClr val="F3FC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0.5375</cdr:y>
    </cdr:from>
    <cdr:to>
      <cdr:x>0.22222</cdr:x>
      <cdr:y>0.6375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3071834"/>
          <a:ext cx="1857387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2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0.06838</cdr:x>
      <cdr:y>0.425</cdr:y>
    </cdr:from>
    <cdr:to>
      <cdr:x>0.2623</cdr:x>
      <cdr:y>0.5375</cdr:y>
    </cdr:to>
    <cdr:sp macro="" textlink="">
      <cdr:nvSpPr>
        <cdr:cNvPr id="11" name="Соединительная линия уступом 10"/>
        <cdr:cNvSpPr/>
      </cdr:nvSpPr>
      <cdr:spPr>
        <a:xfrm xmlns:a="http://schemas.openxmlformats.org/drawingml/2006/main" flipV="1">
          <a:off x="595927" y="2428892"/>
          <a:ext cx="1690089" cy="642942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0.2875</cdr:y>
    </cdr:from>
    <cdr:to>
      <cdr:x>0.22222</cdr:x>
      <cdr:y>0.3875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1643074"/>
          <a:ext cx="1936744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0.3125</cdr:y>
    </cdr:from>
    <cdr:to>
      <cdr:x>0.29508</cdr:x>
      <cdr:y>0.3375</cdr:y>
    </cdr:to>
    <cdr:sp macro="" textlink="">
      <cdr:nvSpPr>
        <cdr:cNvPr id="14" name="Соединительная линия уступом 13"/>
        <cdr:cNvSpPr/>
      </cdr:nvSpPr>
      <cdr:spPr>
        <a:xfrm xmlns:a="http://schemas.openxmlformats.org/drawingml/2006/main" rot="10800000" flipV="1">
          <a:off x="1928825" y="1785950"/>
          <a:ext cx="642925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0.08197</cdr:x>
      <cdr:y>0.0375</cdr:y>
    </cdr:from>
    <cdr:to>
      <cdr:x>0.30419</cdr:x>
      <cdr:y>0.1375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714380" y="214314"/>
          <a:ext cx="1936745" cy="57150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0.30904</cdr:x>
      <cdr:y>0.07521</cdr:y>
    </cdr:from>
    <cdr:to>
      <cdr:x>0.38224</cdr:x>
      <cdr:y>0.15042</cdr:y>
    </cdr:to>
    <cdr:sp macro="" textlink="">
      <cdr:nvSpPr>
        <cdr:cNvPr id="17" name="Соединительная линия уступом 16"/>
        <cdr:cNvSpPr/>
      </cdr:nvSpPr>
      <cdr:spPr>
        <a:xfrm xmlns:a="http://schemas.openxmlformats.org/drawingml/2006/main" rot="10800000">
          <a:off x="2714644" y="428628"/>
          <a:ext cx="642941" cy="42862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0.64957</cdr:x>
      <cdr:y>0.0125</cdr:y>
    </cdr:from>
    <cdr:to>
      <cdr:x>0.89744</cdr:x>
      <cdr:y>0.1125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429288" y="71438"/>
          <a:ext cx="2071702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0.72381</cdr:x>
      <cdr:y>0.225</cdr:y>
    </cdr:from>
    <cdr:to>
      <cdr:x>0.92418</cdr:x>
      <cdr:y>0.31337</cdr:y>
    </cdr:to>
    <cdr:sp macro="" textlink="">
      <cdr:nvSpPr>
        <cdr:cNvPr id="20" name="Соединительная линия уступом 19"/>
        <cdr:cNvSpPr/>
      </cdr:nvSpPr>
      <cdr:spPr>
        <a:xfrm xmlns:a="http://schemas.openxmlformats.org/drawingml/2006/main" rot="5400000" flipH="1" flipV="1">
          <a:off x="6986206" y="654101"/>
          <a:ext cx="503628" cy="1760070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0.1625</cdr:y>
    </cdr:from>
    <cdr:to>
      <cdr:x>0.22222</cdr:x>
      <cdr:y>0.2625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0" y="928694"/>
          <a:ext cx="1936744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0.2125</cdr:y>
    </cdr:from>
    <cdr:to>
      <cdr:x>0.31148</cdr:x>
      <cdr:y>0.25</cdr:y>
    </cdr:to>
    <cdr:sp macro="" textlink="">
      <cdr:nvSpPr>
        <cdr:cNvPr id="19" name="Соединительная линия уступом 18"/>
        <cdr:cNvSpPr/>
      </cdr:nvSpPr>
      <cdr:spPr>
        <a:xfrm xmlns:a="http://schemas.openxmlformats.org/drawingml/2006/main">
          <a:off x="1928826" y="1214446"/>
          <a:ext cx="785818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6.xml"/><Relationship Id="rId5" Type="http://schemas.openxmlformats.org/officeDocument/2006/relationships/image" Target="../media/image32.jpe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chart" Target="../charts/chart9.xml"/><Relationship Id="rId5" Type="http://schemas.openxmlformats.org/officeDocument/2006/relationships/image" Target="../media/image34.jpe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.jpe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6" Type="http://schemas.openxmlformats.org/officeDocument/2006/relationships/chart" Target="../charts/chart13.xml"/><Relationship Id="rId5" Type="http://schemas.openxmlformats.org/officeDocument/2006/relationships/image" Target="../media/image42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55.jpeg"/><Relationship Id="rId4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5" Type="http://schemas.openxmlformats.org/officeDocument/2006/relationships/image" Target="../media/image75.jpe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8.xml"/><Relationship Id="rId6" Type="http://schemas.openxmlformats.org/officeDocument/2006/relationships/diagramData" Target="../diagrams/data1.xml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3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13" Type="http://schemas.openxmlformats.org/officeDocument/2006/relationships/image" Target="../media/image104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12" Type="http://schemas.openxmlformats.org/officeDocument/2006/relationships/image" Target="../media/image10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8.jpeg"/><Relationship Id="rId11" Type="http://schemas.openxmlformats.org/officeDocument/2006/relationships/image" Target="../media/image102.jpeg"/><Relationship Id="rId5" Type="http://schemas.openxmlformats.org/officeDocument/2006/relationships/image" Target="../media/image97.jpeg"/><Relationship Id="rId10" Type="http://schemas.openxmlformats.org/officeDocument/2006/relationships/image" Target="../media/image6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13" Type="http://schemas.openxmlformats.org/officeDocument/2006/relationships/image" Target="../media/image113.jpeg"/><Relationship Id="rId3" Type="http://schemas.openxmlformats.org/officeDocument/2006/relationships/image" Target="../media/image6.jpeg"/><Relationship Id="rId7" Type="http://schemas.openxmlformats.org/officeDocument/2006/relationships/image" Target="../media/image108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7.jpeg"/><Relationship Id="rId11" Type="http://schemas.openxmlformats.org/officeDocument/2006/relationships/image" Target="../media/image112.jpeg"/><Relationship Id="rId5" Type="http://schemas.openxmlformats.org/officeDocument/2006/relationships/image" Target="../media/image106.jpeg"/><Relationship Id="rId10" Type="http://schemas.openxmlformats.org/officeDocument/2006/relationships/image" Target="../media/image111.jpeg"/><Relationship Id="rId4" Type="http://schemas.openxmlformats.org/officeDocument/2006/relationships/image" Target="../media/image105.jpeg"/><Relationship Id="rId9" Type="http://schemas.openxmlformats.org/officeDocument/2006/relationships/image" Target="../media/image1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6.jpeg"/><Relationship Id="rId7" Type="http://schemas.openxmlformats.org/officeDocument/2006/relationships/image" Target="../media/image117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2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9.jpeg"/><Relationship Id="rId9" Type="http://schemas.openxmlformats.org/officeDocument/2006/relationships/image" Target="../media/image130.jpeg"/><Relationship Id="rId14" Type="http://schemas.openxmlformats.org/officeDocument/2006/relationships/image" Target="../media/image131.jpeg"/><Relationship Id="rId22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4.jpeg"/><Relationship Id="rId3" Type="http://schemas.openxmlformats.org/officeDocument/2006/relationships/image" Target="../media/image6.jpeg"/><Relationship Id="rId21" Type="http://schemas.openxmlformats.org/officeDocument/2006/relationships/image" Target="../media/image137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3.jpeg"/><Relationship Id="rId20" Type="http://schemas.openxmlformats.org/officeDocument/2006/relationships/image" Target="../media/image136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5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8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40.jpeg"/><Relationship Id="rId18" Type="http://schemas.openxmlformats.org/officeDocument/2006/relationships/diagramQuickStyle" Target="../diagrams/quickStyle14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39.jpeg"/><Relationship Id="rId17" Type="http://schemas.openxmlformats.org/officeDocument/2006/relationships/diagramLayout" Target="../diagrams/layout14.xml"/><Relationship Id="rId2" Type="http://schemas.openxmlformats.org/officeDocument/2006/relationships/notesSlide" Target="../notesSlides/notesSlide11.xml"/><Relationship Id="rId16" Type="http://schemas.openxmlformats.org/officeDocument/2006/relationships/diagramData" Target="../diagrams/data14.xml"/><Relationship Id="rId20" Type="http://schemas.openxmlformats.org/officeDocument/2006/relationships/diagramData" Target="../diagrams/data15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42.jpeg"/><Relationship Id="rId23" Type="http://schemas.openxmlformats.org/officeDocument/2006/relationships/diagramColors" Target="../diagrams/colors15.xml"/><Relationship Id="rId10" Type="http://schemas.openxmlformats.org/officeDocument/2006/relationships/diagramQuickStyle" Target="../diagrams/quickStyle13.xml"/><Relationship Id="rId19" Type="http://schemas.openxmlformats.org/officeDocument/2006/relationships/diagramColors" Target="../diagrams/colors14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141.jpeg"/><Relationship Id="rId22" Type="http://schemas.openxmlformats.org/officeDocument/2006/relationships/diagramQuickStyle" Target="../diagrams/quickStyle1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3" Type="http://schemas.openxmlformats.org/officeDocument/2006/relationships/image" Target="../media/image6.jpeg"/><Relationship Id="rId21" Type="http://schemas.openxmlformats.org/officeDocument/2006/relationships/image" Target="../media/image144.jpeg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5" Type="http://schemas.openxmlformats.org/officeDocument/2006/relationships/image" Target="../media/image148.jpeg"/><Relationship Id="rId2" Type="http://schemas.openxmlformats.org/officeDocument/2006/relationships/notesSlide" Target="../notesSlides/notesSlide12.xml"/><Relationship Id="rId16" Type="http://schemas.openxmlformats.org/officeDocument/2006/relationships/diagramData" Target="../diagrams/data19.xml"/><Relationship Id="rId20" Type="http://schemas.openxmlformats.org/officeDocument/2006/relationships/image" Target="../media/image143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24" Type="http://schemas.openxmlformats.org/officeDocument/2006/relationships/image" Target="../media/image147.jpeg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image" Target="../media/image146.jpeg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4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3" Type="http://schemas.openxmlformats.org/officeDocument/2006/relationships/image" Target="../media/image149.jpeg"/><Relationship Id="rId7" Type="http://schemas.openxmlformats.org/officeDocument/2006/relationships/image" Target="../media/image1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2.jpeg"/><Relationship Id="rId5" Type="http://schemas.openxmlformats.org/officeDocument/2006/relationships/image" Target="../media/image151.png"/><Relationship Id="rId10" Type="http://schemas.openxmlformats.org/officeDocument/2006/relationships/image" Target="../media/image156.jpeg"/><Relationship Id="rId4" Type="http://schemas.openxmlformats.org/officeDocument/2006/relationships/image" Target="../media/image150.png"/><Relationship Id="rId9" Type="http://schemas.openxmlformats.org/officeDocument/2006/relationships/image" Target="../media/image15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2019-2021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071678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Отличительной особенностью Основных направлений бюджетной политики является отражение длящихся мероприятий в результате реализации комплекса мер в соответствии с Планом мероприятий по росту доходов, оптимизации расходов и совершенствованию долговой политики муниципального образования Усть-Абаканский район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642918"/>
            <a:ext cx="785818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обеспечение устойчивости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планирования.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3429001"/>
            <a:ext cx="81439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2019-2021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4143381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786323"/>
            <a:ext cx="7929618" cy="523220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безусловное исполнение действующих расходных обязательств, недопущение новых расходных обязательств, не обеспеченных доходными источниками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35782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оптимизацию бюджетных расходов за счет повышения их эффективности в результате перераспределения средств на самые важные направления, снижения неэффективных затрат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2" y="5424891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9" y="2786059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9" y="2000240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214423"/>
            <a:ext cx="7929618" cy="307777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проведение взвешенной долговой политики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714488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совершенствование и дальнейшее развитие программно-целевых инструментов бюджетного планирования, а также внедрение проектных методов управления в бюджетный процесс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2643182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поддержку и стимулирование предпринимательской и инвестиционной активности хозяйствующих субъектов, ведущих экономическую деятельность на территории Усть-Абаканского района в целях получения необходимого объема доходов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1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357159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57159" y="3500438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9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7" y="2643183"/>
            <a:ext cx="7643834" cy="36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увеличение доходности муниципального имущества, переданного в возмездное пользование,   вовлечение в хозяйственный оборот неиспользуемых объектов недвижимости и   земельных участков, осуществление муниципального земельного контроля;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продолжение работы, направленной на повышение собираемости платежей в бюджет муниципального района;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претензионной работы с неплательщиками, осуществление мер принудительного взыскания задолженности;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улучшение качества администрирования налоговых доходов главными администраторами  доходов бюджета;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организация работы по проведению мероприятий по легализации оплаты труда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обеспечению полноты поступления в бюджет муниципального района налога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доходы физических лиц;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19,55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19,50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25,934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26,966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30,990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32,261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33,389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34,692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23,00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</a:t>
                      </a:r>
                      <a:r>
                        <a:rPr lang="ru-RU" sz="1400" b="1" dirty="0" err="1" smtClean="0"/>
                        <a:t>цен,%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8958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10254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10721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10989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60" y="4929198"/>
            <a:ext cx="2143140" cy="1928802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929198"/>
            <a:ext cx="221457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929198"/>
            <a:ext cx="2143140" cy="17859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71934" y="1571612"/>
          <a:ext cx="492922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</a:t>
            </a:r>
            <a:r>
              <a:rPr lang="ru-RU" sz="1400" b="1" dirty="0" smtClean="0"/>
              <a:t> </a:t>
            </a:r>
            <a:r>
              <a:rPr lang="ru-RU" sz="1400" b="1" dirty="0" smtClean="0">
                <a:latin typeface="+mn-lt"/>
              </a:rPr>
              <a:t>полезных</a:t>
            </a:r>
            <a:r>
              <a:rPr lang="ru-RU" sz="1400" b="1" dirty="0" smtClean="0"/>
              <a:t>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50059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4291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2018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3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7" y="785795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Объем производства, млн. руб.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00505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1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14752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Оборот розничной торговли,             млн.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3427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643438" y="3571877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9 666,8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10 718,0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9 221,8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85786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1 109 943,8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488" y="250030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1 100 722,0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9190" y="314324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1 120 890,2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898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1 111 452,1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1803" y="5857893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987 708,0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978 041,2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2019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73" y="2075440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971" y="1363038"/>
          <a:ext cx="6096000" cy="43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0079980"/>
              </p:ext>
            </p:extLst>
          </p:nvPr>
        </p:nvGraphicFramePr>
        <p:xfrm>
          <a:off x="5796008" y="1434278"/>
          <a:ext cx="3347992" cy="509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970" y="4853804"/>
            <a:ext cx="1224008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налоговые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978" y="4853804"/>
            <a:ext cx="1381510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неналоговые</a:t>
            </a: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3" y="2000241"/>
            <a:ext cx="8047037" cy="136842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 Проекту Решения Совета депутатов </a:t>
            </a:r>
            <a:b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«О бюджете муниципального образования </a:t>
            </a:r>
            <a:b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Усть-Абаканский район Республики Хакасия </a:t>
            </a:r>
            <a:b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2019 год и плановый период </a:t>
            </a:r>
            <a:b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2020 и 2021 годов»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2019-2021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5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/>
        </p:nvGraphicFramePr>
        <p:xfrm>
          <a:off x="500034" y="1357298"/>
          <a:ext cx="50720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72133" y="3857629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3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/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5" y="71435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4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7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8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D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/>
        </p:nvGraphicFramePr>
        <p:xfrm>
          <a:off x="714348" y="2214555"/>
          <a:ext cx="7858180" cy="3429024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712 822,2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710 281,2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564 225,0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107 604,2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179 856,2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587 282,0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512 315,0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553 585,0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2019-2021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2019 год и плановый период 2020-2021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/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2019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1 109 943,8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2000240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429397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857760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1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857893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7" y="1428737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35769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9" y="1356141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857760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9" y="357167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7" y="5857892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7" y="6492852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9" y="1928803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7" y="4357695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357166"/>
            <a:ext cx="2571768" cy="461336"/>
          </a:xfrm>
          <a:prstGeom prst="rect">
            <a:avLst/>
          </a:prstGeom>
          <a:solidFill>
            <a:srgbClr val="ADFBD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286389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142976" y="3929067"/>
            <a:ext cx="257176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0900  Здравоохранение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1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4000496" y="3929066"/>
            <a:ext cx="361953" cy="2857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286388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5448739"/>
              </p:ext>
            </p:extLst>
          </p:nvPr>
        </p:nvGraphicFramePr>
        <p:xfrm>
          <a:off x="4857753" y="500043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930,0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66 945,7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66 545,9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857753" y="1428736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2082360"/>
              </p:ext>
            </p:extLst>
          </p:nvPr>
        </p:nvGraphicFramePr>
        <p:xfrm>
          <a:off x="4857753" y="428625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65 532,5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59 695,5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57 728,3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857753" y="4786323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321,1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3" y="5286389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3" y="59293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872749"/>
              </p:ext>
            </p:extLst>
          </p:nvPr>
        </p:nvGraphicFramePr>
        <p:xfrm>
          <a:off x="4857753" y="652682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532707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785 049,5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787 530,2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651 012,3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4857753" y="3357563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67 360,5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69 431,5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67 299,5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0651501"/>
              </p:ext>
            </p:extLst>
          </p:nvPr>
        </p:nvGraphicFramePr>
        <p:xfrm>
          <a:off x="4857753" y="3857629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2921646"/>
              </p:ext>
            </p:extLst>
          </p:nvPr>
        </p:nvGraphicFramePr>
        <p:xfrm>
          <a:off x="4857753" y="1928803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27 386,1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30 900,6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320,3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13 735,1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13 647,7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13 842,6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00958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1" y="499204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1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2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7" name="Группа 93"/>
          <p:cNvGrpSpPr/>
          <p:nvPr/>
        </p:nvGrpSpPr>
        <p:grpSpPr>
          <a:xfrm rot="5400000">
            <a:off x="4501401" y="3928228"/>
            <a:ext cx="285753" cy="287430"/>
            <a:chOff x="4117015" y="1174021"/>
            <a:chExt cx="460885" cy="358868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95" name="Стрелка вправо 94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1" y="4356856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1" y="4856922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1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1" y="6571409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1" y="5928492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1142976" y="928670"/>
            <a:ext cx="2571768" cy="3571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0200 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15" name="Рисунок 114" descr="https://image.issuu.com/120718084615-847c72b4e205444d898cc1349615e613/jpg/page_1.jpg"/>
          <p:cNvPicPr/>
          <p:nvPr/>
        </p:nvPicPr>
        <p:blipFill>
          <a:blip r:embed="rId15" cstate="print"/>
          <a:srcRect l="14590" t="29280" r="31797" b="29777"/>
          <a:stretch>
            <a:fillRect/>
          </a:stretch>
        </p:blipFill>
        <p:spPr bwMode="auto">
          <a:xfrm>
            <a:off x="3929059" y="85723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115"/>
          <p:cNvGrpSpPr/>
          <p:nvPr/>
        </p:nvGrpSpPr>
        <p:grpSpPr>
          <a:xfrm rot="5400000">
            <a:off x="4501401" y="927832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7" name="Стрелка вправо 11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/>
        </p:nvGraphicFramePr>
        <p:xfrm>
          <a:off x="4857753" y="100010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106861" y="3465117"/>
            <a:ext cx="4286282" cy="213523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1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4929198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500703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72330" y="142873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2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72331" y="328612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27 775,5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26 158,1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26 158,1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072331" y="5572140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22 856,1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22 489,2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21 939,4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92" y="2357430"/>
          <a:ext cx="213428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5475"/>
                <a:gridCol w="714295"/>
                <a:gridCol w="71451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8" y="1071547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2019 год и на плановый период 2020 и 2021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7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5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1" y="228599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200024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71462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1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1" y="42862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1 814,0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7081151" y="49291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81151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14 273,3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15 716,8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17 608,5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0066942"/>
              </p:ext>
            </p:extLst>
          </p:nvPr>
        </p:nvGraphicFramePr>
        <p:xfrm>
          <a:off x="7081151" y="628652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4 627,0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3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571472" y="1142985"/>
            <a:ext cx="2571768" cy="5619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0200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1285861"/>
            <a:ext cx="571504" cy="339903"/>
            <a:chOff x="1488406" y="1094161"/>
            <a:chExt cx="310105" cy="339903"/>
          </a:xfrm>
        </p:grpSpPr>
        <p:sp>
          <p:nvSpPr>
            <p:cNvPr id="47" name="Стрелка вправо 46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3857620" y="1214422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02 03 </a:t>
            </a:r>
            <a:r>
              <a:rPr lang="ru-RU" sz="1200" b="1" dirty="0" smtClean="0">
                <a:solidFill>
                  <a:srgbClr val="002060"/>
                </a:solidFill>
              </a:rPr>
              <a:t>Мобилизационная и вневойсковая подготовка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8" name="Рисунок 57" descr="https://image.issuu.com/120718084615-847c72b4e205444d898cc1349615e613/jpg/page_1.jpg"/>
          <p:cNvPicPr/>
          <p:nvPr/>
        </p:nvPicPr>
        <p:blipFill>
          <a:blip r:embed="rId6" cstate="print"/>
          <a:srcRect l="14590" t="29280" r="31797" b="29777"/>
          <a:stretch>
            <a:fillRect/>
          </a:stretch>
        </p:blipFill>
        <p:spPr bwMode="auto">
          <a:xfrm>
            <a:off x="1000101" y="1000108"/>
            <a:ext cx="428628" cy="41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2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8" y="1071547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0496" y="2500306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571341" y="4715279"/>
            <a:ext cx="264320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92906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35756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42913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3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4 849,0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4 742,0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5007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6143644"/>
          <a:ext cx="2062850" cy="41945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419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33 695,6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33 721,6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33 221,6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6929454" y="407194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565759,9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588771,6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445753,2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929454" y="3429000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125201,0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105644,7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111551,2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2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8" y="1071547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64344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78671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435769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857761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521495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78619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50720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71501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85789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857497"/>
            <a:ext cx="2571768" cy="5000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0900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Здравоохранение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9" y="2928935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786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09 09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здравоохранения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307181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1357298"/>
          <a:ext cx="2062850" cy="41945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419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49 902,0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51 932,0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49 664,0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143116"/>
          <a:ext cx="2062850" cy="41945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419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17 458,5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17 499,5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17 635,5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92893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85762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450057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2 439,7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2 334,7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1 216,3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5143512"/>
          <a:ext cx="2062850" cy="41945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419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57 250,0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51 505,0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51 512,0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1 146,0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9" y="2643183"/>
            <a:ext cx="500066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500571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2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8" y="1071547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0"/>
          <a:ext cx="2062850" cy="41945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419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7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1 109 943,8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1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5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1 110 172,2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3" y="6357959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966 001,8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2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8" y="1071547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2019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82" y="785794"/>
          <a:ext cx="8784061" cy="569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Соединительная линия уступом 6"/>
          <p:cNvCxnSpPr/>
          <p:nvPr/>
        </p:nvCxnSpPr>
        <p:spPr>
          <a:xfrm flipV="1">
            <a:off x="1187976" y="4853802"/>
            <a:ext cx="1512010" cy="9261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4788001" y="1078077"/>
            <a:ext cx="1152008" cy="2849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3"/>
          <a:srcRect l="82102" t="71512" r="1123" b="6201"/>
          <a:stretch>
            <a:fillRect/>
          </a:stretch>
        </p:blipFill>
        <p:spPr bwMode="auto">
          <a:xfrm>
            <a:off x="7929586" y="2428868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4"/>
          <a:srcRect l="40080" t="34740" r="39889" b="22727"/>
          <a:stretch>
            <a:fillRect/>
          </a:stretch>
        </p:blipFill>
        <p:spPr bwMode="auto">
          <a:xfrm>
            <a:off x="7929586" y="3643314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5" cstate="print"/>
          <a:srcRect l="60159" t="23628" r="2385" b="12848"/>
          <a:stretch>
            <a:fillRect/>
          </a:stretch>
        </p:blipFill>
        <p:spPr bwMode="auto">
          <a:xfrm>
            <a:off x="7929586" y="492919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/>
        </p:nvGraphicFramePr>
        <p:xfrm>
          <a:off x="1000100" y="2285992"/>
          <a:ext cx="6248400" cy="3629025"/>
        </p:xfrm>
        <a:graphic>
          <a:graphicData uri="http://schemas.openxmlformats.org/presentationml/2006/ole">
            <p:oleObj spid="_x0000_s192513" name="Worksheet" r:id="rId5" imgW="6248445" imgH="362907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2019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214422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 descr="http://present5.com/presentation/243122658_438730914/image-3.jpg"/>
          <p:cNvPicPr/>
          <p:nvPr/>
        </p:nvPicPr>
        <p:blipFill>
          <a:blip r:embed="rId10"/>
          <a:srcRect l="64382" t="43928" r="13925" b="32143"/>
          <a:stretch>
            <a:fillRect/>
          </a:stretch>
        </p:blipFill>
        <p:spPr bwMode="auto">
          <a:xfrm>
            <a:off x="7572396" y="2357430"/>
            <a:ext cx="1284964" cy="10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resent5.com/presentation/243122658_438730914/image-3.jpg"/>
          <p:cNvPicPr/>
          <p:nvPr/>
        </p:nvPicPr>
        <p:blipFill>
          <a:blip r:embed="rId10"/>
          <a:srcRect l="58432" t="71429" r="17251" b="2321"/>
          <a:stretch>
            <a:fillRect/>
          </a:stretch>
        </p:blipFill>
        <p:spPr bwMode="auto">
          <a:xfrm>
            <a:off x="7572396" y="3571876"/>
            <a:ext cx="13090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resent5.com/presentation/243122658_438730914/image-3.jpg"/>
          <p:cNvPicPr/>
          <p:nvPr/>
        </p:nvPicPr>
        <p:blipFill>
          <a:blip r:embed="rId10"/>
          <a:srcRect l="39684" t="27143" r="36880" b="51071"/>
          <a:stretch>
            <a:fillRect/>
          </a:stretch>
        </p:blipFill>
        <p:spPr bwMode="auto">
          <a:xfrm>
            <a:off x="7572396" y="4929198"/>
            <a:ext cx="13248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6617250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24513920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2019 и плановый период 2020 и 2021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2019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917 601,0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38 929,2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3 814,2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108 304,4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1 068 468,8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429265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1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и формирование здорового образа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9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1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9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773 654,4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65 934,9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7" y="3000373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73 923,6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7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1 036,1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5000636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5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1 858,0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620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404,0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3 595,1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857893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86322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3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3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5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785926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9 641,8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9" y="3286125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15 173,3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512,0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7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13 567,6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901" y="228599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93 945,9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14 152,5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9" y="928671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9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9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9" y="3714753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773 654,4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716 930,5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56 470,9  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253,0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-285784" y="1357298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2019 год и плановый период 2020-2021 годов (тыс.рублей)</a:t>
            </a: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0" y="928670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9" y="1785925"/>
          <a:ext cx="3214710" cy="17145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275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9 260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7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1 710,1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4143380"/>
          <a:ext cx="4429124" cy="214313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84929"/>
                <a:gridCol w="408845"/>
                <a:gridCol w="408845"/>
                <a:gridCol w="408845"/>
                <a:gridCol w="408845"/>
                <a:gridCol w="408815"/>
              </a:tblGrid>
              <a:tr h="19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Наименование показателя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2020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Удовлетворенность </a:t>
                      </a:r>
                      <a:r>
                        <a:rPr lang="ru-RU" sz="1000" dirty="0"/>
                        <a:t>населения качеством общего образования</a:t>
                      </a:r>
                      <a:r>
                        <a:rPr lang="ru-RU" sz="1000" dirty="0" smtClean="0"/>
                        <a:t>, 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97,0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Охват </a:t>
                      </a:r>
                      <a:r>
                        <a:rPr lang="ru-RU" sz="1000" dirty="0"/>
                        <a:t>детей дошкольными образовательными организациями,%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63,0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7033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Доля детей в возрасте 5-18 лет, получающих услуги дополнительного образования, в общей численности детей в возрасте 5-18 лет </a:t>
                      </a:r>
                      <a:r>
                        <a:rPr lang="ru-RU" sz="1000" dirty="0" smtClean="0"/>
                        <a:t>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53895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Удельный </a:t>
                      </a:r>
                      <a:r>
                        <a:rPr lang="ru-RU" sz="1000" dirty="0"/>
                        <a:t>вес численности детей и молодежи, участвующих в мероприятиях патриотической направленности,%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41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42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45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5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18 978,0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26 626,4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1 112,0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1 922,0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143109" y="4152138"/>
          <a:ext cx="6786609" cy="26477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29023"/>
                <a:gridCol w="642942"/>
                <a:gridCol w="714380"/>
                <a:gridCol w="714380"/>
                <a:gridCol w="662652"/>
                <a:gridCol w="623232"/>
              </a:tblGrid>
              <a:tr h="129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2017г. 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158790">
                <a:tc gridSpan="6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latin typeface="Times New Roman" pitchFamily="18" charset="0"/>
                          <a:cs typeface="Times New Roman" pitchFamily="18" charset="0"/>
                        </a:rPr>
                        <a:t>«Культура Усть-Абаканского района  (2014 – 2020г.)»</a:t>
                      </a:r>
                      <a:endParaRPr lang="ru-RU" sz="1100" b="1" i="1" kern="0" dirty="0">
                        <a:solidFill>
                          <a:srgbClr val="365F9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культурно-массовых мероприятий на бесплатной и платной основе в учреждениях культуры,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211,4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215,0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217,8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222,2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выставок народно-прикладного творчества, </a:t>
                      </a:r>
                      <a:r>
                        <a:rPr lang="ru-RU" sz="900" b="1" dirty="0" err="1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посещений библиотек района, тыс. чел.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149,9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150,4</a:t>
                      </a:r>
                      <a:endParaRPr lang="ru-RU" sz="1050" b="1" i="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195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посетителей, посетивших музеи, тыс. чел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Число единиц хранения фондов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музея 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под открытым небом «Древние курганы Салбыкской степи»,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экскурсий на объектах культурного наследия,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14 273,3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15 716,8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 17 608,5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20343"/>
          <a:ext cx="6286546" cy="81381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138643"/>
                <a:gridCol w="627950"/>
                <a:gridCol w="558302"/>
                <a:gridCol w="702045"/>
                <a:gridCol w="629803"/>
                <a:gridCol w="62980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9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xn--80aacb0akh2bp7e.xn--p1ai/media/cache/91/72/0a/12/03/1a/91720a12031a91558474fa6861e4d4b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500174"/>
            <a:ext cx="10715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2019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36304" cy="6340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4 005,0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1428736"/>
            <a:ext cx="2588071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23,5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720,0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2500306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(софинансирование)               – 512,0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857497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4857761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857497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5" cstate="print"/>
          <a:srcRect t="36072"/>
          <a:stretch>
            <a:fillRect/>
          </a:stretch>
        </p:blipFill>
        <p:spPr bwMode="auto">
          <a:xfrm>
            <a:off x="142845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9" y="35004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5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9" y="5572141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2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9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3" y="1142984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41 475,0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8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4 528,4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44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00629" y="1785926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1" y="2357431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871,2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7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7"/>
            <a:ext cx="171085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1 411,0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1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0167" y="5500702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5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5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14282" y="4000505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26 220,5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3166082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2133" y="307181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5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3" y="407194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1 019,0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1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6 245,9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7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7" y="4572009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86578" y="4786323"/>
            <a:ext cx="216200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6000768"/>
            <a:ext cx="145142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45" name="Рисунок 44" descr="http://briz-zapad.ru/wp-content/uploads/2016/03/-%D1%83%D1%87%D0%B5%D1%82-e1456824604660.jpg"/>
          <p:cNvPicPr/>
          <p:nvPr/>
        </p:nvPicPr>
        <p:blipFill>
          <a:blip r:embed="rId10"/>
          <a:srcRect b="36199"/>
          <a:stretch>
            <a:fillRect/>
          </a:stretch>
        </p:blipFill>
        <p:spPr bwMode="auto">
          <a:xfrm>
            <a:off x="6786578" y="4500570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2019-2021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2019-2021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01.01.2020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2019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5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6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7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7420</TotalTime>
  <Words>4656</Words>
  <Application>Microsoft Office PowerPoint</Application>
  <PresentationFormat>Экран (4:3)</PresentationFormat>
  <Paragraphs>1102</Paragraphs>
  <Slides>53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Апекс</vt:lpstr>
      <vt:lpstr>Литейная</vt:lpstr>
      <vt:lpstr>1_Апекс</vt:lpstr>
      <vt:lpstr>Тема Office</vt:lpstr>
      <vt:lpstr>1_Тема Office</vt:lpstr>
      <vt:lpstr>Worksheet</vt:lpstr>
      <vt:lpstr> БЮДЖЕТ  для граждан </vt:lpstr>
      <vt:lpstr>К  Проекту Решения Совета депутатов   «О бюджете муниципального образования  Усть-Абаканский район Республики Хакасия  на 2019 год и плановый период  2020 и 2021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2019-2021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2019-2021 годы</vt:lpstr>
      <vt:lpstr>Слайд 26</vt:lpstr>
      <vt:lpstr>Структура расходов бюджета   муниципального образования Усть - Абаканский район в 2019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2019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3523</cp:revision>
  <dcterms:created xsi:type="dcterms:W3CDTF">2013-11-30T21:03:12Z</dcterms:created>
  <dcterms:modified xsi:type="dcterms:W3CDTF">2018-12-05T08:54:17Z</dcterms:modified>
</cp:coreProperties>
</file>