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23" r:id="rId21"/>
    <p:sldId id="424" r:id="rId22"/>
    <p:sldId id="425" r:id="rId23"/>
    <p:sldId id="426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FF"/>
    <a:srgbClr val="C0003B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18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1049.8</c:v>
                </c:pt>
                <c:pt idx="1">
                  <c:v>1199</c:v>
                </c:pt>
                <c:pt idx="2">
                  <c:v>1270.9000000000001</c:v>
                </c:pt>
                <c:pt idx="3" formatCode="#,##0.0">
                  <c:v>1366.2</c:v>
                </c:pt>
                <c:pt idx="4">
                  <c:v>1475.5</c:v>
                </c:pt>
                <c:pt idx="5">
                  <c:v>1623</c:v>
                </c:pt>
              </c:numCache>
            </c:numRef>
          </c:val>
        </c:ser>
        <c:dLbls/>
        <c:axId val="160329088"/>
        <c:axId val="160339072"/>
      </c:barChart>
      <c:catAx>
        <c:axId val="1603290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339072"/>
        <c:crosses val="autoZero"/>
        <c:auto val="1"/>
        <c:lblAlgn val="ctr"/>
        <c:lblOffset val="100"/>
      </c:catAx>
      <c:valAx>
        <c:axId val="160339072"/>
        <c:scaling>
          <c:orientation val="minMax"/>
        </c:scaling>
        <c:axPos val="l"/>
        <c:majorGridlines/>
        <c:numFmt formatCode="General" sourceLinked="1"/>
        <c:tickLblPos val="none"/>
        <c:crossAx val="160329088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89"/>
                  <c:y val="8.9659179481062473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042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45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438828.4</c:v>
                </c:pt>
                <c:pt idx="1">
                  <c:v>111578</c:v>
                </c:pt>
                <c:pt idx="2">
                  <c:v>1391065.7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37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438828.4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115578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1410842.8</c:v>
                </c:pt>
              </c:numCache>
            </c:numRef>
          </c:val>
        </c:ser>
        <c:dLbls/>
        <c:shape val="box"/>
        <c:axId val="64283776"/>
        <c:axId val="64285312"/>
        <c:axId val="0"/>
      </c:bar3DChart>
      <c:catAx>
        <c:axId val="6428377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64285312"/>
        <c:crossesAt val="0"/>
        <c:auto val="1"/>
        <c:lblAlgn val="ctr"/>
        <c:lblOffset val="100"/>
      </c:catAx>
      <c:valAx>
        <c:axId val="64285312"/>
        <c:scaling>
          <c:orientation val="minMax"/>
        </c:scaling>
        <c:delete val="1"/>
        <c:axPos val="l"/>
        <c:numFmt formatCode="#,##0.00" sourceLinked="1"/>
        <c:tickLblPos val="none"/>
        <c:crossAx val="6428377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705"/>
          <c:y val="0.13613956803855617"/>
          <c:w val="0.29881448911261543"/>
          <c:h val="0.32687322196547069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438.8</c:v>
                </c:pt>
                <c:pt idx="1">
                  <c:v>464.2</c:v>
                </c:pt>
                <c:pt idx="2">
                  <c:v>490.3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115.6</c:v>
                </c:pt>
                <c:pt idx="1">
                  <c:v>103.3</c:v>
                </c:pt>
                <c:pt idx="2">
                  <c:v>103.7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523E-3"/>
                  <c:y val="1.93235362497369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1410.7</c:v>
                </c:pt>
                <c:pt idx="1">
                  <c:v>1065.9000000000001</c:v>
                </c:pt>
                <c:pt idx="2">
                  <c:v>1171.8</c:v>
                </c:pt>
              </c:numCache>
            </c:numRef>
          </c:val>
        </c:ser>
        <c:dLbls/>
        <c:shape val="box"/>
        <c:axId val="157166976"/>
        <c:axId val="157185152"/>
        <c:axId val="0"/>
      </c:bar3DChart>
      <c:catAx>
        <c:axId val="15716697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57185152"/>
        <c:crosses val="autoZero"/>
        <c:auto val="1"/>
        <c:lblAlgn val="ctr"/>
        <c:lblOffset val="100"/>
      </c:catAx>
      <c:valAx>
        <c:axId val="157185152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57166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192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942"/>
                </c:manualLayout>
              </c:layout>
              <c:showVal val="1"/>
            </c:dLbl>
            <c:dLbl>
              <c:idx val="1"/>
              <c:layout>
                <c:manualLayout>
                  <c:x val="-4.5904208407225858E-17"/>
                  <c:y val="0.20471237190630298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86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1965.2</c:v>
                </c:pt>
                <c:pt idx="1">
                  <c:v>1632.5</c:v>
                </c:pt>
                <c:pt idx="2">
                  <c:v>1765.8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60567936"/>
        <c:axId val="60569472"/>
        <c:axId val="0"/>
      </c:bar3DChart>
      <c:catAx>
        <c:axId val="6056793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60569472"/>
        <c:crosses val="autoZero"/>
        <c:auto val="1"/>
        <c:lblAlgn val="ctr"/>
        <c:lblOffset val="100"/>
      </c:catAx>
      <c:valAx>
        <c:axId val="60569472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60567936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0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374,3</c:v>
                </c:pt>
                <c:pt idx="1">
                  <c:v>Акцизы 29,0</c:v>
                </c:pt>
                <c:pt idx="2">
                  <c:v>Налоги на совокупный доход 29,0</c:v>
                </c:pt>
                <c:pt idx="3">
                  <c:v>Гос.пошлина 6,6</c:v>
                </c:pt>
                <c:pt idx="4">
                  <c:v>Доходы от использования имущества 91,2</c:v>
                </c:pt>
                <c:pt idx="5">
                  <c:v>Платежи при пользовании природными ресурсами 10,7</c:v>
                </c:pt>
                <c:pt idx="6">
                  <c:v>Доходы от оказания платных услуг 0,0</c:v>
                </c:pt>
                <c:pt idx="7">
                  <c:v>Доходы от продажи имущества 12,0</c:v>
                </c:pt>
                <c:pt idx="8">
                  <c:v>Штрафы, санкции 1,6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374.3</c:v>
                </c:pt>
                <c:pt idx="1">
                  <c:v>29</c:v>
                </c:pt>
                <c:pt idx="2">
                  <c:v>29</c:v>
                </c:pt>
                <c:pt idx="3">
                  <c:v>6.6</c:v>
                </c:pt>
                <c:pt idx="4">
                  <c:v>91.2</c:v>
                </c:pt>
                <c:pt idx="5">
                  <c:v>10.7</c:v>
                </c:pt>
                <c:pt idx="6">
                  <c:v>0</c:v>
                </c:pt>
                <c:pt idx="7">
                  <c:v>12</c:v>
                </c:pt>
                <c:pt idx="8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301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306E-4"/>
          <c:y val="2.09148862938319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396,7</c:v>
                </c:pt>
                <c:pt idx="1">
                  <c:v>Акцизы 31,2</c:v>
                </c:pt>
                <c:pt idx="2">
                  <c:v>Налоги на совокупный доход 29,6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11,1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396.7</c:v>
                </c:pt>
                <c:pt idx="1">
                  <c:v>31.2</c:v>
                </c:pt>
                <c:pt idx="2" formatCode="General">
                  <c:v>29.6</c:v>
                </c:pt>
                <c:pt idx="3">
                  <c:v>6.7</c:v>
                </c:pt>
                <c:pt idx="4">
                  <c:v>78.5</c:v>
                </c:pt>
                <c:pt idx="5">
                  <c:v>11.1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64"/>
          <c:w val="0.7128609172843049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420,1</c:v>
                </c:pt>
                <c:pt idx="1">
                  <c:v>Акцизы 33</c:v>
                </c:pt>
                <c:pt idx="2">
                  <c:v>Налоги на совокупный доход 30,4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11,5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420.1</c:v>
                </c:pt>
                <c:pt idx="1">
                  <c:v>33</c:v>
                </c:pt>
                <c:pt idx="2">
                  <c:v>30.4</c:v>
                </c:pt>
                <c:pt idx="3">
                  <c:v>6.7</c:v>
                </c:pt>
                <c:pt idx="4">
                  <c:v>78.5</c:v>
                </c:pt>
                <c:pt idx="5">
                  <c:v>11.5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735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31"/>
          <c:w val="0.63925968438834124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3614894500592623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130 914,9</c:v>
                </c:pt>
                <c:pt idx="1">
                  <c:v>Национальная безопасность и правоохранительная деятельность 643,2</c:v>
                </c:pt>
                <c:pt idx="2">
                  <c:v>Национальная экономика 87 156,9</c:v>
                </c:pt>
                <c:pt idx="3">
                  <c:v>Жилищно-коммунальное хозяйство 61 558,0</c:v>
                </c:pt>
                <c:pt idx="4">
                  <c:v>Охрана окружающей среды 12 699,5</c:v>
                </c:pt>
                <c:pt idx="5">
                  <c:v>Образование 1 295 729,9</c:v>
                </c:pt>
                <c:pt idx="6">
                  <c:v>Культура 116 073,5</c:v>
                </c:pt>
                <c:pt idx="7">
                  <c:v>Социальная политика 120 267,5</c:v>
                </c:pt>
                <c:pt idx="8">
                  <c:v>Физическая культура и спорт 99 787,1</c:v>
                </c:pt>
                <c:pt idx="9">
                  <c:v>Средства массовой информации 12 122,3</c:v>
                </c:pt>
                <c:pt idx="10">
                  <c:v>Межбюджетные трансферты 125 509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130914.9</c:v>
                </c:pt>
                <c:pt idx="1">
                  <c:v>643.20000000000005</c:v>
                </c:pt>
                <c:pt idx="2">
                  <c:v>87156.9</c:v>
                </c:pt>
                <c:pt idx="3">
                  <c:v>61558</c:v>
                </c:pt>
                <c:pt idx="4">
                  <c:v>12699.5</c:v>
                </c:pt>
                <c:pt idx="5">
                  <c:v>1295729.9000000004</c:v>
                </c:pt>
                <c:pt idx="6">
                  <c:v>116073.5</c:v>
                </c:pt>
                <c:pt idx="7">
                  <c:v>120267.5</c:v>
                </c:pt>
                <c:pt idx="8">
                  <c:v>99787.1</c:v>
                </c:pt>
                <c:pt idx="9">
                  <c:v>12122.3</c:v>
                </c:pt>
                <c:pt idx="10">
                  <c:v>125509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437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492E-3"/>
          <c:y val="0.18082100832695616"/>
          <c:w val="0.6392596843883414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27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06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14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366E-3"/>
                  <c:y val="1.2994531409824144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41E-3"/>
                  <c:y val="1.8629575469196327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29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0.79121845638852994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5.9781543611470152E-2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1631858</c:v>
                </c:pt>
                <c:pt idx="1">
                  <c:v>121003.9</c:v>
                </c:pt>
                <c:pt idx="2">
                  <c:v>130914.9</c:v>
                </c:pt>
                <c:pt idx="3">
                  <c:v>12699.5</c:v>
                </c:pt>
                <c:pt idx="4">
                  <c:v>165892.6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78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221269.8</c:v>
                </c:pt>
                <c:pt idx="1">
                  <c:v>196486</c:v>
                </c:pt>
                <c:pt idx="2">
                  <c:v>215482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923914.2</c:v>
                </c:pt>
                <c:pt idx="1">
                  <c:v>783376.2</c:v>
                </c:pt>
                <c:pt idx="2">
                  <c:v>875007.1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84081.8</c:v>
                </c:pt>
                <c:pt idx="1">
                  <c:v>62681.9</c:v>
                </c:pt>
                <c:pt idx="2">
                  <c:v>63228.6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144.80000000000001</c:v>
                </c:pt>
                <c:pt idx="1">
                  <c:v>148</c:v>
                </c:pt>
                <c:pt idx="2">
                  <c:v>148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8463.7999999999975</c:v>
                </c:pt>
                <c:pt idx="1">
                  <c:v>6894.8</c:v>
                </c:pt>
                <c:pt idx="2">
                  <c:v>6618.9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629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57855.5</c:v>
                </c:pt>
                <c:pt idx="1">
                  <c:v>51109</c:v>
                </c:pt>
                <c:pt idx="2">
                  <c:v>51109</c:v>
                </c:pt>
              </c:numCache>
            </c:numRef>
          </c:val>
        </c:ser>
        <c:dLbls/>
        <c:shape val="box"/>
        <c:axId val="140040832"/>
        <c:axId val="140050816"/>
        <c:axId val="0"/>
      </c:bar3DChart>
      <c:catAx>
        <c:axId val="1400408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0050816"/>
        <c:crosses val="autoZero"/>
        <c:auto val="1"/>
        <c:lblAlgn val="ctr"/>
        <c:lblOffset val="100"/>
      </c:catAx>
      <c:valAx>
        <c:axId val="140050816"/>
        <c:scaling>
          <c:orientation val="minMax"/>
        </c:scaling>
        <c:delete val="1"/>
        <c:axPos val="l"/>
        <c:numFmt formatCode="#,##0.0" sourceLinked="1"/>
        <c:tickLblPos val="none"/>
        <c:crossAx val="14004083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511"/>
          <c:w val="0.69893926615099644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74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1160.5</c:v>
                </c:pt>
                <c:pt idx="1">
                  <c:v>1270.9000000000001</c:v>
                </c:pt>
                <c:pt idx="2">
                  <c:v>543.5</c:v>
                </c:pt>
                <c:pt idx="3">
                  <c:v>302.89999999999969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638E-2"/>
          <c:y val="0.23855007139057638"/>
          <c:w val="0.92278499725841978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2</a:t>
                    </a:r>
                    <a:r>
                      <a:rPr lang="ru-RU" dirty="0" smtClean="0"/>
                      <a:t>95</a:t>
                    </a:r>
                    <a:r>
                      <a:rPr lang="ru-RU" baseline="0" dirty="0" smtClean="0"/>
                      <a:t> 729,9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11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1295729.9000000004</c:v>
                </c:pt>
                <c:pt idx="1">
                  <c:v>1100695.9000000004</c:v>
                </c:pt>
                <c:pt idx="2" formatCode="#,##0.0">
                  <c:v>1211593.7</c:v>
                </c:pt>
              </c:numCache>
            </c:numRef>
          </c:val>
        </c:ser>
        <c:dLbls/>
        <c:marker val="1"/>
        <c:axId val="140095488"/>
        <c:axId val="140097024"/>
      </c:lineChart>
      <c:catAx>
        <c:axId val="140095488"/>
        <c:scaling>
          <c:orientation val="minMax"/>
        </c:scaling>
        <c:delete val="1"/>
        <c:axPos val="b"/>
        <c:numFmt formatCode="General" sourceLinked="1"/>
        <c:tickLblPos val="none"/>
        <c:crossAx val="140097024"/>
        <c:crosses val="autoZero"/>
        <c:auto val="1"/>
        <c:lblAlgn val="ctr"/>
        <c:lblOffset val="100"/>
      </c:catAx>
      <c:valAx>
        <c:axId val="140097024"/>
        <c:scaling>
          <c:orientation val="minMax"/>
        </c:scaling>
        <c:delete val="1"/>
        <c:axPos val="l"/>
        <c:numFmt formatCode="#,##0.00" sourceLinked="1"/>
        <c:tickLblPos val="none"/>
        <c:crossAx val="1400954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25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12515.5</c:v>
                </c:pt>
                <c:pt idx="2">
                  <c:v>25236.799999999996</c:v>
                </c:pt>
              </c:numCache>
            </c:numRef>
          </c:val>
        </c:ser>
        <c:dLbls/>
        <c:shape val="box"/>
        <c:axId val="143189504"/>
        <c:axId val="143191040"/>
        <c:axId val="0"/>
      </c:bar3DChart>
      <c:catAx>
        <c:axId val="143189504"/>
        <c:scaling>
          <c:orientation val="minMax"/>
        </c:scaling>
        <c:delete val="1"/>
        <c:axPos val="b"/>
        <c:tickLblPos val="none"/>
        <c:crossAx val="143191040"/>
        <c:crosses val="autoZero"/>
        <c:auto val="1"/>
        <c:lblAlgn val="ctr"/>
        <c:lblOffset val="100"/>
      </c:catAx>
      <c:valAx>
        <c:axId val="143191040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3189504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33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43249408"/>
        <c:axId val="143250944"/>
        <c:axId val="0"/>
      </c:bar3DChart>
      <c:catAx>
        <c:axId val="143249408"/>
        <c:scaling>
          <c:orientation val="minMax"/>
        </c:scaling>
        <c:delete val="1"/>
        <c:axPos val="b"/>
        <c:tickLblPos val="none"/>
        <c:crossAx val="143250944"/>
        <c:crosses val="autoZero"/>
        <c:auto val="1"/>
        <c:lblAlgn val="ctr"/>
        <c:lblOffset val="100"/>
      </c:catAx>
      <c:valAx>
        <c:axId val="143250944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3249408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424.7</c:v>
                </c:pt>
                <c:pt idx="1">
                  <c:v>493.5</c:v>
                </c:pt>
                <c:pt idx="2">
                  <c:v>543.5</c:v>
                </c:pt>
                <c:pt idx="3">
                  <c:v>608.9</c:v>
                </c:pt>
                <c:pt idx="4">
                  <c:v>675.7</c:v>
                </c:pt>
                <c:pt idx="5">
                  <c:v>754.2</c:v>
                </c:pt>
              </c:numCache>
            </c:numRef>
          </c:val>
        </c:ser>
        <c:dLbls/>
        <c:shape val="cone"/>
        <c:axId val="163208192"/>
        <c:axId val="163218176"/>
        <c:axId val="0"/>
      </c:bar3DChart>
      <c:catAx>
        <c:axId val="16320819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218176"/>
        <c:crosses val="autoZero"/>
        <c:auto val="1"/>
        <c:lblAlgn val="ctr"/>
        <c:lblOffset val="100"/>
      </c:catAx>
      <c:valAx>
        <c:axId val="163218176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632081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508"/>
          <c:w val="0.94412701764658691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1127</c:v>
                </c:pt>
                <c:pt idx="1">
                  <c:v>1000.9</c:v>
                </c:pt>
                <c:pt idx="2">
                  <c:v>1160.5</c:v>
                </c:pt>
                <c:pt idx="3">
                  <c:v>1218.9000000000001</c:v>
                </c:pt>
                <c:pt idx="4">
                  <c:v>1312.3</c:v>
                </c:pt>
                <c:pt idx="5">
                  <c:v>1369.2</c:v>
                </c:pt>
              </c:numCache>
            </c:numRef>
          </c:val>
        </c:ser>
        <c:dLbls/>
        <c:axId val="163311616"/>
        <c:axId val="163313152"/>
      </c:barChart>
      <c:catAx>
        <c:axId val="1633116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3313152"/>
        <c:crosses val="autoZero"/>
        <c:auto val="1"/>
        <c:lblAlgn val="ctr"/>
        <c:lblOffset val="100"/>
      </c:catAx>
      <c:valAx>
        <c:axId val="16331315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33116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17"/>
          <c:y val="2.6074396017564095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28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97</c:v>
                </c:pt>
                <c:pt idx="1">
                  <c:v>96.3</c:v>
                </c:pt>
                <c:pt idx="2">
                  <c:v>91.6</c:v>
                </c:pt>
                <c:pt idx="3">
                  <c:v>95.3</c:v>
                </c:pt>
                <c:pt idx="4">
                  <c:v>96.4</c:v>
                </c:pt>
                <c:pt idx="5">
                  <c:v>96.5</c:v>
                </c:pt>
              </c:numCache>
            </c:numRef>
          </c:val>
        </c:ser>
        <c:dLbls/>
        <c:marker val="1"/>
        <c:axId val="62007552"/>
        <c:axId val="62033920"/>
      </c:lineChart>
      <c:catAx>
        <c:axId val="620075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2033920"/>
        <c:crosses val="autoZero"/>
        <c:auto val="1"/>
        <c:lblAlgn val="ctr"/>
        <c:lblOffset val="100"/>
      </c:catAx>
      <c:valAx>
        <c:axId val="6203392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620075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93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126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126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126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44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596</c:v>
                </c:pt>
                <c:pt idx="1">
                  <c:v>605</c:v>
                </c:pt>
                <c:pt idx="2">
                  <c:v>610</c:v>
                </c:pt>
                <c:pt idx="3">
                  <c:v>611</c:v>
                </c:pt>
                <c:pt idx="4">
                  <c:v>615</c:v>
                </c:pt>
                <c:pt idx="5">
                  <c:v>621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126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417E-17"/>
                </c:manualLayout>
              </c:layout>
              <c:showVal val="1"/>
            </c:dLbl>
            <c:dLbl>
              <c:idx val="6"/>
              <c:layout>
                <c:manualLayout>
                  <c:x val="1.6345481740672657E-2"/>
                  <c:y val="-4.5583726537840943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D3FDE4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1324</c:v>
                </c:pt>
                <c:pt idx="1">
                  <c:v>1312</c:v>
                </c:pt>
                <c:pt idx="2">
                  <c:v>1315</c:v>
                </c:pt>
                <c:pt idx="3">
                  <c:v>1317</c:v>
                </c:pt>
                <c:pt idx="4">
                  <c:v>1321</c:v>
                </c:pt>
                <c:pt idx="5">
                  <c:v>1331</c:v>
                </c:pt>
              </c:numCache>
            </c:numRef>
          </c:val>
        </c:ser>
        <c:dLbls/>
        <c:shape val="cylinder"/>
        <c:axId val="62850176"/>
        <c:axId val="62851712"/>
        <c:axId val="0"/>
      </c:bar3DChart>
      <c:catAx>
        <c:axId val="628501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62851712"/>
        <c:crossesAt val="0"/>
        <c:auto val="1"/>
        <c:lblAlgn val="ctr"/>
        <c:lblOffset val="100"/>
      </c:catAx>
      <c:valAx>
        <c:axId val="62851712"/>
        <c:scaling>
          <c:orientation val="minMax"/>
        </c:scaling>
        <c:delete val="1"/>
        <c:axPos val="l"/>
        <c:numFmt formatCode="General" sourceLinked="1"/>
        <c:tickLblPos val="none"/>
        <c:crossAx val="628501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4779E-2"/>
          <c:y val="6.1888800375320158E-2"/>
          <c:w val="0.866924712996718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3089.1</c:v>
                </c:pt>
                <c:pt idx="1">
                  <c:v>3404.4</c:v>
                </c:pt>
                <c:pt idx="2">
                  <c:v>3715.5</c:v>
                </c:pt>
                <c:pt idx="3">
                  <c:v>4225.6000000000004</c:v>
                </c:pt>
                <c:pt idx="4">
                  <c:v>4649.5</c:v>
                </c:pt>
                <c:pt idx="5">
                  <c:v>5033.7</c:v>
                </c:pt>
              </c:numCache>
            </c:numRef>
          </c:val>
        </c:ser>
        <c:dLbls/>
        <c:axId val="62961152"/>
        <c:axId val="62962688"/>
      </c:barChart>
      <c:catAx>
        <c:axId val="629611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2962688"/>
        <c:crossesAt val="0"/>
        <c:auto val="1"/>
        <c:lblAlgn val="ctr"/>
        <c:lblOffset val="100"/>
      </c:catAx>
      <c:valAx>
        <c:axId val="62962688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62961152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346.8</c:v>
                </c:pt>
                <c:pt idx="1">
                  <c:v>482</c:v>
                </c:pt>
                <c:pt idx="2">
                  <c:v>547.70000000000005</c:v>
                </c:pt>
                <c:pt idx="3">
                  <c:v>549</c:v>
                </c:pt>
                <c:pt idx="4">
                  <c:v>593.79999999999995</c:v>
                </c:pt>
                <c:pt idx="5">
                  <c:v>599.20000000000005</c:v>
                </c:pt>
              </c:numCache>
            </c:numRef>
          </c:val>
        </c:ser>
        <c:dLbls/>
        <c:shape val="cone"/>
        <c:axId val="63705472"/>
        <c:axId val="63707008"/>
        <c:axId val="0"/>
      </c:bar3DChart>
      <c:catAx>
        <c:axId val="637054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3707008"/>
        <c:crosses val="autoZero"/>
        <c:auto val="1"/>
        <c:lblAlgn val="ctr"/>
        <c:lblOffset val="100"/>
      </c:catAx>
      <c:valAx>
        <c:axId val="6370700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637054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906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106.4</c:v>
                </c:pt>
                <c:pt idx="2">
                  <c:v>119.6</c:v>
                </c:pt>
                <c:pt idx="3">
                  <c:v>111.3</c:v>
                </c:pt>
                <c:pt idx="4">
                  <c:v>105.8</c:v>
                </c:pt>
                <c:pt idx="5">
                  <c:v>104.1</c:v>
                </c:pt>
              </c:numCache>
            </c:numRef>
          </c:val>
        </c:ser>
        <c:dLbls/>
        <c:marker val="1"/>
        <c:axId val="62720256"/>
        <c:axId val="62726144"/>
      </c:lineChart>
      <c:catAx>
        <c:axId val="627202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62726144"/>
        <c:crosses val="autoZero"/>
        <c:auto val="1"/>
        <c:lblAlgn val="ctr"/>
        <c:lblOffset val="100"/>
      </c:catAx>
      <c:valAx>
        <c:axId val="627261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62720256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1 977 150,4 тыс.рублей ( 95,9 %)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85 311,5 тыс. рублей ( 4,1%)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2 062 462,0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6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6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4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4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6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6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4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4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4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4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4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6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6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6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6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4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4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6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6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4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4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4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4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6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6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6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8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8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8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8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4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4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7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3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1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0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4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3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2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1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6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5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4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1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0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9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8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3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2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2023-2025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7301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2023 год и плановый период 2024 и 2025 годов является обеспечение определения условий сбалансированности и устойчивости местного бюджета, повышение качества бюджетного планирования и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198884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обеспечить реализацию следующих мер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263691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3501008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01.01.2023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9512" y="285293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55576" y="4149080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2167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65687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755576" y="4581128"/>
            <a:ext cx="7929618" cy="892552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ситуации: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5576" y="558924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93679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Усть-Абаканского района Республики Хакасия на 2023 год и на плановый период 2024 и 2025 годов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 Целью Налоговой политики Усть-Абаканского района на 2023-2025 годы остается обеспечение сбалансированности и устойчивости бюджета района с учетом текущих обстоятельств в стране, а также возможности оперативного реагирования на изменения экономической ситуации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1772816"/>
            <a:ext cx="778674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Ключевое направление Налоговой политики района направлено на организацию работы по увеличению поступлений налоговых и неналоговых доходов. Для реализации данного направления необходимо: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726882" y="6453336"/>
            <a:ext cx="3417118" cy="404664"/>
          </a:xfrm>
          <a:prstGeom prst="rect">
            <a:avLst/>
          </a:prstGeom>
          <a:noFill/>
        </p:spPr>
      </p:pic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276872"/>
            <a:ext cx="878497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</a:t>
            </a:r>
          </a:p>
          <a:p>
            <a:pPr>
              <a:buFontTx/>
              <a:buChar char="-"/>
            </a:pPr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баз данных по имущественным налогам для вовлечения объектов недвижимости в налогооблагаемую базу;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r>
              <a:rPr lang="ru-RU" sz="900" b="1" i="1" dirty="0" smtClean="0">
                <a:solidFill>
                  <a:srgbClr val="C00000"/>
                </a:solidFill>
              </a:rPr>
              <a:t>- 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доход, регистрации граждан в качестве «самозанятых» и вовлечение их в экономику.</a:t>
            </a:r>
            <a:endParaRPr lang="ru-RU" sz="9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2 159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5 638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9143999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2020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41,375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41,329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40,916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41,750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41,291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16,93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43469,9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48806,6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51734,6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54839,5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58129,6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45,56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57,50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285860"/>
          <a:ext cx="435771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12 515,5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97 212,8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2 062 462,0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1 965 249,2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1 745 280,9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1 632 459,5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1 629 032,5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1 765 808,8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15 942,5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25 236,8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 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33 249,1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№47 от 10.07.2023 года             «О внесении изменений в Решение Совета депутатов Усть-Абаканского района Республики Хакасия № 44 от 23.12.2022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ru-RU" sz="2400" dirty="0">
                <a:solidFill>
                  <a:srgbClr val="FF0000"/>
                </a:solidFill>
              </a:rPr>
              <a:t>3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ru-RU" sz="2400" dirty="0">
                <a:solidFill>
                  <a:srgbClr val="FF0000"/>
                </a:solidFill>
              </a:rPr>
              <a:t>4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ru-RU" sz="2400" dirty="0">
                <a:solidFill>
                  <a:srgbClr val="FF0000"/>
                </a:solidFill>
              </a:rPr>
              <a:t>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2023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35819712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63009761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2023-2025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2028007691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143248809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23545527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44570644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1 408 572,8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1 064 989,6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1 171 785,7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145 330,0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57 716,0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58 238,0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228 052,4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90 439,3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82 770,6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991 821,4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881 490,3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995 433,2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43 369,0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2023-2025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2023 год и плановый период 2024-2025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339281656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2023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2 062 462,0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2023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и 2025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4630776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914,9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108 748,1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267,5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80 729,7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77 072,2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38993732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787,1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122,3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509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18283848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1 295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729,9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1 100 696,0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1 211 593,7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305464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116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073,5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90 595,6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90 779,0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1517951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156,9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73 052,7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75 475,9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2526355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558,0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30 760,7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8538464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699,5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133361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361,2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42 543,1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42 547,3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7246694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21 790,9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21 704,9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73941927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151,0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32 753,5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130526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7 866,0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42767978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096,7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7 103,7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59 446,0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51 166,8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53 390,7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093175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855181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212,9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15 939,8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15 926,6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7458674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521,8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781,4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2471704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463,8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6 618,9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34583363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855,5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40041621"/>
              </p:ext>
            </p:extLst>
          </p:nvPr>
        </p:nvGraphicFramePr>
        <p:xfrm>
          <a:off x="6929454" y="3928496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914,2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783376,2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875007,1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40840045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269,8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196486,0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215482,0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29147953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84081,8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62 681,9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63 228,6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3289880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793,3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90006021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443,8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60 909,5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61 092,9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2121730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629,7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8 800,8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589,8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3 678,9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106877,0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69 050,8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66 833,9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122,3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8663998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2 062 462,0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1629032,5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1 745 280,9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15 942,5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33 249,1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2023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1680540154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73622436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3896984725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2023 и плановый период 2024 и 2025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2023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1 625 047,8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152 377,2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8728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6 135,1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193 590,3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1 977 150,4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1 268 018,4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111 502,7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134 739,4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105 849,6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4 937,7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5 985,1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42 120,9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60 378,4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2 741,2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47 136,7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157 947,8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3 205,0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27 798,7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4 588,8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1 268 018,5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1 190 269,6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77 466,9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282,0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3897991343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2023 год и плановый период 2024-2025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1041964629"/>
              </p:ext>
            </p:extLst>
          </p:nvPr>
        </p:nvGraphicFramePr>
        <p:xfrm>
          <a:off x="142844" y="62997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294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8 876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1 852,11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26 925,5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46 578,4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2 168,5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2 357,4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960,0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51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166,8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52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982,5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2023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28 088,4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3 592,4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7 765,7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2023-2025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2023-202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85 311,5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7 821,1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848500" y="256889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306896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4 189,9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2 336,0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4186" y="228314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50 930,6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12 122,3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и 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16513</TotalTime>
  <Words>5135</Words>
  <Application>Microsoft Office PowerPoint</Application>
  <PresentationFormat>Экран (4:3)</PresentationFormat>
  <Paragraphs>1078</Paragraphs>
  <Slides>57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  к Решению Совета депутатов  Усть-Абаканского района №47 от 10.07.2023 года             «О внесении изменений в Решение Совета депутатов Усть-Абаканского района Республики Хакасия № 44 от 23.12.2022 года  «О бюджете муниципального образования  Усть-Абаканский район Республики Хакасия  на 2023 год и плановый период  2024 и 2025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2023-2025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2023-2025 годы</vt:lpstr>
      <vt:lpstr>Слайд 28</vt:lpstr>
      <vt:lpstr>Структура расходов бюджета   муниципального образования Усть - Абаканский район в 2023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2023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4643</cp:revision>
  <dcterms:created xsi:type="dcterms:W3CDTF">2013-11-30T21:03:12Z</dcterms:created>
  <dcterms:modified xsi:type="dcterms:W3CDTF">2023-10-11T06:28:11Z</dcterms:modified>
</cp:coreProperties>
</file>