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903E-2"/>
          <c:y val="0"/>
          <c:w val="0.9441273751864756"/>
          <c:h val="0.8298717069346898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57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166831232"/>
        <c:axId val="166832768"/>
      </c:barChart>
      <c:catAx>
        <c:axId val="1668312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6832768"/>
        <c:crosses val="autoZero"/>
        <c:auto val="1"/>
        <c:lblAlgn val="ctr"/>
        <c:lblOffset val="100"/>
      </c:catAx>
      <c:valAx>
        <c:axId val="166832768"/>
        <c:scaling>
          <c:orientation val="minMax"/>
        </c:scaling>
        <c:axPos val="l"/>
        <c:majorGridlines/>
        <c:numFmt formatCode="General" sourceLinked="1"/>
        <c:tickLblPos val="none"/>
        <c:crossAx val="166831232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812945714688822"/>
                  <c:y val="9.223565098102702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6231054981382292E-2"/>
                  <c:y val="1.00482388498631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7755972185701688"/>
                  <c:y val="-0.1544728559598249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114260.9</c:v>
                </c:pt>
                <c:pt idx="2">
                  <c:v>1388480.5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93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114260.9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1388480.5</c:v>
                </c:pt>
              </c:numCache>
            </c:numRef>
          </c:val>
        </c:ser>
        <c:shape val="box"/>
        <c:axId val="167930880"/>
        <c:axId val="167944960"/>
        <c:axId val="0"/>
      </c:bar3DChart>
      <c:catAx>
        <c:axId val="16793088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7944960"/>
        <c:crossesAt val="0"/>
        <c:auto val="1"/>
        <c:lblAlgn val="ctr"/>
        <c:lblOffset val="100"/>
      </c:catAx>
      <c:valAx>
        <c:axId val="167944960"/>
        <c:scaling>
          <c:orientation val="minMax"/>
        </c:scaling>
        <c:delete val="1"/>
        <c:axPos val="l"/>
        <c:numFmt formatCode="#,##0.00" sourceLinked="1"/>
        <c:tickLblPos val="none"/>
        <c:crossAx val="16793088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505"/>
          <c:y val="0.13613956803855684"/>
          <c:w val="0.2988144891126211"/>
          <c:h val="0.3268732219654749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114.3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28E-3"/>
                  <c:y val="1.932353624973681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1388.5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shape val="box"/>
        <c:axId val="170411520"/>
        <c:axId val="170413056"/>
        <c:axId val="0"/>
      </c:bar3DChart>
      <c:catAx>
        <c:axId val="1704115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70413056"/>
        <c:crosses val="autoZero"/>
        <c:auto val="1"/>
        <c:lblAlgn val="ctr"/>
        <c:lblOffset val="100"/>
      </c:catAx>
      <c:valAx>
        <c:axId val="170413056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70411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992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825"/>
                </c:manualLayout>
              </c:layout>
              <c:showVal val="1"/>
            </c:dLbl>
            <c:dLbl>
              <c:idx val="1"/>
              <c:layout>
                <c:manualLayout>
                  <c:x val="-4.5904208407225298E-17"/>
                  <c:y val="0.2047123719063025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6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1878.3</c:v>
                </c:pt>
                <c:pt idx="1">
                  <c:v>1549.9</c:v>
                </c:pt>
                <c:pt idx="2">
                  <c:v>1482.8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7577088"/>
        <c:axId val="167578624"/>
        <c:axId val="0"/>
      </c:bar3DChart>
      <c:catAx>
        <c:axId val="1675770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7578624"/>
        <c:crosses val="autoZero"/>
        <c:auto val="1"/>
        <c:lblAlgn val="ctr"/>
        <c:lblOffset val="100"/>
      </c:catAx>
      <c:valAx>
        <c:axId val="167578624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757708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221"/>
          <c:h val="0.760843619187158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79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11,5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79</c:v>
                </c:pt>
                <c:pt idx="5">
                  <c:v>22.3</c:v>
                </c:pt>
                <c:pt idx="6">
                  <c:v>0</c:v>
                </c:pt>
                <c:pt idx="7">
                  <c:v>11.5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1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095E-4"/>
          <c:y val="2.091488629383207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28"/>
          <c:w val="0.712860917284303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5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89"/>
          <c:w val="0.6392596843883393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75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54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120 265,2</c:v>
                </c:pt>
                <c:pt idx="1">
                  <c:v>Национальная безопасность и правоохранительная деятельность 965,3</c:v>
                </c:pt>
                <c:pt idx="2">
                  <c:v>Национальная экономика 70 817,6</c:v>
                </c:pt>
                <c:pt idx="3">
                  <c:v>Жилищно-коммунальное хозяйство 181 222,9</c:v>
                </c:pt>
                <c:pt idx="4">
                  <c:v>Образование 1 132 573,1</c:v>
                </c:pt>
                <c:pt idx="5">
                  <c:v>Культура 108 762,5</c:v>
                </c:pt>
                <c:pt idx="6">
                  <c:v>Социальная политика 108 255,3</c:v>
                </c:pt>
                <c:pt idx="7">
                  <c:v>Физическая культура и спорт 125493,6</c:v>
                </c:pt>
                <c:pt idx="8">
                  <c:v>Средства массовой информации 9 238,3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122 906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120265.2</c:v>
                </c:pt>
                <c:pt idx="1">
                  <c:v>965.3</c:v>
                </c:pt>
                <c:pt idx="2">
                  <c:v>70817.600000000006</c:v>
                </c:pt>
                <c:pt idx="3">
                  <c:v>181222.9</c:v>
                </c:pt>
                <c:pt idx="4">
                  <c:v>1132573.1000000001</c:v>
                </c:pt>
                <c:pt idx="5">
                  <c:v>108762.5</c:v>
                </c:pt>
                <c:pt idx="6">
                  <c:v>108255.3</c:v>
                </c:pt>
                <c:pt idx="7">
                  <c:v>125493.6</c:v>
                </c:pt>
                <c:pt idx="8">
                  <c:v>9238.2999999999975</c:v>
                </c:pt>
                <c:pt idx="9">
                  <c:v>20</c:v>
                </c:pt>
                <c:pt idx="10">
                  <c:v>122906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31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206003.20000000001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795213.5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70210.7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9810.2000000000007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395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5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73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51129.9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180833280"/>
        <c:axId val="180839168"/>
        <c:axId val="0"/>
      </c:bar3DChart>
      <c:catAx>
        <c:axId val="1808332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0839168"/>
        <c:crosses val="autoZero"/>
        <c:auto val="1"/>
        <c:lblAlgn val="ctr"/>
        <c:lblOffset val="100"/>
      </c:catAx>
      <c:valAx>
        <c:axId val="180839168"/>
        <c:scaling>
          <c:orientation val="minMax"/>
        </c:scaling>
        <c:delete val="1"/>
        <c:axPos val="l"/>
        <c:numFmt formatCode="#,##0.0" sourceLinked="1"/>
        <c:tickLblPos val="none"/>
        <c:crossAx val="1808332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156"/>
          <c:w val="0.69893926615099489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207E-2"/>
          <c:y val="0.23855007139057638"/>
          <c:w val="0.922784997258418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938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1132573.1000000001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marker val="1"/>
        <c:axId val="180785536"/>
        <c:axId val="180787072"/>
      </c:lineChart>
      <c:catAx>
        <c:axId val="180785536"/>
        <c:scaling>
          <c:orientation val="minMax"/>
        </c:scaling>
        <c:delete val="1"/>
        <c:axPos val="b"/>
        <c:numFmt formatCode="General" sourceLinked="1"/>
        <c:tickLblPos val="none"/>
        <c:crossAx val="180787072"/>
        <c:crosses val="autoZero"/>
        <c:auto val="1"/>
        <c:lblAlgn val="ctr"/>
        <c:lblOffset val="100"/>
      </c:catAx>
      <c:valAx>
        <c:axId val="180787072"/>
        <c:scaling>
          <c:orientation val="minMax"/>
        </c:scaling>
        <c:delete val="1"/>
        <c:axPos val="l"/>
        <c:numFmt formatCode="#,##0.00" sourceLinked="1"/>
        <c:tickLblPos val="none"/>
        <c:crossAx val="180785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979"/>
          <c:h val="0.765432059742303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167712640"/>
        <c:axId val="167714176"/>
      </c:barChart>
      <c:catAx>
        <c:axId val="167712640"/>
        <c:scaling>
          <c:orientation val="minMax"/>
        </c:scaling>
        <c:axPos val="b"/>
        <c:numFmt formatCode="General" sourceLinked="1"/>
        <c:tickLblPos val="nextTo"/>
        <c:crossAx val="167714176"/>
        <c:crosses val="autoZero"/>
        <c:auto val="1"/>
        <c:lblAlgn val="ctr"/>
        <c:lblOffset val="100"/>
      </c:catAx>
      <c:valAx>
        <c:axId val="167714176"/>
        <c:scaling>
          <c:orientation val="minMax"/>
        </c:scaling>
        <c:axPos val="l"/>
        <c:majorGridlines/>
        <c:numFmt formatCode="General" sourceLinked="1"/>
        <c:tickLblPos val="none"/>
        <c:crossAx val="16771264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6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197867776"/>
        <c:axId val="197890048"/>
        <c:axId val="0"/>
      </c:bar3DChart>
      <c:catAx>
        <c:axId val="197867776"/>
        <c:scaling>
          <c:orientation val="minMax"/>
        </c:scaling>
        <c:delete val="1"/>
        <c:axPos val="b"/>
        <c:tickLblPos val="none"/>
        <c:crossAx val="197890048"/>
        <c:crosses val="autoZero"/>
        <c:auto val="1"/>
        <c:lblAlgn val="ctr"/>
        <c:lblOffset val="100"/>
      </c:catAx>
      <c:valAx>
        <c:axId val="19789004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97867776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7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97948160"/>
        <c:axId val="197949696"/>
        <c:axId val="0"/>
      </c:bar3DChart>
      <c:catAx>
        <c:axId val="197948160"/>
        <c:scaling>
          <c:orientation val="minMax"/>
        </c:scaling>
        <c:delete val="1"/>
        <c:axPos val="b"/>
        <c:tickLblPos val="none"/>
        <c:crossAx val="197949696"/>
        <c:crosses val="autoZero"/>
        <c:auto val="1"/>
        <c:lblAlgn val="ctr"/>
        <c:lblOffset val="100"/>
      </c:catAx>
      <c:valAx>
        <c:axId val="19794969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9794816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13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166717696"/>
        <c:axId val="166719488"/>
        <c:axId val="0"/>
      </c:bar3DChart>
      <c:catAx>
        <c:axId val="16671769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66719488"/>
        <c:crosses val="autoZero"/>
        <c:auto val="1"/>
        <c:lblAlgn val="ctr"/>
        <c:lblOffset val="100"/>
      </c:catAx>
      <c:valAx>
        <c:axId val="166719488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67176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75"/>
          <c:y val="2.6074396017563939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926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171840256"/>
        <c:axId val="171841792"/>
      </c:lineChart>
      <c:catAx>
        <c:axId val="1718402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71841792"/>
        <c:crosses val="autoZero"/>
        <c:auto val="1"/>
        <c:lblAlgn val="ctr"/>
        <c:lblOffset val="100"/>
      </c:catAx>
      <c:valAx>
        <c:axId val="1718417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18402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497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953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953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953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26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953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9E-17"/>
                </c:manualLayout>
              </c:layout>
              <c:showVal val="1"/>
            </c:dLbl>
            <c:dLbl>
              <c:idx val="6"/>
              <c:layout>
                <c:manualLayout>
                  <c:x val="1.6345481740672581E-2"/>
                  <c:y val="-4.558372653784077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171896192"/>
        <c:axId val="172057728"/>
        <c:axId val="0"/>
      </c:bar3DChart>
      <c:catAx>
        <c:axId val="171896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72057728"/>
        <c:crossesAt val="0"/>
        <c:auto val="1"/>
        <c:lblAlgn val="ctr"/>
        <c:lblOffset val="100"/>
      </c:catAx>
      <c:valAx>
        <c:axId val="172057728"/>
        <c:scaling>
          <c:orientation val="minMax"/>
        </c:scaling>
        <c:delete val="1"/>
        <c:axPos val="l"/>
        <c:numFmt formatCode="General" sourceLinked="1"/>
        <c:tickLblPos val="none"/>
        <c:crossAx val="171896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508E-2"/>
          <c:y val="6.1888800375320158E-2"/>
          <c:w val="0.866924712996716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172044288"/>
        <c:axId val="172045824"/>
      </c:barChart>
      <c:catAx>
        <c:axId val="172044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2045824"/>
        <c:crossesAt val="0"/>
        <c:auto val="1"/>
        <c:lblAlgn val="ctr"/>
        <c:lblOffset val="100"/>
      </c:catAx>
      <c:valAx>
        <c:axId val="17204582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204428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172128896"/>
        <c:axId val="172138880"/>
        <c:axId val="0"/>
      </c:bar3DChart>
      <c:catAx>
        <c:axId val="1721288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2138880"/>
        <c:crosses val="autoZero"/>
        <c:auto val="1"/>
        <c:lblAlgn val="ctr"/>
        <c:lblOffset val="100"/>
      </c:catAx>
      <c:valAx>
        <c:axId val="1721388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21288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757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172204800"/>
        <c:axId val="172206336"/>
      </c:lineChart>
      <c:catAx>
        <c:axId val="172204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72206336"/>
        <c:crosses val="autoZero"/>
        <c:auto val="1"/>
        <c:lblAlgn val="ctr"/>
        <c:lblOffset val="100"/>
      </c:catAx>
      <c:valAx>
        <c:axId val="1722063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220480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1 907 844,3 тыс.рублей ( 96,3%)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72 675,5 тыс. рублей ( 3,7%)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1 980 519,8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99 164,70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1 980 519,8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1 878 304,0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113 от 11.07.2022 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360162008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5260666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89413379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501008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385 780,5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233 893,0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281 768,6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833 403,5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36 715,4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1 980 519,8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120 265,2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108 255,3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125 493,6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122 906,0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1 132 573,1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108 762,5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70 817,6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181 222,9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4 217,8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40 325,9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153,6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42 915,3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6 314,0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10 466,2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6 444,5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47 328,2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5 645,9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16 774,3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54021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164388,6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51 129,9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795213,5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206003,2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70 210,7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80 153,0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28 609,5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5 769,2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96 481,5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69425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125493,6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109566,0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13 340,0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1 980 519,8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8861373"/>
              </p:ext>
            </p:extLst>
          </p:nvPr>
        </p:nvGraphicFramePr>
        <p:xfrm>
          <a:off x="1104900" y="2349500"/>
          <a:ext cx="5880100" cy="3048000"/>
        </p:xfrm>
        <a:graphic>
          <a:graphicData uri="http://schemas.openxmlformats.org/presentationml/2006/ole">
            <p:oleObj spid="_x0000_s192594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1 467 170,3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245 501,8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5 725,2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189 446,9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1 907 844,3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1 105 257,6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104 900,6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120 642,2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132 307,4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4 062,5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16 417,3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48 261,1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179 502,9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152 191,5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32 497,9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4 602,5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1 105 257,6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1 042 343,2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62 652,3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840298657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478144737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26 686,4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46 064,5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2 204,9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340768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16 911,3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1560" y="1340768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1340768"/>
            <a:ext cx="2483991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питьевого водоснабжения –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71 857,8 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72 675,5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6 279,8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4 217,8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1 925,4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38 712,3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9 238,3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8 038,5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16216" y="5085184"/>
            <a:ext cx="2162002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несанкционированного размещения твердых отходов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36296" y="5949280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49" name="Рисунок 48" descr="http://severnoe.nso.ru/sites/severnoe.nso.ru/wodby_files/files/imce/vyvyms.png"/>
          <p:cNvPicPr/>
          <p:nvPr/>
        </p:nvPicPr>
        <p:blipFill>
          <a:blip r:embed="rId11" cstate="print"/>
          <a:srcRect l="71365" t="28788" r="5487" b="45644"/>
          <a:stretch>
            <a:fillRect/>
          </a:stretch>
        </p:blipFill>
        <p:spPr bwMode="auto">
          <a:xfrm>
            <a:off x="6444208" y="4797152"/>
            <a:ext cx="686836" cy="6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14010</TotalTime>
  <Words>5072</Words>
  <Application>Microsoft Office PowerPoint</Application>
  <PresentationFormat>Экран (4:3)</PresentationFormat>
  <Paragraphs>1070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Решению Совета депутатов  Усть-Абаканского района № 113 от 11.07.2022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4478</cp:revision>
  <dcterms:created xsi:type="dcterms:W3CDTF">2013-11-30T21:03:12Z</dcterms:created>
  <dcterms:modified xsi:type="dcterms:W3CDTF">2022-10-20T02:18:51Z</dcterms:modified>
</cp:coreProperties>
</file>