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58" r:id="rId4"/>
    <p:sldId id="259" r:id="rId5"/>
    <p:sldId id="317" r:id="rId6"/>
    <p:sldId id="318" r:id="rId7"/>
    <p:sldId id="320" r:id="rId8"/>
    <p:sldId id="321"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295" r:id="rId43"/>
    <p:sldId id="296" r:id="rId44"/>
    <p:sldId id="297" r:id="rId45"/>
    <p:sldId id="298" r:id="rId46"/>
    <p:sldId id="299" r:id="rId47"/>
    <p:sldId id="300" r:id="rId48"/>
    <p:sldId id="301" r:id="rId49"/>
    <p:sldId id="302" r:id="rId50"/>
    <p:sldId id="322" r:id="rId51"/>
    <p:sldId id="328" r:id="rId52"/>
    <p:sldId id="329" r:id="rId53"/>
    <p:sldId id="330" r:id="rId54"/>
    <p:sldId id="331" r:id="rId55"/>
    <p:sldId id="323" r:id="rId56"/>
    <p:sldId id="324" r:id="rId57"/>
    <p:sldId id="325" r:id="rId58"/>
    <p:sldId id="326" r:id="rId59"/>
    <p:sldId id="327" r:id="rId60"/>
    <p:sldId id="332" r:id="rId61"/>
    <p:sldId id="333" r:id="rId62"/>
    <p:sldId id="334" r:id="rId63"/>
    <p:sldId id="335" r:id="rId64"/>
    <p:sldId id="336" r:id="rId65"/>
    <p:sldId id="337" r:id="rId66"/>
    <p:sldId id="341" r:id="rId67"/>
    <p:sldId id="338" r:id="rId68"/>
    <p:sldId id="303" r:id="rId69"/>
    <p:sldId id="304" r:id="rId70"/>
    <p:sldId id="305" r:id="rId71"/>
    <p:sldId id="306" r:id="rId72"/>
    <p:sldId id="307" r:id="rId73"/>
    <p:sldId id="308" r:id="rId74"/>
    <p:sldId id="310" r:id="rId75"/>
    <p:sldId id="311" r:id="rId76"/>
    <p:sldId id="309" r:id="rId77"/>
    <p:sldId id="312" r:id="rId78"/>
    <p:sldId id="313" r:id="rId79"/>
    <p:sldId id="315" r:id="rId80"/>
    <p:sldId id="316"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96662-8A03-4D6D-AE7F-643C7A60FE29}"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ru-RU"/>
        </a:p>
      </dgm:t>
    </dgm:pt>
    <dgm:pt modelId="{8A0F0AC6-92EF-42C6-96AF-0120FCBB10D6}">
      <dgm:prSet/>
      <dgm:spPr/>
      <dgm:t>
        <a:bodyPr/>
        <a:lstStyle/>
        <a:p>
          <a:pPr rtl="0"/>
          <a:r>
            <a:rPr lang="ru-RU" b="1" smtClean="0">
              <a:solidFill>
                <a:srgbClr val="002060"/>
              </a:solidFill>
            </a:rPr>
            <a:t>Формы коррупционных действий известны:</a:t>
          </a:r>
          <a:endParaRPr lang="ru-RU">
            <a:solidFill>
              <a:srgbClr val="002060"/>
            </a:solidFill>
          </a:endParaRPr>
        </a:p>
      </dgm:t>
    </dgm:pt>
    <dgm:pt modelId="{01C193BF-0548-432F-BC92-333C5C7B4031}" type="parTrans" cxnId="{0D96D939-5988-4387-9C11-8E1AE3BB48C8}">
      <dgm:prSet/>
      <dgm:spPr/>
      <dgm:t>
        <a:bodyPr/>
        <a:lstStyle/>
        <a:p>
          <a:endParaRPr lang="ru-RU">
            <a:solidFill>
              <a:srgbClr val="002060"/>
            </a:solidFill>
          </a:endParaRPr>
        </a:p>
      </dgm:t>
    </dgm:pt>
    <dgm:pt modelId="{B496FECD-79CB-4A55-A557-47716B9B8B77}" type="sibTrans" cxnId="{0D96D939-5988-4387-9C11-8E1AE3BB48C8}">
      <dgm:prSet/>
      <dgm:spPr/>
      <dgm:t>
        <a:bodyPr/>
        <a:lstStyle/>
        <a:p>
          <a:endParaRPr lang="ru-RU">
            <a:solidFill>
              <a:srgbClr val="002060"/>
            </a:solidFill>
          </a:endParaRPr>
        </a:p>
      </dgm:t>
    </dgm:pt>
    <dgm:pt modelId="{B44212C9-9071-40AB-8FC2-1E760E8D9D5F}">
      <dgm:prSet custT="1"/>
      <dgm:spPr/>
      <dgm:t>
        <a:bodyPr/>
        <a:lstStyle/>
        <a:p>
          <a:pPr rtl="0"/>
          <a:r>
            <a:rPr lang="ru-RU" sz="2000" dirty="0" smtClean="0">
              <a:solidFill>
                <a:srgbClr val="002060"/>
              </a:solidFill>
            </a:rPr>
            <a:t>взяточничество;</a:t>
          </a:r>
          <a:endParaRPr lang="ru-RU" sz="2000" dirty="0">
            <a:solidFill>
              <a:srgbClr val="002060"/>
            </a:solidFill>
          </a:endParaRPr>
        </a:p>
      </dgm:t>
    </dgm:pt>
    <dgm:pt modelId="{CF183064-92CB-4D00-9679-BC88ACE39314}" type="parTrans" cxnId="{FB7932CF-3616-4149-B9C0-9629530C87DD}">
      <dgm:prSet/>
      <dgm:spPr/>
      <dgm:t>
        <a:bodyPr/>
        <a:lstStyle/>
        <a:p>
          <a:endParaRPr lang="ru-RU">
            <a:solidFill>
              <a:srgbClr val="002060"/>
            </a:solidFill>
          </a:endParaRPr>
        </a:p>
      </dgm:t>
    </dgm:pt>
    <dgm:pt modelId="{1AB99453-0C3E-46B9-9508-1D6BECF4DFAA}" type="sibTrans" cxnId="{FB7932CF-3616-4149-B9C0-9629530C87DD}">
      <dgm:prSet/>
      <dgm:spPr/>
      <dgm:t>
        <a:bodyPr/>
        <a:lstStyle/>
        <a:p>
          <a:endParaRPr lang="ru-RU">
            <a:solidFill>
              <a:srgbClr val="002060"/>
            </a:solidFill>
          </a:endParaRPr>
        </a:p>
      </dgm:t>
    </dgm:pt>
    <dgm:pt modelId="{AAA9410F-C908-4345-8C7D-A3C4D89525A7}">
      <dgm:prSet custT="1"/>
      <dgm:spPr/>
      <dgm:t>
        <a:bodyPr/>
        <a:lstStyle/>
        <a:p>
          <a:pPr rtl="0"/>
          <a:r>
            <a:rPr lang="ru-RU" sz="2000" dirty="0" smtClean="0">
              <a:solidFill>
                <a:srgbClr val="002060"/>
              </a:solidFill>
            </a:rPr>
            <a:t>продажность;</a:t>
          </a:r>
          <a:endParaRPr lang="ru-RU" sz="2000" dirty="0">
            <a:solidFill>
              <a:srgbClr val="002060"/>
            </a:solidFill>
          </a:endParaRPr>
        </a:p>
      </dgm:t>
    </dgm:pt>
    <dgm:pt modelId="{FABD8D87-83F6-43AE-8A29-02ABEF05EA2B}" type="parTrans" cxnId="{B24A5E11-8AA7-4896-BEBE-2113AB9C2AC7}">
      <dgm:prSet/>
      <dgm:spPr/>
      <dgm:t>
        <a:bodyPr/>
        <a:lstStyle/>
        <a:p>
          <a:endParaRPr lang="ru-RU">
            <a:solidFill>
              <a:srgbClr val="002060"/>
            </a:solidFill>
          </a:endParaRPr>
        </a:p>
      </dgm:t>
    </dgm:pt>
    <dgm:pt modelId="{40F8E05E-1516-4B1C-B7CD-EC9521B30E88}" type="sibTrans" cxnId="{B24A5E11-8AA7-4896-BEBE-2113AB9C2AC7}">
      <dgm:prSet/>
      <dgm:spPr/>
      <dgm:t>
        <a:bodyPr/>
        <a:lstStyle/>
        <a:p>
          <a:endParaRPr lang="ru-RU">
            <a:solidFill>
              <a:srgbClr val="002060"/>
            </a:solidFill>
          </a:endParaRPr>
        </a:p>
      </dgm:t>
    </dgm:pt>
    <dgm:pt modelId="{C419CDEF-FC8B-43B1-B141-38726D0F7F2C}">
      <dgm:prSet custT="1"/>
      <dgm:spPr/>
      <dgm:t>
        <a:bodyPr/>
        <a:lstStyle/>
        <a:p>
          <a:pPr rtl="0"/>
          <a:r>
            <a:rPr lang="ru-RU" sz="2000" smtClean="0">
              <a:solidFill>
                <a:srgbClr val="002060"/>
              </a:solidFill>
            </a:rPr>
            <a:t>фаворитизм;</a:t>
          </a:r>
          <a:endParaRPr lang="ru-RU" sz="2000">
            <a:solidFill>
              <a:srgbClr val="002060"/>
            </a:solidFill>
          </a:endParaRPr>
        </a:p>
      </dgm:t>
    </dgm:pt>
    <dgm:pt modelId="{BDC1BA06-4C60-4CBF-843B-EF75A84D3524}" type="parTrans" cxnId="{CC9CB343-6D87-49A0-8E29-A2E3C063F330}">
      <dgm:prSet/>
      <dgm:spPr/>
      <dgm:t>
        <a:bodyPr/>
        <a:lstStyle/>
        <a:p>
          <a:endParaRPr lang="ru-RU">
            <a:solidFill>
              <a:srgbClr val="002060"/>
            </a:solidFill>
          </a:endParaRPr>
        </a:p>
      </dgm:t>
    </dgm:pt>
    <dgm:pt modelId="{68F04CC7-1662-4358-8380-A67BB88AE915}" type="sibTrans" cxnId="{CC9CB343-6D87-49A0-8E29-A2E3C063F330}">
      <dgm:prSet/>
      <dgm:spPr/>
      <dgm:t>
        <a:bodyPr/>
        <a:lstStyle/>
        <a:p>
          <a:endParaRPr lang="ru-RU">
            <a:solidFill>
              <a:srgbClr val="002060"/>
            </a:solidFill>
          </a:endParaRPr>
        </a:p>
      </dgm:t>
    </dgm:pt>
    <dgm:pt modelId="{3B5C494F-B64C-4B6D-99BB-CBAB2B1DA8C9}">
      <dgm:prSet custT="1"/>
      <dgm:spPr/>
      <dgm:t>
        <a:bodyPr/>
        <a:lstStyle/>
        <a:p>
          <a:pPr rtl="0"/>
          <a:r>
            <a:rPr lang="ru-RU" sz="2000" dirty="0" smtClean="0">
              <a:solidFill>
                <a:srgbClr val="002060"/>
              </a:solidFill>
            </a:rPr>
            <a:t>незаконное распределение, перераспределение и присвоение общественных ресурсов;</a:t>
          </a:r>
          <a:endParaRPr lang="ru-RU" sz="2000" dirty="0">
            <a:solidFill>
              <a:srgbClr val="002060"/>
            </a:solidFill>
          </a:endParaRPr>
        </a:p>
      </dgm:t>
    </dgm:pt>
    <dgm:pt modelId="{075DFDE6-704B-491D-9AEA-925F53D76299}" type="parTrans" cxnId="{6FD25C79-5254-4E56-B67F-447C9A8CB0C3}">
      <dgm:prSet/>
      <dgm:spPr/>
      <dgm:t>
        <a:bodyPr/>
        <a:lstStyle/>
        <a:p>
          <a:endParaRPr lang="ru-RU">
            <a:solidFill>
              <a:srgbClr val="002060"/>
            </a:solidFill>
          </a:endParaRPr>
        </a:p>
      </dgm:t>
    </dgm:pt>
    <dgm:pt modelId="{D35758CB-5E23-4FB6-B177-AFE33358E5C4}" type="sibTrans" cxnId="{6FD25C79-5254-4E56-B67F-447C9A8CB0C3}">
      <dgm:prSet/>
      <dgm:spPr/>
      <dgm:t>
        <a:bodyPr/>
        <a:lstStyle/>
        <a:p>
          <a:endParaRPr lang="ru-RU">
            <a:solidFill>
              <a:srgbClr val="002060"/>
            </a:solidFill>
          </a:endParaRPr>
        </a:p>
      </dgm:t>
    </dgm:pt>
    <dgm:pt modelId="{0091C975-9FC4-4C42-9CA9-199360A822BE}">
      <dgm:prSet custT="1"/>
      <dgm:spPr/>
      <dgm:t>
        <a:bodyPr/>
        <a:lstStyle/>
        <a:p>
          <a:pPr rtl="0"/>
          <a:r>
            <a:rPr lang="ru-RU" sz="2000" smtClean="0">
              <a:solidFill>
                <a:srgbClr val="002060"/>
              </a:solidFill>
            </a:rPr>
            <a:t>циничная приватизация;</a:t>
          </a:r>
          <a:endParaRPr lang="ru-RU" sz="2000">
            <a:solidFill>
              <a:srgbClr val="002060"/>
            </a:solidFill>
          </a:endParaRPr>
        </a:p>
      </dgm:t>
    </dgm:pt>
    <dgm:pt modelId="{06C68C35-62C0-4719-B991-D30817853E13}" type="parTrans" cxnId="{99B20EF0-9475-4EA6-BC93-9FFEDF8F8DC8}">
      <dgm:prSet/>
      <dgm:spPr/>
      <dgm:t>
        <a:bodyPr/>
        <a:lstStyle/>
        <a:p>
          <a:endParaRPr lang="ru-RU">
            <a:solidFill>
              <a:srgbClr val="002060"/>
            </a:solidFill>
          </a:endParaRPr>
        </a:p>
      </dgm:t>
    </dgm:pt>
    <dgm:pt modelId="{ACFA2DFA-F340-4AF1-83CA-061650C08BDE}" type="sibTrans" cxnId="{99B20EF0-9475-4EA6-BC93-9FFEDF8F8DC8}">
      <dgm:prSet/>
      <dgm:spPr/>
      <dgm:t>
        <a:bodyPr/>
        <a:lstStyle/>
        <a:p>
          <a:endParaRPr lang="ru-RU">
            <a:solidFill>
              <a:srgbClr val="002060"/>
            </a:solidFill>
          </a:endParaRPr>
        </a:p>
      </dgm:t>
    </dgm:pt>
    <dgm:pt modelId="{32AFA618-9815-4BDF-8C8E-E58F276A47CF}">
      <dgm:prSet custT="1"/>
      <dgm:spPr/>
      <dgm:t>
        <a:bodyPr/>
        <a:lstStyle/>
        <a:p>
          <a:pPr rtl="0"/>
          <a:r>
            <a:rPr lang="ru-RU" sz="2000" dirty="0" smtClean="0">
              <a:solidFill>
                <a:srgbClr val="002060"/>
              </a:solidFill>
            </a:rPr>
            <a:t>целенаправленное финансирование политических структур;</a:t>
          </a:r>
          <a:endParaRPr lang="ru-RU" sz="2000" dirty="0">
            <a:solidFill>
              <a:srgbClr val="002060"/>
            </a:solidFill>
          </a:endParaRPr>
        </a:p>
      </dgm:t>
    </dgm:pt>
    <dgm:pt modelId="{71149F31-6270-43A2-93D7-7C9C4FABE702}" type="parTrans" cxnId="{524EAD13-7662-4A29-85C7-AF716F1E3597}">
      <dgm:prSet/>
      <dgm:spPr/>
      <dgm:t>
        <a:bodyPr/>
        <a:lstStyle/>
        <a:p>
          <a:endParaRPr lang="ru-RU">
            <a:solidFill>
              <a:srgbClr val="002060"/>
            </a:solidFill>
          </a:endParaRPr>
        </a:p>
      </dgm:t>
    </dgm:pt>
    <dgm:pt modelId="{71CDBDDE-273E-462F-BBB8-164E3F1D04F3}" type="sibTrans" cxnId="{524EAD13-7662-4A29-85C7-AF716F1E3597}">
      <dgm:prSet/>
      <dgm:spPr/>
      <dgm:t>
        <a:bodyPr/>
        <a:lstStyle/>
        <a:p>
          <a:endParaRPr lang="ru-RU">
            <a:solidFill>
              <a:srgbClr val="002060"/>
            </a:solidFill>
          </a:endParaRPr>
        </a:p>
      </dgm:t>
    </dgm:pt>
    <dgm:pt modelId="{FC41C53F-9949-4FC7-AEF5-5D32FAEC2C41}">
      <dgm:prSet custT="1"/>
      <dgm:spPr/>
      <dgm:t>
        <a:bodyPr/>
        <a:lstStyle/>
        <a:p>
          <a:pPr rtl="0"/>
          <a:r>
            <a:rPr lang="ru-RU" sz="2000" dirty="0" smtClean="0">
              <a:solidFill>
                <a:srgbClr val="002060"/>
              </a:solidFill>
            </a:rPr>
            <a:t>лоббирование корпоративного интереса и многое другое.</a:t>
          </a:r>
          <a:endParaRPr lang="ru-RU" sz="2000" dirty="0">
            <a:solidFill>
              <a:srgbClr val="002060"/>
            </a:solidFill>
          </a:endParaRPr>
        </a:p>
      </dgm:t>
    </dgm:pt>
    <dgm:pt modelId="{F4D60581-4FA9-4DFA-9978-51A6A665CF3F}" type="parTrans" cxnId="{8FE9C735-0D41-4281-BF7C-1D55734FD209}">
      <dgm:prSet/>
      <dgm:spPr/>
      <dgm:t>
        <a:bodyPr/>
        <a:lstStyle/>
        <a:p>
          <a:endParaRPr lang="ru-RU">
            <a:solidFill>
              <a:srgbClr val="002060"/>
            </a:solidFill>
          </a:endParaRPr>
        </a:p>
      </dgm:t>
    </dgm:pt>
    <dgm:pt modelId="{F6D71602-5635-42BF-95BB-B150A857A50F}" type="sibTrans" cxnId="{8FE9C735-0D41-4281-BF7C-1D55734FD209}">
      <dgm:prSet/>
      <dgm:spPr/>
      <dgm:t>
        <a:bodyPr/>
        <a:lstStyle/>
        <a:p>
          <a:endParaRPr lang="ru-RU">
            <a:solidFill>
              <a:srgbClr val="002060"/>
            </a:solidFill>
          </a:endParaRPr>
        </a:p>
      </dgm:t>
    </dgm:pt>
    <dgm:pt modelId="{0E58EB90-9AFD-4C67-85EA-AADD6CE524D5}" type="pres">
      <dgm:prSet presAssocID="{16796662-8A03-4D6D-AE7F-643C7A60FE29}" presName="linearFlow" presStyleCnt="0">
        <dgm:presLayoutVars>
          <dgm:dir/>
          <dgm:animLvl val="lvl"/>
          <dgm:resizeHandles val="exact"/>
        </dgm:presLayoutVars>
      </dgm:prSet>
      <dgm:spPr/>
      <dgm:t>
        <a:bodyPr/>
        <a:lstStyle/>
        <a:p>
          <a:endParaRPr lang="ru-RU"/>
        </a:p>
      </dgm:t>
    </dgm:pt>
    <dgm:pt modelId="{2D29D72A-3049-452A-BFE8-61D43601A584}" type="pres">
      <dgm:prSet presAssocID="{8A0F0AC6-92EF-42C6-96AF-0120FCBB10D6}" presName="composite" presStyleCnt="0"/>
      <dgm:spPr/>
    </dgm:pt>
    <dgm:pt modelId="{051FA6AB-C016-4441-BEF2-99E6D4F8622B}" type="pres">
      <dgm:prSet presAssocID="{8A0F0AC6-92EF-42C6-96AF-0120FCBB10D6}" presName="parentText" presStyleLbl="alignNode1" presStyleIdx="0" presStyleCnt="1">
        <dgm:presLayoutVars>
          <dgm:chMax val="1"/>
          <dgm:bulletEnabled val="1"/>
        </dgm:presLayoutVars>
      </dgm:prSet>
      <dgm:spPr/>
      <dgm:t>
        <a:bodyPr/>
        <a:lstStyle/>
        <a:p>
          <a:endParaRPr lang="ru-RU"/>
        </a:p>
      </dgm:t>
    </dgm:pt>
    <dgm:pt modelId="{BAC344B4-AA94-4309-9819-6F24CD9D11A7}" type="pres">
      <dgm:prSet presAssocID="{8A0F0AC6-92EF-42C6-96AF-0120FCBB10D6}" presName="descendantText" presStyleLbl="alignAcc1" presStyleIdx="0" presStyleCnt="1">
        <dgm:presLayoutVars>
          <dgm:bulletEnabled val="1"/>
        </dgm:presLayoutVars>
      </dgm:prSet>
      <dgm:spPr/>
      <dgm:t>
        <a:bodyPr/>
        <a:lstStyle/>
        <a:p>
          <a:endParaRPr lang="ru-RU"/>
        </a:p>
      </dgm:t>
    </dgm:pt>
  </dgm:ptLst>
  <dgm:cxnLst>
    <dgm:cxn modelId="{8F447958-7BF6-44E6-93ED-431BD93D5591}" type="presOf" srcId="{3B5C494F-B64C-4B6D-99BB-CBAB2B1DA8C9}" destId="{BAC344B4-AA94-4309-9819-6F24CD9D11A7}" srcOrd="0" destOrd="3" presId="urn:microsoft.com/office/officeart/2005/8/layout/chevron2"/>
    <dgm:cxn modelId="{524EAD13-7662-4A29-85C7-AF716F1E3597}" srcId="{8A0F0AC6-92EF-42C6-96AF-0120FCBB10D6}" destId="{32AFA618-9815-4BDF-8C8E-E58F276A47CF}" srcOrd="5" destOrd="0" parTransId="{71149F31-6270-43A2-93D7-7C9C4FABE702}" sibTransId="{71CDBDDE-273E-462F-BBB8-164E3F1D04F3}"/>
    <dgm:cxn modelId="{8FE9C735-0D41-4281-BF7C-1D55734FD209}" srcId="{8A0F0AC6-92EF-42C6-96AF-0120FCBB10D6}" destId="{FC41C53F-9949-4FC7-AEF5-5D32FAEC2C41}" srcOrd="6" destOrd="0" parTransId="{F4D60581-4FA9-4DFA-9978-51A6A665CF3F}" sibTransId="{F6D71602-5635-42BF-95BB-B150A857A50F}"/>
    <dgm:cxn modelId="{CDB14DF0-ED3E-4DF5-A6DF-261B3A0772B0}" type="presOf" srcId="{AAA9410F-C908-4345-8C7D-A3C4D89525A7}" destId="{BAC344B4-AA94-4309-9819-6F24CD9D11A7}" srcOrd="0" destOrd="1" presId="urn:microsoft.com/office/officeart/2005/8/layout/chevron2"/>
    <dgm:cxn modelId="{690EEE3C-B7B9-4C49-9EEB-C6B6FD836A01}" type="presOf" srcId="{C419CDEF-FC8B-43B1-B141-38726D0F7F2C}" destId="{BAC344B4-AA94-4309-9819-6F24CD9D11A7}" srcOrd="0" destOrd="2" presId="urn:microsoft.com/office/officeart/2005/8/layout/chevron2"/>
    <dgm:cxn modelId="{A5D94330-3985-4A59-A21D-A4C3DA3CDC5B}" type="presOf" srcId="{0091C975-9FC4-4C42-9CA9-199360A822BE}" destId="{BAC344B4-AA94-4309-9819-6F24CD9D11A7}" srcOrd="0" destOrd="4" presId="urn:microsoft.com/office/officeart/2005/8/layout/chevron2"/>
    <dgm:cxn modelId="{99B20EF0-9475-4EA6-BC93-9FFEDF8F8DC8}" srcId="{8A0F0AC6-92EF-42C6-96AF-0120FCBB10D6}" destId="{0091C975-9FC4-4C42-9CA9-199360A822BE}" srcOrd="4" destOrd="0" parTransId="{06C68C35-62C0-4719-B991-D30817853E13}" sibTransId="{ACFA2DFA-F340-4AF1-83CA-061650C08BDE}"/>
    <dgm:cxn modelId="{7BB50EF1-E80E-46AF-B4E2-FF7465E7F776}" type="presOf" srcId="{FC41C53F-9949-4FC7-AEF5-5D32FAEC2C41}" destId="{BAC344B4-AA94-4309-9819-6F24CD9D11A7}" srcOrd="0" destOrd="6" presId="urn:microsoft.com/office/officeart/2005/8/layout/chevron2"/>
    <dgm:cxn modelId="{0EE6A918-D8FE-45A2-A895-EE19D9B14EA0}" type="presOf" srcId="{16796662-8A03-4D6D-AE7F-643C7A60FE29}" destId="{0E58EB90-9AFD-4C67-85EA-AADD6CE524D5}" srcOrd="0" destOrd="0" presId="urn:microsoft.com/office/officeart/2005/8/layout/chevron2"/>
    <dgm:cxn modelId="{FB7932CF-3616-4149-B9C0-9629530C87DD}" srcId="{8A0F0AC6-92EF-42C6-96AF-0120FCBB10D6}" destId="{B44212C9-9071-40AB-8FC2-1E760E8D9D5F}" srcOrd="0" destOrd="0" parTransId="{CF183064-92CB-4D00-9679-BC88ACE39314}" sibTransId="{1AB99453-0C3E-46B9-9508-1D6BECF4DFAA}"/>
    <dgm:cxn modelId="{6FD25C79-5254-4E56-B67F-447C9A8CB0C3}" srcId="{8A0F0AC6-92EF-42C6-96AF-0120FCBB10D6}" destId="{3B5C494F-B64C-4B6D-99BB-CBAB2B1DA8C9}" srcOrd="3" destOrd="0" parTransId="{075DFDE6-704B-491D-9AEA-925F53D76299}" sibTransId="{D35758CB-5E23-4FB6-B177-AFE33358E5C4}"/>
    <dgm:cxn modelId="{D2768202-E39E-423B-8FEC-539F9E5939FF}" type="presOf" srcId="{32AFA618-9815-4BDF-8C8E-E58F276A47CF}" destId="{BAC344B4-AA94-4309-9819-6F24CD9D11A7}" srcOrd="0" destOrd="5" presId="urn:microsoft.com/office/officeart/2005/8/layout/chevron2"/>
    <dgm:cxn modelId="{0D96D939-5988-4387-9C11-8E1AE3BB48C8}" srcId="{16796662-8A03-4D6D-AE7F-643C7A60FE29}" destId="{8A0F0AC6-92EF-42C6-96AF-0120FCBB10D6}" srcOrd="0" destOrd="0" parTransId="{01C193BF-0548-432F-BC92-333C5C7B4031}" sibTransId="{B496FECD-79CB-4A55-A557-47716B9B8B77}"/>
    <dgm:cxn modelId="{CC9CB343-6D87-49A0-8E29-A2E3C063F330}" srcId="{8A0F0AC6-92EF-42C6-96AF-0120FCBB10D6}" destId="{C419CDEF-FC8B-43B1-B141-38726D0F7F2C}" srcOrd="2" destOrd="0" parTransId="{BDC1BA06-4C60-4CBF-843B-EF75A84D3524}" sibTransId="{68F04CC7-1662-4358-8380-A67BB88AE915}"/>
    <dgm:cxn modelId="{B346DF05-0A38-4734-801E-8C5B8D5C95C5}" type="presOf" srcId="{8A0F0AC6-92EF-42C6-96AF-0120FCBB10D6}" destId="{051FA6AB-C016-4441-BEF2-99E6D4F8622B}" srcOrd="0" destOrd="0" presId="urn:microsoft.com/office/officeart/2005/8/layout/chevron2"/>
    <dgm:cxn modelId="{2CA0CB8E-0AD7-404E-AAF5-D940511B658E}" type="presOf" srcId="{B44212C9-9071-40AB-8FC2-1E760E8D9D5F}" destId="{BAC344B4-AA94-4309-9819-6F24CD9D11A7}" srcOrd="0" destOrd="0" presId="urn:microsoft.com/office/officeart/2005/8/layout/chevron2"/>
    <dgm:cxn modelId="{B24A5E11-8AA7-4896-BEBE-2113AB9C2AC7}" srcId="{8A0F0AC6-92EF-42C6-96AF-0120FCBB10D6}" destId="{AAA9410F-C908-4345-8C7D-A3C4D89525A7}" srcOrd="1" destOrd="0" parTransId="{FABD8D87-83F6-43AE-8A29-02ABEF05EA2B}" sibTransId="{40F8E05E-1516-4B1C-B7CD-EC9521B30E88}"/>
    <dgm:cxn modelId="{CB4820C9-B977-44A4-B145-E5D949930F08}" type="presParOf" srcId="{0E58EB90-9AFD-4C67-85EA-AADD6CE524D5}" destId="{2D29D72A-3049-452A-BFE8-61D43601A584}" srcOrd="0" destOrd="0" presId="urn:microsoft.com/office/officeart/2005/8/layout/chevron2"/>
    <dgm:cxn modelId="{BC2702AC-AE36-456C-85D4-12A105580EF8}" type="presParOf" srcId="{2D29D72A-3049-452A-BFE8-61D43601A584}" destId="{051FA6AB-C016-4441-BEF2-99E6D4F8622B}" srcOrd="0" destOrd="0" presId="urn:microsoft.com/office/officeart/2005/8/layout/chevron2"/>
    <dgm:cxn modelId="{C143A330-7585-4A7E-BE47-AEE846DF0C5A}" type="presParOf" srcId="{2D29D72A-3049-452A-BFE8-61D43601A584}" destId="{BAC344B4-AA94-4309-9819-6F24CD9D11A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FA6AB-C016-4441-BEF2-99E6D4F8622B}">
      <dsp:nvSpPr>
        <dsp:cNvPr id="0" name=""/>
        <dsp:cNvSpPr/>
      </dsp:nvSpPr>
      <dsp:spPr>
        <a:xfrm rot="5400000">
          <a:off x="-834006" y="838962"/>
          <a:ext cx="5067055" cy="339904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ru-RU" sz="3000" b="1" kern="1200" smtClean="0">
              <a:solidFill>
                <a:srgbClr val="002060"/>
              </a:solidFill>
            </a:rPr>
            <a:t>Формы коррупционных действий известны:</a:t>
          </a:r>
          <a:endParaRPr lang="ru-RU" sz="3000" kern="1200">
            <a:solidFill>
              <a:srgbClr val="002060"/>
            </a:solidFill>
          </a:endParaRPr>
        </a:p>
      </dsp:txBody>
      <dsp:txXfrm rot="-5400000">
        <a:off x="1" y="1704476"/>
        <a:ext cx="3399042" cy="1668013"/>
      </dsp:txXfrm>
    </dsp:sp>
    <dsp:sp modelId="{BAC344B4-AA94-4309-9819-6F24CD9D11A7}">
      <dsp:nvSpPr>
        <dsp:cNvPr id="0" name=""/>
        <dsp:cNvSpPr/>
      </dsp:nvSpPr>
      <dsp:spPr>
        <a:xfrm rot="5400000">
          <a:off x="4264556" y="-860558"/>
          <a:ext cx="3367534" cy="509856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solidFill>
                <a:srgbClr val="002060"/>
              </a:solidFill>
            </a:rPr>
            <a:t>взяточничество;</a:t>
          </a:r>
          <a:endParaRPr lang="ru-RU" sz="2000" kern="1200" dirty="0">
            <a:solidFill>
              <a:srgbClr val="002060"/>
            </a:solidFill>
          </a:endParaRPr>
        </a:p>
        <a:p>
          <a:pPr marL="228600" lvl="1" indent="-228600" algn="l" defTabSz="889000" rtl="0">
            <a:lnSpc>
              <a:spcPct val="90000"/>
            </a:lnSpc>
            <a:spcBef>
              <a:spcPct val="0"/>
            </a:spcBef>
            <a:spcAft>
              <a:spcPct val="15000"/>
            </a:spcAft>
            <a:buChar char="••"/>
          </a:pPr>
          <a:r>
            <a:rPr lang="ru-RU" sz="2000" kern="1200" dirty="0" smtClean="0">
              <a:solidFill>
                <a:srgbClr val="002060"/>
              </a:solidFill>
            </a:rPr>
            <a:t>продажность;</a:t>
          </a:r>
          <a:endParaRPr lang="ru-RU" sz="2000" kern="1200" dirty="0">
            <a:solidFill>
              <a:srgbClr val="002060"/>
            </a:solidFill>
          </a:endParaRPr>
        </a:p>
        <a:p>
          <a:pPr marL="228600" lvl="1" indent="-228600" algn="l" defTabSz="889000" rtl="0">
            <a:lnSpc>
              <a:spcPct val="90000"/>
            </a:lnSpc>
            <a:spcBef>
              <a:spcPct val="0"/>
            </a:spcBef>
            <a:spcAft>
              <a:spcPct val="15000"/>
            </a:spcAft>
            <a:buChar char="••"/>
          </a:pPr>
          <a:r>
            <a:rPr lang="ru-RU" sz="2000" kern="1200" smtClean="0">
              <a:solidFill>
                <a:srgbClr val="002060"/>
              </a:solidFill>
            </a:rPr>
            <a:t>фаворитизм;</a:t>
          </a:r>
          <a:endParaRPr lang="ru-RU" sz="2000" kern="1200">
            <a:solidFill>
              <a:srgbClr val="002060"/>
            </a:solidFill>
          </a:endParaRPr>
        </a:p>
        <a:p>
          <a:pPr marL="228600" lvl="1" indent="-228600" algn="l" defTabSz="889000" rtl="0">
            <a:lnSpc>
              <a:spcPct val="90000"/>
            </a:lnSpc>
            <a:spcBef>
              <a:spcPct val="0"/>
            </a:spcBef>
            <a:spcAft>
              <a:spcPct val="15000"/>
            </a:spcAft>
            <a:buChar char="••"/>
          </a:pPr>
          <a:r>
            <a:rPr lang="ru-RU" sz="2000" kern="1200" dirty="0" smtClean="0">
              <a:solidFill>
                <a:srgbClr val="002060"/>
              </a:solidFill>
            </a:rPr>
            <a:t>незаконное распределение, перераспределение и присвоение общественных ресурсов;</a:t>
          </a:r>
          <a:endParaRPr lang="ru-RU" sz="2000" kern="1200" dirty="0">
            <a:solidFill>
              <a:srgbClr val="002060"/>
            </a:solidFill>
          </a:endParaRPr>
        </a:p>
        <a:p>
          <a:pPr marL="228600" lvl="1" indent="-228600" algn="l" defTabSz="889000" rtl="0">
            <a:lnSpc>
              <a:spcPct val="90000"/>
            </a:lnSpc>
            <a:spcBef>
              <a:spcPct val="0"/>
            </a:spcBef>
            <a:spcAft>
              <a:spcPct val="15000"/>
            </a:spcAft>
            <a:buChar char="••"/>
          </a:pPr>
          <a:r>
            <a:rPr lang="ru-RU" sz="2000" kern="1200" smtClean="0">
              <a:solidFill>
                <a:srgbClr val="002060"/>
              </a:solidFill>
            </a:rPr>
            <a:t>циничная приватизация;</a:t>
          </a:r>
          <a:endParaRPr lang="ru-RU" sz="2000" kern="1200">
            <a:solidFill>
              <a:srgbClr val="002060"/>
            </a:solidFill>
          </a:endParaRPr>
        </a:p>
        <a:p>
          <a:pPr marL="228600" lvl="1" indent="-228600" algn="l" defTabSz="889000" rtl="0">
            <a:lnSpc>
              <a:spcPct val="90000"/>
            </a:lnSpc>
            <a:spcBef>
              <a:spcPct val="0"/>
            </a:spcBef>
            <a:spcAft>
              <a:spcPct val="15000"/>
            </a:spcAft>
            <a:buChar char="••"/>
          </a:pPr>
          <a:r>
            <a:rPr lang="ru-RU" sz="2000" kern="1200" dirty="0" smtClean="0">
              <a:solidFill>
                <a:srgbClr val="002060"/>
              </a:solidFill>
            </a:rPr>
            <a:t>целенаправленное финансирование политических структур;</a:t>
          </a:r>
          <a:endParaRPr lang="ru-RU" sz="2000" kern="1200" dirty="0">
            <a:solidFill>
              <a:srgbClr val="002060"/>
            </a:solidFill>
          </a:endParaRPr>
        </a:p>
        <a:p>
          <a:pPr marL="228600" lvl="1" indent="-228600" algn="l" defTabSz="889000" rtl="0">
            <a:lnSpc>
              <a:spcPct val="90000"/>
            </a:lnSpc>
            <a:spcBef>
              <a:spcPct val="0"/>
            </a:spcBef>
            <a:spcAft>
              <a:spcPct val="15000"/>
            </a:spcAft>
            <a:buChar char="••"/>
          </a:pPr>
          <a:r>
            <a:rPr lang="ru-RU" sz="2000" kern="1200" dirty="0" smtClean="0">
              <a:solidFill>
                <a:srgbClr val="002060"/>
              </a:solidFill>
            </a:rPr>
            <a:t>лоббирование корпоративного интереса и многое другое.</a:t>
          </a:r>
          <a:endParaRPr lang="ru-RU" sz="2000" kern="1200" dirty="0">
            <a:solidFill>
              <a:srgbClr val="002060"/>
            </a:solidFill>
          </a:endParaRPr>
        </a:p>
      </dsp:txBody>
      <dsp:txXfrm rot="-5400000">
        <a:off x="3399042" y="169345"/>
        <a:ext cx="4934174" cy="3038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349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2944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9788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285263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517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23796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8312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6268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9845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8691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8209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994769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korrup.ru/index.php?s=11&amp;id=129&amp;d=&amp;m=&amp;y"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054985" y="2233578"/>
            <a:ext cx="8015389" cy="93320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3200" b="1" dirty="0" smtClean="0">
                <a:solidFill>
                  <a:schemeClr val="accent2"/>
                </a:solidFill>
              </a:rPr>
              <a:t>ПОНЯТИЕ, РАЗНООБРАЗИЯ И ФОРМЫ КОРРУПЦИОННЫХ ПРОЯВЛЕНИЙ</a:t>
            </a:r>
            <a:endParaRPr lang="ru-RU" sz="3200" b="1" dirty="0">
              <a:solidFill>
                <a:schemeClr val="accent2"/>
              </a:solidFill>
            </a:endParaRPr>
          </a:p>
        </p:txBody>
      </p:sp>
    </p:spTree>
    <p:extLst>
      <p:ext uri="{BB962C8B-B14F-4D97-AF65-F5344CB8AC3E}">
        <p14:creationId xmlns:p14="http://schemas.microsoft.com/office/powerpoint/2010/main" xmlns="" val="400966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954825" y="548520"/>
            <a:ext cx="4968552" cy="48225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b="1" dirty="0">
                <a:solidFill>
                  <a:srgbClr val="002060"/>
                </a:solidFill>
              </a:rPr>
              <a:t>НЕПРИНЯТИЕ</a:t>
            </a:r>
            <a:r>
              <a:rPr lang="ru-RU" sz="2000" dirty="0">
                <a:solidFill>
                  <a:srgbClr val="002060"/>
                </a:solidFill>
              </a:rPr>
              <a:t> государственным или муниципальным служащим мер по предотвращению или</a:t>
            </a:r>
          </a:p>
          <a:p>
            <a:pPr algn="ctr"/>
            <a:r>
              <a:rPr lang="ru-RU" sz="2000" dirty="0">
                <a:solidFill>
                  <a:srgbClr val="002060"/>
                </a:solidFill>
              </a:rPr>
              <a:t>урегулированию конфликта интересов является правонарушением, </a:t>
            </a:r>
            <a:r>
              <a:rPr lang="ru-RU" sz="2000" b="1" dirty="0">
                <a:solidFill>
                  <a:srgbClr val="002060"/>
                </a:solidFill>
              </a:rPr>
              <a:t>влекущим его увольнение</a:t>
            </a:r>
            <a:r>
              <a:rPr lang="ru-RU" sz="2000" dirty="0">
                <a:solidFill>
                  <a:srgbClr val="002060"/>
                </a:solidFill>
              </a:rPr>
              <a:t> в соответствии</a:t>
            </a:r>
          </a:p>
          <a:p>
            <a:pPr algn="ctr"/>
            <a:r>
              <a:rPr lang="ru-RU" sz="2000" dirty="0">
                <a:solidFill>
                  <a:srgbClr val="002060"/>
                </a:solidFill>
              </a:rPr>
              <a:t>с законодательством </a:t>
            </a:r>
            <a:r>
              <a:rPr lang="ru-RU" sz="2000" dirty="0" smtClean="0">
                <a:solidFill>
                  <a:srgbClr val="002060"/>
                </a:solidFill>
              </a:rPr>
              <a:t>РФ.</a:t>
            </a:r>
            <a:endParaRPr lang="ru-RU" sz="2000" dirty="0">
              <a:solidFill>
                <a:srgbClr val="002060"/>
              </a:solidFill>
            </a:endParaRPr>
          </a:p>
          <a:p>
            <a:pPr algn="ctr"/>
            <a:r>
              <a:rPr lang="ru-RU" sz="2000" dirty="0">
                <a:solidFill>
                  <a:srgbClr val="002060"/>
                </a:solidFill>
              </a:rPr>
              <a:t>Жесткость такой санкции обусловлена недопущением причинения вреда законным интересам граждан,</a:t>
            </a:r>
          </a:p>
          <a:p>
            <a:pPr algn="ctr"/>
            <a:r>
              <a:rPr lang="ru-RU" sz="2000" dirty="0">
                <a:solidFill>
                  <a:srgbClr val="002060"/>
                </a:solidFill>
              </a:rPr>
              <a:t>организаций, </a:t>
            </a:r>
            <a:r>
              <a:rPr lang="ru-RU" sz="2000" dirty="0" smtClean="0">
                <a:solidFill>
                  <a:srgbClr val="002060"/>
                </a:solidFill>
              </a:rPr>
              <a:t>общества, РФ </a:t>
            </a:r>
            <a:r>
              <a:rPr lang="ru-RU" sz="2000" dirty="0">
                <a:solidFill>
                  <a:srgbClr val="002060"/>
                </a:solidFill>
              </a:rPr>
              <a:t>и </a:t>
            </a:r>
            <a:r>
              <a:rPr lang="ru-RU" sz="2000" dirty="0" smtClean="0">
                <a:solidFill>
                  <a:srgbClr val="002060"/>
                </a:solidFill>
              </a:rPr>
              <a:t>представляется оправданной </a:t>
            </a:r>
            <a:r>
              <a:rPr lang="ru-RU" sz="2000" dirty="0">
                <a:solidFill>
                  <a:srgbClr val="002060"/>
                </a:solidFill>
              </a:rPr>
              <a:t>с учетом последствий неурегулированного конфликта интересов.</a:t>
            </a:r>
          </a:p>
        </p:txBody>
      </p:sp>
      <p:sp>
        <p:nvSpPr>
          <p:cNvPr id="4" name="Прямоугольник 3"/>
          <p:cNvSpPr/>
          <p:nvPr/>
        </p:nvSpPr>
        <p:spPr>
          <a:xfrm>
            <a:off x="6919166" y="1199311"/>
            <a:ext cx="4896544" cy="3170099"/>
          </a:xfrm>
          <a:prstGeom prst="rect">
            <a:avLst/>
          </a:prstGeom>
        </p:spPr>
        <p:txBody>
          <a:bodyPr wrap="square">
            <a:spAutoFit/>
          </a:bodyPr>
          <a:lstStyle/>
          <a:p>
            <a:r>
              <a:rPr lang="ru-RU" sz="2000" dirty="0">
                <a:solidFill>
                  <a:srgbClr val="002060"/>
                </a:solidFill>
              </a:rPr>
              <a:t>За непринятие мер по предотвращению и урегулированию конфликта интересов служащие могут </a:t>
            </a:r>
            <a:r>
              <a:rPr lang="ru-RU" sz="2000" dirty="0" smtClean="0">
                <a:solidFill>
                  <a:srgbClr val="002060"/>
                </a:solidFill>
              </a:rPr>
              <a:t>быть привлечены </a:t>
            </a:r>
            <a:r>
              <a:rPr lang="ru-RU" sz="2000" dirty="0">
                <a:solidFill>
                  <a:srgbClr val="002060"/>
                </a:solidFill>
              </a:rPr>
              <a:t>к следующим видам </a:t>
            </a:r>
            <a:r>
              <a:rPr lang="ru-RU" sz="2000" b="1" dirty="0">
                <a:solidFill>
                  <a:srgbClr val="002060"/>
                </a:solidFill>
              </a:rPr>
              <a:t>ДИСЦИПЛИНАРНОЙ ОТВЕТСТВЕННОСТИ</a:t>
            </a:r>
            <a:r>
              <a:rPr lang="ru-RU" sz="2000" dirty="0" smtClean="0">
                <a:solidFill>
                  <a:srgbClr val="002060"/>
                </a:solidFill>
              </a:rPr>
              <a:t>:</a:t>
            </a:r>
            <a:endParaRPr lang="ru-RU" sz="2000" dirty="0">
              <a:solidFill>
                <a:srgbClr val="002060"/>
              </a:solidFill>
            </a:endParaRPr>
          </a:p>
          <a:p>
            <a:r>
              <a:rPr lang="ru-RU" sz="2000" dirty="0">
                <a:solidFill>
                  <a:srgbClr val="002060"/>
                </a:solidFill>
              </a:rPr>
              <a:t>- увольнение в связи с утратой доверия;</a:t>
            </a:r>
          </a:p>
          <a:p>
            <a:r>
              <a:rPr lang="ru-RU" sz="2000" dirty="0">
                <a:solidFill>
                  <a:srgbClr val="002060"/>
                </a:solidFill>
              </a:rPr>
              <a:t>- предупреждение о неполном должностном соответствии;</a:t>
            </a:r>
          </a:p>
          <a:p>
            <a:r>
              <a:rPr lang="ru-RU" sz="2000" dirty="0">
                <a:solidFill>
                  <a:srgbClr val="002060"/>
                </a:solidFill>
              </a:rPr>
              <a:t>- выговор;</a:t>
            </a:r>
          </a:p>
          <a:p>
            <a:r>
              <a:rPr lang="ru-RU" sz="2000" dirty="0">
                <a:solidFill>
                  <a:srgbClr val="002060"/>
                </a:solidFill>
              </a:rPr>
              <a:t>- замечание.</a:t>
            </a:r>
          </a:p>
        </p:txBody>
      </p:sp>
      <p:sp>
        <p:nvSpPr>
          <p:cNvPr id="5" name="Стрелка вправо 4"/>
          <p:cNvSpPr/>
          <p:nvPr/>
        </p:nvSpPr>
        <p:spPr>
          <a:xfrm>
            <a:off x="6073255" y="2279175"/>
            <a:ext cx="859808" cy="7369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081616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306" y="435037"/>
            <a:ext cx="9315560" cy="5016758"/>
          </a:xfrm>
          <a:prstGeom prst="rect">
            <a:avLst/>
          </a:prstGeom>
        </p:spPr>
        <p:txBody>
          <a:bodyPr wrap="square">
            <a:spAutoFit/>
          </a:bodyPr>
          <a:lstStyle/>
          <a:p>
            <a:pPr indent="457200"/>
            <a:r>
              <a:rPr lang="ru-RU" sz="2000" dirty="0">
                <a:solidFill>
                  <a:srgbClr val="002060"/>
                </a:solidFill>
              </a:rPr>
              <a:t>При решении вопроса о привлечении служащего к </a:t>
            </a:r>
            <a:r>
              <a:rPr lang="ru-RU" sz="2000" b="1" dirty="0">
                <a:solidFill>
                  <a:srgbClr val="002060"/>
                </a:solidFill>
              </a:rPr>
              <a:t>дисциплинарной ответственности </a:t>
            </a:r>
            <a:r>
              <a:rPr lang="ru-RU" sz="2000" dirty="0" smtClean="0">
                <a:solidFill>
                  <a:srgbClr val="002060"/>
                </a:solidFill>
              </a:rPr>
              <a:t>должны учитываться </a:t>
            </a:r>
            <a:r>
              <a:rPr lang="ru-RU" sz="2000" dirty="0">
                <a:solidFill>
                  <a:srgbClr val="002060"/>
                </a:solidFill>
              </a:rPr>
              <a:t>характер совершенного коррупционного правонарушения, его тяжесть и обстоятельства, </a:t>
            </a:r>
            <a:r>
              <a:rPr lang="ru-RU" sz="2000" dirty="0" smtClean="0">
                <a:solidFill>
                  <a:srgbClr val="002060"/>
                </a:solidFill>
              </a:rPr>
              <a:t>при которых </a:t>
            </a:r>
            <a:r>
              <a:rPr lang="ru-RU" sz="2000" dirty="0">
                <a:solidFill>
                  <a:srgbClr val="002060"/>
                </a:solidFill>
              </a:rPr>
              <a:t>оно совершено, соблюдение служащим других ограничений и запретов, требований </a:t>
            </a:r>
            <a:r>
              <a:rPr lang="ru-RU" sz="2000" dirty="0" smtClean="0">
                <a:solidFill>
                  <a:srgbClr val="002060"/>
                </a:solidFill>
              </a:rPr>
              <a:t>о предотвращении </a:t>
            </a:r>
            <a:r>
              <a:rPr lang="ru-RU" sz="2000" dirty="0">
                <a:solidFill>
                  <a:srgbClr val="002060"/>
                </a:solidFill>
              </a:rPr>
              <a:t>или об урегулировании конфликта интересов и исполнения им обязанностей</a:t>
            </a:r>
            <a:r>
              <a:rPr lang="ru-RU" sz="2000" dirty="0" smtClean="0">
                <a:solidFill>
                  <a:srgbClr val="002060"/>
                </a:solidFill>
              </a:rPr>
              <a:t>, установленных </a:t>
            </a:r>
            <a:r>
              <a:rPr lang="ru-RU" sz="2000" dirty="0">
                <a:solidFill>
                  <a:srgbClr val="002060"/>
                </a:solidFill>
              </a:rPr>
              <a:t>в целях противодействия коррупции, а также предшествующие результаты </a:t>
            </a:r>
            <a:r>
              <a:rPr lang="ru-RU" sz="2000" dirty="0" smtClean="0">
                <a:solidFill>
                  <a:srgbClr val="002060"/>
                </a:solidFill>
              </a:rPr>
              <a:t>исполнения служащим </a:t>
            </a:r>
            <a:r>
              <a:rPr lang="ru-RU" sz="2000" dirty="0">
                <a:solidFill>
                  <a:srgbClr val="002060"/>
                </a:solidFill>
              </a:rPr>
              <a:t>своих должностных обязанностей.</a:t>
            </a:r>
          </a:p>
          <a:p>
            <a:pPr indent="457200"/>
            <a:endParaRPr lang="ru-RU" sz="2000" b="1" dirty="0" smtClean="0">
              <a:solidFill>
                <a:srgbClr val="002060"/>
              </a:solidFill>
            </a:endParaRPr>
          </a:p>
          <a:p>
            <a:pPr indent="457200"/>
            <a:r>
              <a:rPr lang="ru-RU" sz="2000" b="1" dirty="0" smtClean="0">
                <a:solidFill>
                  <a:srgbClr val="002060"/>
                </a:solidFill>
              </a:rPr>
              <a:t>Органы Прокуратуры </a:t>
            </a:r>
            <a:r>
              <a:rPr lang="ru-RU" sz="2000" dirty="0" smtClean="0">
                <a:solidFill>
                  <a:srgbClr val="002060"/>
                </a:solidFill>
              </a:rPr>
              <a:t>осуществляют </a:t>
            </a:r>
            <a:r>
              <a:rPr lang="ru-RU" sz="2000" dirty="0">
                <a:solidFill>
                  <a:srgbClr val="002060"/>
                </a:solidFill>
              </a:rPr>
              <a:t>надзор </a:t>
            </a:r>
            <a:endParaRPr lang="ru-RU" sz="2000" dirty="0" smtClean="0">
              <a:solidFill>
                <a:srgbClr val="002060"/>
              </a:solidFill>
            </a:endParaRPr>
          </a:p>
          <a:p>
            <a:pPr indent="457200"/>
            <a:r>
              <a:rPr lang="ru-RU" sz="2000" dirty="0" smtClean="0">
                <a:solidFill>
                  <a:srgbClr val="002060"/>
                </a:solidFill>
              </a:rPr>
              <a:t>за </a:t>
            </a:r>
            <a:r>
              <a:rPr lang="ru-RU" sz="2000" dirty="0">
                <a:solidFill>
                  <a:srgbClr val="002060"/>
                </a:solidFill>
              </a:rPr>
              <a:t>исполнением </a:t>
            </a:r>
            <a:r>
              <a:rPr lang="ru-RU" sz="2000" dirty="0" smtClean="0">
                <a:solidFill>
                  <a:srgbClr val="002060"/>
                </a:solidFill>
              </a:rPr>
              <a:t>законодательства </a:t>
            </a:r>
          </a:p>
          <a:p>
            <a:pPr indent="457200"/>
            <a:r>
              <a:rPr lang="ru-RU" sz="2000" dirty="0" smtClean="0">
                <a:solidFill>
                  <a:srgbClr val="002060"/>
                </a:solidFill>
              </a:rPr>
              <a:t>о </a:t>
            </a:r>
            <a:r>
              <a:rPr lang="ru-RU" sz="2000" dirty="0">
                <a:solidFill>
                  <a:srgbClr val="002060"/>
                </a:solidFill>
              </a:rPr>
              <a:t>противодействии коррупции.</a:t>
            </a:r>
          </a:p>
          <a:p>
            <a:pPr indent="457200"/>
            <a:r>
              <a:rPr lang="ru-RU" sz="2000" dirty="0">
                <a:solidFill>
                  <a:srgbClr val="002060"/>
                </a:solidFill>
              </a:rPr>
              <a:t>В частности, в рамках надзорной деятельности </a:t>
            </a:r>
            <a:endParaRPr lang="ru-RU" sz="2000" dirty="0" smtClean="0">
              <a:solidFill>
                <a:srgbClr val="002060"/>
              </a:solidFill>
            </a:endParaRPr>
          </a:p>
          <a:p>
            <a:pPr indent="457200"/>
            <a:r>
              <a:rPr lang="ru-RU" sz="2000" dirty="0" smtClean="0">
                <a:solidFill>
                  <a:srgbClr val="002060"/>
                </a:solidFill>
              </a:rPr>
              <a:t>прокурорами </a:t>
            </a:r>
            <a:r>
              <a:rPr lang="ru-RU" sz="2000" dirty="0">
                <a:solidFill>
                  <a:srgbClr val="002060"/>
                </a:solidFill>
              </a:rPr>
              <a:t>выявляются факты конфликта </a:t>
            </a:r>
            <a:endParaRPr lang="ru-RU" sz="2000" dirty="0" smtClean="0">
              <a:solidFill>
                <a:srgbClr val="002060"/>
              </a:solidFill>
            </a:endParaRPr>
          </a:p>
          <a:p>
            <a:pPr indent="457200"/>
            <a:r>
              <a:rPr lang="ru-RU" sz="2000" dirty="0" smtClean="0">
                <a:solidFill>
                  <a:srgbClr val="002060"/>
                </a:solidFill>
              </a:rPr>
              <a:t>интересов на государственной </a:t>
            </a:r>
            <a:r>
              <a:rPr lang="ru-RU" sz="2000" dirty="0">
                <a:solidFill>
                  <a:srgbClr val="002060"/>
                </a:solidFill>
              </a:rPr>
              <a:t>и </a:t>
            </a:r>
            <a:endParaRPr lang="ru-RU" sz="2000" dirty="0" smtClean="0">
              <a:solidFill>
                <a:srgbClr val="002060"/>
              </a:solidFill>
            </a:endParaRPr>
          </a:p>
          <a:p>
            <a:pPr indent="457200"/>
            <a:r>
              <a:rPr lang="ru-RU" sz="2000" dirty="0" smtClean="0">
                <a:solidFill>
                  <a:srgbClr val="002060"/>
                </a:solidFill>
              </a:rPr>
              <a:t>муниципальной </a:t>
            </a:r>
            <a:r>
              <a:rPr lang="ru-RU" sz="2000" dirty="0">
                <a:solidFill>
                  <a:srgbClr val="002060"/>
                </a:solidFill>
              </a:rPr>
              <a:t>службе.</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750" t="14352" r="42476" b="23611"/>
          <a:stretch/>
        </p:blipFill>
        <p:spPr bwMode="auto">
          <a:xfrm>
            <a:off x="7257358" y="3205657"/>
            <a:ext cx="4438774" cy="2935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Стрелка вправо 3"/>
          <p:cNvSpPr/>
          <p:nvPr/>
        </p:nvSpPr>
        <p:spPr>
          <a:xfrm>
            <a:off x="5104263" y="3395812"/>
            <a:ext cx="2070228" cy="780401"/>
          </a:xfrm>
          <a:prstGeom prst="right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20571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005" y="246308"/>
            <a:ext cx="4794383" cy="4608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rgbClr val="002060"/>
                </a:solidFill>
              </a:rPr>
              <a:t>ЛИЧНАЯ ЗАИНТЕРЕСОВАННОСТЬ - </a:t>
            </a:r>
            <a:r>
              <a:rPr lang="ru-RU" sz="2000" dirty="0">
                <a:solidFill>
                  <a:srgbClr val="002060"/>
                </a:solidFill>
              </a:rPr>
              <a:t>это </a:t>
            </a:r>
            <a:r>
              <a:rPr lang="ru-RU" sz="2000" b="1" dirty="0">
                <a:solidFill>
                  <a:srgbClr val="002060"/>
                </a:solidFill>
              </a:rPr>
              <a:t>возможность получения доходов </a:t>
            </a:r>
            <a:r>
              <a:rPr lang="ru-RU" sz="2000" dirty="0">
                <a:solidFill>
                  <a:srgbClr val="002060"/>
                </a:solidFill>
              </a:rPr>
              <a:t>в виде денег, иного имущества, в том числе имущественных прав, услуг имущественного характера или каких-либо выгод/преимуществ как непосредственно самим служащим, так и состоящими с ним в близком родстве или свойстве лицами (родственники, друзья, знакомые и т.д.).</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810" t="11574" r="28160" b="11883"/>
          <a:stretch/>
        </p:blipFill>
        <p:spPr bwMode="auto">
          <a:xfrm>
            <a:off x="5145208" y="341841"/>
            <a:ext cx="6134622" cy="5335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7711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5786" y="600239"/>
            <a:ext cx="9594625" cy="1080296"/>
          </a:xfrm>
          <a:prstGeom prst="rect">
            <a:avLst/>
          </a:prstGeom>
        </p:spPr>
        <p:txBody>
          <a:bodyPr wrap="square">
            <a:spAutoFit/>
          </a:bodyPr>
          <a:lstStyle/>
          <a:p>
            <a:pPr indent="142875" algn="just">
              <a:lnSpc>
                <a:spcPct val="107000"/>
              </a:lnSpc>
              <a:spcAft>
                <a:spcPts val="800"/>
              </a:spcAft>
            </a:pPr>
            <a:r>
              <a:rPr lang="ru-RU" sz="2000" b="1" dirty="0" smtClean="0">
                <a:solidFill>
                  <a:srgbClr val="002060"/>
                </a:solidFill>
                <a:ea typeface="Times New Roman" panose="02020603050405020304" pitchFamily="18" charset="0"/>
                <a:cs typeface="Times New Roman" panose="02020603050405020304" pitchFamily="18" charset="0"/>
              </a:rPr>
              <a:t>Корысть</a:t>
            </a:r>
            <a:r>
              <a:rPr lang="ru-RU" sz="2000" dirty="0" smtClean="0">
                <a:solidFill>
                  <a:srgbClr val="002060"/>
                </a:solidFill>
                <a:ea typeface="Times New Roman" panose="02020603050405020304" pitchFamily="18" charset="0"/>
                <a:cs typeface="Times New Roman" panose="02020603050405020304" pitchFamily="18" charset="0"/>
              </a:rPr>
              <a:t> — </a:t>
            </a:r>
            <a:r>
              <a:rPr lang="ru-RU" sz="2000" dirty="0">
                <a:solidFill>
                  <a:srgbClr val="002060"/>
                </a:solidFill>
                <a:ea typeface="Times New Roman" panose="02020603050405020304" pitchFamily="18" charset="0"/>
                <a:cs typeface="Times New Roman" panose="02020603050405020304" pitchFamily="18" charset="0"/>
              </a:rPr>
              <a:t>один из возможных мотивов правонарушения, характеризующийся стремлением извлечь материальную или иную выгоду имущественного характера либо намерением избавиться от материальных затрат.</a:t>
            </a:r>
            <a:endParaRPr lang="ru-RU" sz="2800" dirty="0">
              <a:solidFill>
                <a:srgbClr val="002060"/>
              </a:solidFill>
              <a:effectLs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5202" y="1844131"/>
            <a:ext cx="5037651" cy="3587677"/>
          </a:xfrm>
          <a:prstGeom prst="rect">
            <a:avLst/>
          </a:prstGeom>
        </p:spPr>
      </p:pic>
    </p:spTree>
    <p:extLst>
      <p:ext uri="{BB962C8B-B14F-4D97-AF65-F5344CB8AC3E}">
        <p14:creationId xmlns:p14="http://schemas.microsoft.com/office/powerpoint/2010/main" xmlns="" val="137898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4886" y="736717"/>
            <a:ext cx="8610557" cy="1738938"/>
          </a:xfrm>
          <a:prstGeom prst="rect">
            <a:avLst/>
          </a:prstGeom>
        </p:spPr>
        <p:txBody>
          <a:bodyPr wrap="square">
            <a:spAutoFit/>
          </a:bodyPr>
          <a:lstStyle/>
          <a:p>
            <a:pPr indent="468000" algn="just">
              <a:lnSpc>
                <a:spcPct val="107000"/>
              </a:lnSpc>
              <a:spcAft>
                <a:spcPts val="800"/>
              </a:spcAft>
            </a:pPr>
            <a:r>
              <a:rPr lang="ru-RU" sz="2000" b="1" dirty="0">
                <a:solidFill>
                  <a:srgbClr val="002060"/>
                </a:solidFill>
                <a:ea typeface="Times New Roman" panose="02020603050405020304" pitchFamily="18" charset="0"/>
                <a:cs typeface="Times New Roman" panose="02020603050405020304" pitchFamily="18" charset="0"/>
              </a:rPr>
              <a:t>Коррупционный акт </a:t>
            </a:r>
            <a:r>
              <a:rPr lang="ru-RU" sz="2000" dirty="0">
                <a:solidFill>
                  <a:srgbClr val="002060"/>
                </a:solidFill>
                <a:ea typeface="Times New Roman" panose="02020603050405020304" pitchFamily="18" charset="0"/>
                <a:cs typeface="Times New Roman" panose="02020603050405020304" pitchFamily="18" charset="0"/>
              </a:rPr>
              <a:t>— достижение согласия между субъектами коррупции по поводу установления и поддержания коррупционных отношений, а также </a:t>
            </a:r>
            <a:r>
              <a:rPr lang="ru-RU" sz="2000" dirty="0" smtClean="0">
                <a:solidFill>
                  <a:srgbClr val="002060"/>
                </a:solidFill>
                <a:ea typeface="Times New Roman" panose="02020603050405020304" pitchFamily="18" charset="0"/>
                <a:cs typeface="Times New Roman" panose="02020603050405020304" pitchFamily="18" charset="0"/>
              </a:rPr>
              <a:t>принятый на </a:t>
            </a:r>
            <a:r>
              <a:rPr lang="ru-RU" sz="2000" dirty="0">
                <a:solidFill>
                  <a:srgbClr val="002060"/>
                </a:solidFill>
                <a:ea typeface="Times New Roman" panose="02020603050405020304" pitchFamily="18" charset="0"/>
                <a:cs typeface="Times New Roman" panose="02020603050405020304" pitchFamily="18" charset="0"/>
              </a:rPr>
              <a:t>его основе нормативный (ненормативный) акт, решение органа государственной власти (органа местного самоуправления), включая судебное решение.</a:t>
            </a:r>
            <a:endParaRPr lang="ru-RU" sz="2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91765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6277" y="822372"/>
            <a:ext cx="7416824" cy="1080296"/>
          </a:xfrm>
          <a:prstGeom prst="rect">
            <a:avLst/>
          </a:prstGeom>
        </p:spPr>
        <p:txBody>
          <a:bodyPr wrap="square">
            <a:spAutoFit/>
          </a:bodyPr>
          <a:lstStyle/>
          <a:p>
            <a:pPr indent="468000" algn="just">
              <a:lnSpc>
                <a:spcPct val="107000"/>
              </a:lnSpc>
              <a:spcAft>
                <a:spcPts val="800"/>
              </a:spcAft>
            </a:pPr>
            <a:r>
              <a:rPr lang="ru-RU" sz="2000" b="1" dirty="0">
                <a:solidFill>
                  <a:srgbClr val="002060"/>
                </a:solidFill>
                <a:ea typeface="Times New Roman" panose="02020603050405020304" pitchFamily="18" charset="0"/>
                <a:cs typeface="Times New Roman" panose="02020603050405020304" pitchFamily="18" charset="0"/>
              </a:rPr>
              <a:t>Коррупционная практика </a:t>
            </a:r>
            <a:r>
              <a:rPr lang="ru-RU" sz="2000" dirty="0">
                <a:solidFill>
                  <a:srgbClr val="002060"/>
                </a:solidFill>
                <a:ea typeface="Times New Roman" panose="02020603050405020304" pitchFamily="18" charset="0"/>
                <a:cs typeface="Times New Roman" panose="02020603050405020304" pitchFamily="18" charset="0"/>
              </a:rPr>
              <a:t>— организованная коррупционная деятельность, обеспечивающая использование метода коррупции при достижении корыстных целей.</a:t>
            </a:r>
            <a:endParaRPr lang="ru-RU" sz="2800" dirty="0">
              <a:solidFill>
                <a:srgbClr val="002060"/>
              </a:solidFill>
              <a:effectLs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05051" y="2038969"/>
            <a:ext cx="4931522" cy="3638499"/>
          </a:xfrm>
          <a:prstGeom prst="rect">
            <a:avLst/>
          </a:prstGeom>
        </p:spPr>
      </p:pic>
    </p:spTree>
    <p:extLst>
      <p:ext uri="{BB962C8B-B14F-4D97-AF65-F5344CB8AC3E}">
        <p14:creationId xmlns:p14="http://schemas.microsoft.com/office/powerpoint/2010/main" xmlns="" val="92532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55526"/>
            <a:ext cx="9386140" cy="1409617"/>
          </a:xfrm>
          <a:prstGeom prst="rect">
            <a:avLst/>
          </a:prstGeom>
        </p:spPr>
        <p:txBody>
          <a:bodyPr wrap="square">
            <a:spAutoFit/>
          </a:bodyPr>
          <a:lstStyle/>
          <a:p>
            <a:pPr indent="468000" algn="just">
              <a:lnSpc>
                <a:spcPct val="107000"/>
              </a:lnSpc>
              <a:spcAft>
                <a:spcPts val="800"/>
              </a:spcAft>
            </a:pPr>
            <a:r>
              <a:rPr lang="ru-RU" sz="2000" b="1" dirty="0">
                <a:solidFill>
                  <a:srgbClr val="002060"/>
                </a:solidFill>
                <a:ea typeface="Times New Roman" panose="02020603050405020304" pitchFamily="18" charset="0"/>
                <a:cs typeface="Times New Roman" panose="02020603050405020304" pitchFamily="18" charset="0"/>
              </a:rPr>
              <a:t>Коррумпированность</a:t>
            </a:r>
            <a:r>
              <a:rPr lang="ru-RU" sz="2000" dirty="0">
                <a:solidFill>
                  <a:srgbClr val="002060"/>
                </a:solidFill>
                <a:ea typeface="Times New Roman" panose="02020603050405020304" pitchFamily="18" charset="0"/>
                <a:cs typeface="Times New Roman" panose="02020603050405020304" pitchFamily="18" charset="0"/>
              </a:rPr>
              <a:t> — степень отчужденности субъекта от государства, его вовлеченность в процесс незаконного обогащения путем злоупотребления должностными полномочиями, зараженность жаждой частной выгоды в ущерб интересам страны, общества и других граждан.</a:t>
            </a:r>
            <a:endParaRPr lang="ru-RU" sz="2800" dirty="0">
              <a:solidFill>
                <a:srgbClr val="002060"/>
              </a:solidFill>
              <a:effectLs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9785" y="2233239"/>
            <a:ext cx="6416788" cy="3771776"/>
          </a:xfrm>
          <a:prstGeom prst="rect">
            <a:avLst/>
          </a:prstGeom>
        </p:spPr>
      </p:pic>
    </p:spTree>
    <p:extLst>
      <p:ext uri="{BB962C8B-B14F-4D97-AF65-F5344CB8AC3E}">
        <p14:creationId xmlns:p14="http://schemas.microsoft.com/office/powerpoint/2010/main" xmlns="" val="1799617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392" y="644691"/>
            <a:ext cx="10561173" cy="1323439"/>
          </a:xfrm>
          <a:prstGeom prst="rect">
            <a:avLst/>
          </a:prstGeom>
        </p:spPr>
        <p:txBody>
          <a:bodyPr wrap="square">
            <a:spAutoFit/>
          </a:bodyPr>
          <a:lstStyle/>
          <a:p>
            <a:pPr indent="623984" algn="just"/>
            <a:r>
              <a:rPr lang="ru-RU" sz="2000" b="1" dirty="0">
                <a:solidFill>
                  <a:srgbClr val="002060"/>
                </a:solidFill>
                <a:ea typeface="Times New Roman" panose="02020603050405020304" pitchFamily="18" charset="0"/>
              </a:rPr>
              <a:t>Коррунциогенность</a:t>
            </a:r>
            <a:r>
              <a:rPr lang="ru-RU" sz="2000" dirty="0">
                <a:solidFill>
                  <a:srgbClr val="002060"/>
                </a:solidFill>
                <a:ea typeface="Times New Roman" panose="02020603050405020304" pitchFamily="18" charset="0"/>
              </a:rPr>
              <a:t> — слабая защищенность ресурса и доступность его для незаконного присвоения, наличие коррупционного интереса, мотивированность к совершению коррупционного действия, потенциальный ущерб, который может быть нанесен коррупционным действием.</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1942" y="2169994"/>
            <a:ext cx="5609783" cy="3715294"/>
          </a:xfrm>
          <a:prstGeom prst="rect">
            <a:avLst/>
          </a:prstGeom>
        </p:spPr>
      </p:pic>
    </p:spTree>
    <p:extLst>
      <p:ext uri="{BB962C8B-B14F-4D97-AF65-F5344CB8AC3E}">
        <p14:creationId xmlns:p14="http://schemas.microsoft.com/office/powerpoint/2010/main" xmlns="" val="2490026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6277" y="685895"/>
            <a:ext cx="8204894" cy="707886"/>
          </a:xfrm>
          <a:prstGeom prst="rect">
            <a:avLst/>
          </a:prstGeom>
        </p:spPr>
        <p:txBody>
          <a:bodyPr wrap="square">
            <a:spAutoFit/>
          </a:bodyPr>
          <a:lstStyle/>
          <a:p>
            <a:pPr indent="468000" algn="just"/>
            <a:r>
              <a:rPr lang="ru-RU" sz="2000" b="1" dirty="0">
                <a:solidFill>
                  <a:srgbClr val="002060"/>
                </a:solidFill>
                <a:ea typeface="Times New Roman" panose="02020603050405020304" pitchFamily="18" charset="0"/>
              </a:rPr>
              <a:t>Субъекты коррупции </a:t>
            </a:r>
            <a:r>
              <a:rPr lang="ru-RU" sz="2000" dirty="0">
                <a:solidFill>
                  <a:srgbClr val="002060"/>
                </a:solidFill>
                <a:ea typeface="Times New Roman" panose="02020603050405020304" pitchFamily="18" charset="0"/>
              </a:rPr>
              <a:t>- физические и юридические лица, участники коррупционных отношений.</a:t>
            </a:r>
            <a:endParaRPr lang="ru-RU" sz="3200" dirty="0">
              <a:solidFill>
                <a:srgbClr val="002060"/>
              </a:solidFill>
              <a:effectLst/>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9793" y="1676590"/>
            <a:ext cx="2642716" cy="3414026"/>
          </a:xfrm>
          <a:prstGeom prst="rect">
            <a:avLst/>
          </a:prstGeom>
        </p:spPr>
      </p:pic>
      <p:sp>
        <p:nvSpPr>
          <p:cNvPr id="4" name="Прямоугольник 3"/>
          <p:cNvSpPr/>
          <p:nvPr/>
        </p:nvSpPr>
        <p:spPr>
          <a:xfrm>
            <a:off x="3107140" y="1620252"/>
            <a:ext cx="8743666" cy="3139321"/>
          </a:xfrm>
          <a:prstGeom prst="rect">
            <a:avLst/>
          </a:prstGeom>
        </p:spPr>
        <p:txBody>
          <a:bodyPr wrap="square">
            <a:spAutoFit/>
          </a:bodyPr>
          <a:lstStyle/>
          <a:p>
            <a:pPr algn="just"/>
            <a:r>
              <a:rPr lang="ru-RU" b="1" dirty="0" smtClean="0">
                <a:solidFill>
                  <a:srgbClr val="002060"/>
                </a:solidFill>
              </a:rPr>
              <a:t>Например</a:t>
            </a:r>
            <a:r>
              <a:rPr lang="ru-RU" dirty="0" smtClean="0">
                <a:solidFill>
                  <a:srgbClr val="002060"/>
                </a:solidFill>
              </a:rPr>
              <a:t> </a:t>
            </a:r>
            <a:r>
              <a:rPr lang="ru-RU" dirty="0">
                <a:solidFill>
                  <a:srgbClr val="002060"/>
                </a:solidFill>
              </a:rPr>
              <a:t>из практики, трудно не согласиться с тезисом, что для использования публичного ресурса в личных целях им нужно обладать, - например, иметь возможность разрабатывать отборочные требования к участникам публичной закупки, принимать участие в разработке технической спецификации, определять победителя тендера, или иметь возможность оказывать институциональное (как нормативное, так и коэрцитивное) воздействие на членов закупочной комиссии.</a:t>
            </a:r>
          </a:p>
          <a:p>
            <a:pPr algn="just"/>
            <a:r>
              <a:rPr lang="ru-RU" dirty="0">
                <a:solidFill>
                  <a:srgbClr val="002060"/>
                </a:solidFill>
              </a:rPr>
              <a:t>Таким образом, должностные лица, начиная непосредственно с членов закупочной комиссии и руководителей государственных учреждений или учреждений самоуправления, </a:t>
            </a:r>
            <a:r>
              <a:rPr lang="ru-RU" dirty="0" smtClean="0">
                <a:solidFill>
                  <a:srgbClr val="002060"/>
                </a:solidFill>
              </a:rPr>
              <a:t>и заканчивая </a:t>
            </a:r>
            <a:r>
              <a:rPr lang="ru-RU" dirty="0">
                <a:solidFill>
                  <a:srgbClr val="002060"/>
                </a:solidFill>
              </a:rPr>
              <a:t>любыми государственными должностными лицами, перечисленными в нормативных актах, будут непременно являться обязательными субъектами коррупции в публичных закупках</a:t>
            </a:r>
            <a:r>
              <a:rPr lang="ru-RU"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xmlns="" val="34269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2502" y="674587"/>
            <a:ext cx="9187533" cy="1323439"/>
          </a:xfrm>
          <a:prstGeom prst="rect">
            <a:avLst/>
          </a:prstGeom>
        </p:spPr>
        <p:txBody>
          <a:bodyPr wrap="square">
            <a:spAutoFit/>
          </a:bodyPr>
          <a:lstStyle/>
          <a:p>
            <a:pPr indent="468000"/>
            <a:r>
              <a:rPr lang="ru-RU" sz="2000" b="1" dirty="0">
                <a:solidFill>
                  <a:srgbClr val="002060"/>
                </a:solidFill>
              </a:rPr>
              <a:t>Коррупционное правонарушение </a:t>
            </a:r>
            <a:r>
              <a:rPr lang="ru-RU" sz="2000" dirty="0">
                <a:solidFill>
                  <a:srgbClr val="002060"/>
                </a:solidFill>
              </a:rPr>
              <a:t>— установленное проведенной проверкой либо решением суда виновное нарушение установленного порядка несения службы и исполнения профессиональных обязанностей, если такое нарушение содержит признаки коррупции.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8269" y="2305815"/>
            <a:ext cx="3384376" cy="2736304"/>
          </a:xfrm>
          <a:prstGeom prst="rect">
            <a:avLst/>
          </a:prstGeom>
        </p:spPr>
      </p:pic>
    </p:spTree>
    <p:extLst>
      <p:ext uri="{BB962C8B-B14F-4D97-AF65-F5344CB8AC3E}">
        <p14:creationId xmlns:p14="http://schemas.microsoft.com/office/powerpoint/2010/main" xmlns="" val="3001183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2264" y="875534"/>
            <a:ext cx="6878720" cy="2397579"/>
          </a:xfrm>
          <a:prstGeom prst="rect">
            <a:avLst/>
          </a:prstGeom>
        </p:spPr>
        <p:txBody>
          <a:bodyPr wrap="square">
            <a:spAutoFit/>
          </a:bodyPr>
          <a:lstStyle/>
          <a:p>
            <a:pPr indent="142875" algn="just">
              <a:lnSpc>
                <a:spcPct val="107000"/>
              </a:lnSpc>
              <a:spcAft>
                <a:spcPts val="800"/>
              </a:spcAft>
            </a:pPr>
            <a:r>
              <a:rPr lang="ru-RU" sz="2000" b="1" dirty="0">
                <a:solidFill>
                  <a:srgbClr val="002060"/>
                </a:solidFill>
                <a:ea typeface="Times New Roman" panose="02020603050405020304" pitchFamily="18" charset="0"/>
                <a:cs typeface="Times New Roman" panose="02020603050405020304" pitchFamily="18" charset="0"/>
              </a:rPr>
              <a:t>Коррупция</a:t>
            </a:r>
            <a:r>
              <a:rPr lang="ru-RU" sz="2000" dirty="0">
                <a:solidFill>
                  <a:srgbClr val="002060"/>
                </a:solidFill>
                <a:ea typeface="Times New Roman" panose="02020603050405020304" pitchFamily="18" charset="0"/>
                <a:cs typeface="Times New Roman" panose="02020603050405020304" pitchFamily="18" charset="0"/>
              </a:rPr>
              <a:t> — злоупотребление публичной властью для получения выгоды в личных целях, в интересах третьих лиц или групп; противоправная деятельность (действие или бездействие), заключающаяся в использовании должностным лицом предоставленных ему полномочий с целью незаконного достижения </a:t>
            </a:r>
            <a:r>
              <a:rPr lang="ru-RU" sz="2000" b="1" dirty="0">
                <a:solidFill>
                  <a:srgbClr val="002060"/>
                </a:solidFill>
                <a:ea typeface="Times New Roman" panose="02020603050405020304" pitchFamily="18" charset="0"/>
                <a:cs typeface="Times New Roman" panose="02020603050405020304" pitchFamily="18" charset="0"/>
              </a:rPr>
              <a:t>личных</a:t>
            </a:r>
            <a:r>
              <a:rPr lang="ru-RU" sz="2000" dirty="0">
                <a:solidFill>
                  <a:srgbClr val="002060"/>
                </a:solidFill>
                <a:ea typeface="Times New Roman" panose="02020603050405020304" pitchFamily="18" charset="0"/>
                <a:cs typeface="Times New Roman" panose="02020603050405020304" pitchFamily="18" charset="0"/>
              </a:rPr>
              <a:t> и (или) </a:t>
            </a:r>
            <a:r>
              <a:rPr lang="ru-RU" sz="2000" b="1" dirty="0">
                <a:solidFill>
                  <a:srgbClr val="002060"/>
                </a:solidFill>
                <a:ea typeface="Times New Roman" panose="02020603050405020304" pitchFamily="18" charset="0"/>
                <a:cs typeface="Times New Roman" panose="02020603050405020304" pitchFamily="18" charset="0"/>
              </a:rPr>
              <a:t>имущественных</a:t>
            </a:r>
            <a:r>
              <a:rPr lang="ru-RU" sz="2000" dirty="0">
                <a:solidFill>
                  <a:srgbClr val="002060"/>
                </a:solidFill>
                <a:ea typeface="Times New Roman" panose="02020603050405020304" pitchFamily="18" charset="0"/>
                <a:cs typeface="Times New Roman" panose="02020603050405020304" pitchFamily="18" charset="0"/>
              </a:rPr>
              <a:t> интересов.</a:t>
            </a:r>
            <a:endParaRPr lang="ru-RU" sz="2800" dirty="0">
              <a:solidFill>
                <a:srgbClr val="002060"/>
              </a:solidFill>
              <a:effectLs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88277" y="569173"/>
            <a:ext cx="3744416" cy="3723878"/>
          </a:xfrm>
          <a:prstGeom prst="rect">
            <a:avLst/>
          </a:prstGeom>
        </p:spPr>
      </p:pic>
    </p:spTree>
    <p:extLst>
      <p:ext uri="{BB962C8B-B14F-4D97-AF65-F5344CB8AC3E}">
        <p14:creationId xmlns:p14="http://schemas.microsoft.com/office/powerpoint/2010/main" xmlns="" val="264785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9799" y="610117"/>
            <a:ext cx="8996464" cy="1323439"/>
          </a:xfrm>
          <a:prstGeom prst="rect">
            <a:avLst/>
          </a:prstGeom>
        </p:spPr>
        <p:txBody>
          <a:bodyPr wrap="square">
            <a:spAutoFit/>
          </a:bodyPr>
          <a:lstStyle/>
          <a:p>
            <a:pPr indent="468000"/>
            <a:r>
              <a:rPr lang="ru-RU" sz="2000" b="1" dirty="0">
                <a:solidFill>
                  <a:srgbClr val="002060"/>
                </a:solidFill>
              </a:rPr>
              <a:t>Коррупционное поведение (коррупционный проступок) </a:t>
            </a:r>
            <a:r>
              <a:rPr lang="ru-RU" sz="2000" dirty="0">
                <a:solidFill>
                  <a:srgbClr val="002060"/>
                </a:solidFill>
              </a:rPr>
              <a:t>— действия (бездействие) субъектов коррупции, не содержащие признаков правонарушения, однако свидетельствующие об их желании вступить в коррупционные отношения с иными лицами.</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07196" y="2342990"/>
            <a:ext cx="3799879" cy="2957314"/>
          </a:xfrm>
          <a:prstGeom prst="rect">
            <a:avLst/>
          </a:prstGeom>
        </p:spPr>
      </p:pic>
    </p:spTree>
    <p:extLst>
      <p:ext uri="{BB962C8B-B14F-4D97-AF65-F5344CB8AC3E}">
        <p14:creationId xmlns:p14="http://schemas.microsoft.com/office/powerpoint/2010/main" xmlns="" val="216447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5090" y="713189"/>
            <a:ext cx="8703752" cy="1938992"/>
          </a:xfrm>
          <a:prstGeom prst="rect">
            <a:avLst/>
          </a:prstGeom>
        </p:spPr>
        <p:txBody>
          <a:bodyPr wrap="square">
            <a:spAutoFit/>
          </a:bodyPr>
          <a:lstStyle/>
          <a:p>
            <a:pPr indent="468000"/>
            <a:r>
              <a:rPr lang="ru-RU" sz="2000" b="1" dirty="0">
                <a:solidFill>
                  <a:srgbClr val="002060"/>
                </a:solidFill>
              </a:rPr>
              <a:t>Злоупотребление полномочиями </a:t>
            </a:r>
            <a:r>
              <a:rPr lang="ru-RU" sz="2000" dirty="0">
                <a:solidFill>
                  <a:srgbClr val="002060"/>
                </a:solidFill>
              </a:rPr>
              <a:t>— коррупционное преступление, заключающееся в использовании должностным лицом служебных полномочий вопреки интересам службы, если это деяние совершено из корыстной или иной личной заинтересованности, повлекло нарушение нрав и законных интересов граждан или организаций либо охраняемых законом интересов общества или государства.</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45085" y="3043450"/>
            <a:ext cx="6800922" cy="2825088"/>
          </a:xfrm>
          <a:prstGeom prst="rect">
            <a:avLst/>
          </a:prstGeom>
        </p:spPr>
      </p:pic>
    </p:spTree>
    <p:extLst>
      <p:ext uri="{BB962C8B-B14F-4D97-AF65-F5344CB8AC3E}">
        <p14:creationId xmlns:p14="http://schemas.microsoft.com/office/powerpoint/2010/main" xmlns="" val="424243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55526"/>
            <a:ext cx="7560840" cy="1323439"/>
          </a:xfrm>
          <a:prstGeom prst="rect">
            <a:avLst/>
          </a:prstGeom>
        </p:spPr>
        <p:txBody>
          <a:bodyPr wrap="square">
            <a:spAutoFit/>
          </a:bodyPr>
          <a:lstStyle/>
          <a:p>
            <a:pPr indent="468000"/>
            <a:r>
              <a:rPr lang="ru-RU" sz="2000" b="1" dirty="0">
                <a:solidFill>
                  <a:srgbClr val="002060"/>
                </a:solidFill>
              </a:rPr>
              <a:t>Коррупционный проступок </a:t>
            </a:r>
            <a:r>
              <a:rPr lang="ru-RU" sz="2000" dirty="0">
                <a:solidFill>
                  <a:srgbClr val="002060"/>
                </a:solidFill>
              </a:rPr>
              <a:t>— вид административного правонарушения, связанного с корыстным использованием должностного статуса для получения не предусмотренных законом преимуществ.</a:t>
            </a:r>
          </a:p>
        </p:txBody>
      </p:sp>
      <p:sp>
        <p:nvSpPr>
          <p:cNvPr id="3" name="Прямоугольник 2"/>
          <p:cNvSpPr/>
          <p:nvPr/>
        </p:nvSpPr>
        <p:spPr>
          <a:xfrm>
            <a:off x="2985360" y="2486993"/>
            <a:ext cx="7776864" cy="1015663"/>
          </a:xfrm>
          <a:prstGeom prst="rect">
            <a:avLst/>
          </a:prstGeom>
        </p:spPr>
        <p:txBody>
          <a:bodyPr wrap="square">
            <a:spAutoFit/>
          </a:bodyPr>
          <a:lstStyle/>
          <a:p>
            <a:pPr indent="468000"/>
            <a:r>
              <a:rPr lang="ru-RU" sz="2000" b="1" dirty="0">
                <a:solidFill>
                  <a:srgbClr val="002060"/>
                </a:solidFill>
              </a:rPr>
              <a:t>Коррупционное</a:t>
            </a:r>
            <a:r>
              <a:rPr lang="ru-RU" sz="2000" dirty="0">
                <a:solidFill>
                  <a:srgbClr val="002060"/>
                </a:solidFill>
              </a:rPr>
              <a:t> </a:t>
            </a:r>
            <a:r>
              <a:rPr lang="ru-RU" sz="2000" b="1" dirty="0">
                <a:solidFill>
                  <a:srgbClr val="002060"/>
                </a:solidFill>
              </a:rPr>
              <a:t>преступление</a:t>
            </a:r>
            <a:r>
              <a:rPr lang="ru-RU" sz="2000" dirty="0">
                <a:solidFill>
                  <a:srgbClr val="002060"/>
                </a:solidFill>
              </a:rPr>
              <a:t> — предусмотренное уголовным законодательством, содержащие признаки коррупции общественно опасное деяние.</a:t>
            </a:r>
          </a:p>
        </p:txBody>
      </p:sp>
    </p:spTree>
    <p:extLst>
      <p:ext uri="{BB962C8B-B14F-4D97-AF65-F5344CB8AC3E}">
        <p14:creationId xmlns:p14="http://schemas.microsoft.com/office/powerpoint/2010/main" xmlns="" val="138225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8737" y="664708"/>
            <a:ext cx="8840229" cy="1631216"/>
          </a:xfrm>
          <a:prstGeom prst="rect">
            <a:avLst/>
          </a:prstGeom>
        </p:spPr>
        <p:txBody>
          <a:bodyPr wrap="square">
            <a:spAutoFit/>
          </a:bodyPr>
          <a:lstStyle/>
          <a:p>
            <a:pPr indent="468000"/>
            <a:r>
              <a:rPr lang="ru-RU" sz="2000" b="1" dirty="0">
                <a:solidFill>
                  <a:srgbClr val="002060"/>
                </a:solidFill>
              </a:rPr>
              <a:t>Должностная рента </a:t>
            </a:r>
            <a:r>
              <a:rPr lang="ru-RU" sz="2000" dirty="0">
                <a:solidFill>
                  <a:srgbClr val="002060"/>
                </a:solidFill>
              </a:rPr>
              <a:t>— противоправные сборы денежных средств и имущества, требования безвозмездного оказания услуг имущественного характера, осуществляемые должностными лицами органов государственной власти или местного самоуправления с предприятий и предпринимателей для обеспечения эффективной деятельности должностных лиц этих органов.</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3881" y="2580199"/>
            <a:ext cx="4356226" cy="3752362"/>
          </a:xfrm>
          <a:prstGeom prst="rect">
            <a:avLst/>
          </a:prstGeom>
        </p:spPr>
      </p:pic>
    </p:spTree>
    <p:extLst>
      <p:ext uri="{BB962C8B-B14F-4D97-AF65-F5344CB8AC3E}">
        <p14:creationId xmlns:p14="http://schemas.microsoft.com/office/powerpoint/2010/main" xmlns="" val="36402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490" y="600238"/>
            <a:ext cx="9267079" cy="1938992"/>
          </a:xfrm>
          <a:prstGeom prst="rect">
            <a:avLst/>
          </a:prstGeom>
        </p:spPr>
        <p:txBody>
          <a:bodyPr wrap="square">
            <a:spAutoFit/>
          </a:bodyPr>
          <a:lstStyle/>
          <a:p>
            <a:pPr indent="468000"/>
            <a:r>
              <a:rPr lang="ru-RU" sz="2000" b="1" dirty="0">
                <a:solidFill>
                  <a:srgbClr val="002060"/>
                </a:solidFill>
              </a:rPr>
              <a:t>Откат</a:t>
            </a:r>
            <a:r>
              <a:rPr lang="ru-RU" sz="2000" dirty="0">
                <a:solidFill>
                  <a:srgbClr val="002060"/>
                </a:solidFill>
              </a:rPr>
              <a:t> — разновидность взяточничества, суть которой заключается в предоставлении имущества или услуг имущественного характера должностному лицу органа государственной власти или местного самоуправления за заключение хозяйственных договоров на выполнение определенного рода работ или оказание оплачиваемых услуг вопреки существующим правилам их заключения, связанных с устранением реальных и (или) потенциальных конкурентов.</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39326" y="2344002"/>
            <a:ext cx="3124541" cy="3688307"/>
          </a:xfrm>
          <a:prstGeom prst="rect">
            <a:avLst/>
          </a:prstGeom>
        </p:spPr>
      </p:pic>
    </p:spTree>
    <p:extLst>
      <p:ext uri="{BB962C8B-B14F-4D97-AF65-F5344CB8AC3E}">
        <p14:creationId xmlns:p14="http://schemas.microsoft.com/office/powerpoint/2010/main" xmlns="" val="354443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9502"/>
            <a:ext cx="7704856" cy="1938992"/>
          </a:xfrm>
          <a:prstGeom prst="rect">
            <a:avLst/>
          </a:prstGeom>
        </p:spPr>
        <p:txBody>
          <a:bodyPr wrap="square">
            <a:spAutoFit/>
          </a:bodyPr>
          <a:lstStyle/>
          <a:p>
            <a:pPr indent="468000"/>
            <a:r>
              <a:rPr lang="ru-RU" sz="2000" b="1" dirty="0">
                <a:solidFill>
                  <a:srgbClr val="002060"/>
                </a:solidFill>
              </a:rPr>
              <a:t>Фаворитизм</a:t>
            </a:r>
            <a:r>
              <a:rPr lang="ru-RU" sz="2000" dirty="0">
                <a:solidFill>
                  <a:srgbClr val="002060"/>
                </a:solidFill>
              </a:rPr>
              <a:t> - назначение услуг или предоставление ресурсов родственникам, знакомым в соответствии с принадлежностью к определенной партии, роду, религии, секте и другим группам. Например, государственный служащий обеспечивает экстраординарные услуги, полномочия, рабочие места и льготы политическим союзникам, семейству, друзьям и др.</a:t>
            </a:r>
          </a:p>
        </p:txBody>
      </p:sp>
      <p:sp>
        <p:nvSpPr>
          <p:cNvPr id="3" name="Прямоугольник 2"/>
          <p:cNvSpPr/>
          <p:nvPr/>
        </p:nvSpPr>
        <p:spPr>
          <a:xfrm>
            <a:off x="2480392" y="2590634"/>
            <a:ext cx="7560840" cy="2246769"/>
          </a:xfrm>
          <a:prstGeom prst="rect">
            <a:avLst/>
          </a:prstGeom>
        </p:spPr>
        <p:txBody>
          <a:bodyPr wrap="square">
            <a:spAutoFit/>
          </a:bodyPr>
          <a:lstStyle/>
          <a:p>
            <a:pPr indent="468000"/>
            <a:r>
              <a:rPr lang="ru-RU" sz="2000" b="1" dirty="0">
                <a:solidFill>
                  <a:srgbClr val="002060"/>
                </a:solidFill>
              </a:rPr>
              <a:t>Непотизм</a:t>
            </a:r>
            <a:r>
              <a:rPr lang="ru-RU" sz="2000" dirty="0">
                <a:solidFill>
                  <a:srgbClr val="002060"/>
                </a:solidFill>
              </a:rPr>
              <a:t> — форма коррупции, выражающаяся в предоставлении преимуществ по признакам родства, кумовства, землячества; служебное покровительство; предоставление родственникам и близким выгодных и доходных должностей</a:t>
            </a:r>
            <a:r>
              <a:rPr lang="ru-RU" sz="2000" dirty="0" smtClean="0">
                <a:solidFill>
                  <a:srgbClr val="002060"/>
                </a:solidFill>
              </a:rPr>
              <a:t>.</a:t>
            </a:r>
          </a:p>
          <a:p>
            <a:pPr indent="468000"/>
            <a:endParaRPr lang="ru-RU" sz="2000" b="1" dirty="0">
              <a:solidFill>
                <a:srgbClr val="002060"/>
              </a:solidFill>
            </a:endParaRPr>
          </a:p>
          <a:p>
            <a:pPr indent="468000"/>
            <a:r>
              <a:rPr lang="ru-RU" sz="2000" b="1" dirty="0" smtClean="0">
                <a:solidFill>
                  <a:srgbClr val="002060"/>
                </a:solidFill>
              </a:rPr>
              <a:t>Коррупционная </a:t>
            </a:r>
            <a:r>
              <a:rPr lang="ru-RU" sz="2000" b="1" dirty="0">
                <a:solidFill>
                  <a:srgbClr val="002060"/>
                </a:solidFill>
              </a:rPr>
              <a:t>клановость </a:t>
            </a:r>
            <a:r>
              <a:rPr lang="ru-RU" sz="2000" dirty="0">
                <a:solidFill>
                  <a:srgbClr val="002060"/>
                </a:solidFill>
              </a:rPr>
              <a:t>— замкнутая группа сообщников, связанных коррупционными отношениями</a:t>
            </a:r>
            <a:r>
              <a:rPr lang="ru-RU" sz="2000" dirty="0" smtClean="0">
                <a:solidFill>
                  <a:srgbClr val="002060"/>
                </a:solidFill>
              </a:rPr>
              <a:t>.</a:t>
            </a:r>
            <a:endParaRPr lang="ru-RU" sz="2000" dirty="0">
              <a:solidFill>
                <a:srgbClr val="002060"/>
              </a:solidFill>
            </a:endParaRPr>
          </a:p>
        </p:txBody>
      </p:sp>
    </p:spTree>
    <p:extLst>
      <p:ext uri="{BB962C8B-B14F-4D97-AF65-F5344CB8AC3E}">
        <p14:creationId xmlns:p14="http://schemas.microsoft.com/office/powerpoint/2010/main" xmlns="" val="135262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0060" y="817174"/>
            <a:ext cx="10044752" cy="3785652"/>
          </a:xfrm>
          <a:prstGeom prst="rect">
            <a:avLst/>
          </a:prstGeom>
        </p:spPr>
        <p:txBody>
          <a:bodyPr wrap="square">
            <a:spAutoFit/>
          </a:bodyPr>
          <a:lstStyle/>
          <a:p>
            <a:pPr indent="457200"/>
            <a:r>
              <a:rPr lang="ru-RU" sz="2000" b="1" dirty="0" smtClean="0">
                <a:solidFill>
                  <a:srgbClr val="002060"/>
                </a:solidFill>
              </a:rPr>
              <a:t>ВЗЯТКА - </a:t>
            </a:r>
            <a:r>
              <a:rPr lang="ru-RU" sz="2000" dirty="0" smtClean="0">
                <a:solidFill>
                  <a:srgbClr val="002060"/>
                </a:solidFill>
              </a:rPr>
              <a:t>может </a:t>
            </a:r>
            <a:r>
              <a:rPr lang="ru-RU" sz="2000" dirty="0">
                <a:solidFill>
                  <a:srgbClr val="002060"/>
                </a:solidFill>
              </a:rPr>
              <a:t>быть в виде денег, ценных бумаг, </a:t>
            </a:r>
            <a:r>
              <a:rPr lang="ru-RU" sz="2000" dirty="0" smtClean="0">
                <a:solidFill>
                  <a:srgbClr val="002060"/>
                </a:solidFill>
              </a:rPr>
              <a:t>иного имущества </a:t>
            </a:r>
            <a:r>
              <a:rPr lang="ru-RU" sz="2000" dirty="0">
                <a:solidFill>
                  <a:srgbClr val="002060"/>
                </a:solidFill>
              </a:rPr>
              <a:t>либо в виде незаконных оказания </a:t>
            </a:r>
            <a:r>
              <a:rPr lang="ru-RU" sz="2000" dirty="0" smtClean="0">
                <a:solidFill>
                  <a:srgbClr val="002060"/>
                </a:solidFill>
              </a:rPr>
              <a:t>услуг имущественного </a:t>
            </a:r>
            <a:r>
              <a:rPr lang="ru-RU" sz="2000" dirty="0">
                <a:solidFill>
                  <a:srgbClr val="002060"/>
                </a:solidFill>
              </a:rPr>
              <a:t>характера или </a:t>
            </a:r>
            <a:r>
              <a:rPr lang="ru-RU" sz="2000" dirty="0" smtClean="0">
                <a:solidFill>
                  <a:srgbClr val="002060"/>
                </a:solidFill>
              </a:rPr>
              <a:t>предоставления иных </a:t>
            </a:r>
            <a:r>
              <a:rPr lang="ru-RU" sz="2000" dirty="0">
                <a:solidFill>
                  <a:srgbClr val="002060"/>
                </a:solidFill>
              </a:rPr>
              <a:t>имущественных прав.</a:t>
            </a:r>
          </a:p>
          <a:p>
            <a:pPr indent="457200"/>
            <a:endParaRPr lang="ru-RU" sz="2000" b="1" dirty="0" smtClean="0">
              <a:solidFill>
                <a:srgbClr val="002060"/>
              </a:solidFill>
            </a:endParaRPr>
          </a:p>
          <a:p>
            <a:pPr indent="457200"/>
            <a:r>
              <a:rPr lang="ru-RU" sz="2000" b="1" u="sng" dirty="0" smtClean="0">
                <a:solidFill>
                  <a:srgbClr val="002060"/>
                </a:solidFill>
              </a:rPr>
              <a:t>НАКАЗАНИЕ </a:t>
            </a:r>
            <a:r>
              <a:rPr lang="ru-RU" sz="2000" b="1" u="sng" dirty="0">
                <a:solidFill>
                  <a:srgbClr val="002060"/>
                </a:solidFill>
              </a:rPr>
              <a:t>ЗА ПОЛУЧЕНИЕ ВЗЯТКИ (ст. 290 УК РФ):</a:t>
            </a:r>
          </a:p>
          <a:p>
            <a:pPr indent="457200"/>
            <a:r>
              <a:rPr lang="ru-RU" sz="2000" dirty="0">
                <a:solidFill>
                  <a:srgbClr val="002060"/>
                </a:solidFill>
              </a:rPr>
              <a:t>ШТРАФ до 5 миллионов рублей, или в размере заработной платы или иного дохода осужденного за </a:t>
            </a:r>
            <a:r>
              <a:rPr lang="ru-RU" sz="2000" dirty="0" smtClean="0">
                <a:solidFill>
                  <a:srgbClr val="002060"/>
                </a:solidFill>
              </a:rPr>
              <a:t>период </a:t>
            </a:r>
            <a:r>
              <a:rPr lang="ru-RU" sz="2000" dirty="0">
                <a:solidFill>
                  <a:srgbClr val="002060"/>
                </a:solidFill>
              </a:rPr>
              <a:t>до 5 лет, или в размере до стократной суммы взятки с лишением права занимать </a:t>
            </a:r>
            <a:r>
              <a:rPr lang="ru-RU" sz="2000" dirty="0" smtClean="0">
                <a:solidFill>
                  <a:srgbClr val="002060"/>
                </a:solidFill>
              </a:rPr>
              <a:t>определенные должности </a:t>
            </a:r>
            <a:r>
              <a:rPr lang="ru-RU" sz="2000" dirty="0">
                <a:solidFill>
                  <a:srgbClr val="002060"/>
                </a:solidFill>
              </a:rPr>
              <a:t>или заниматься определенной деятельностью на срок до 15 лет;</a:t>
            </a:r>
          </a:p>
          <a:p>
            <a:pPr indent="457200"/>
            <a:r>
              <a:rPr lang="ru-RU" sz="2000" b="1" dirty="0">
                <a:solidFill>
                  <a:srgbClr val="002060"/>
                </a:solidFill>
              </a:rPr>
              <a:t>ЛИШЕНИЕ СВОБОДЫ </a:t>
            </a:r>
            <a:r>
              <a:rPr lang="ru-RU" sz="2000" dirty="0">
                <a:solidFill>
                  <a:srgbClr val="002060"/>
                </a:solidFill>
              </a:rPr>
              <a:t>на срок до 15 лет со штрафом в размере до семидесятикратной суммы взятки </a:t>
            </a:r>
            <a:r>
              <a:rPr lang="ru-RU" sz="2000" dirty="0" smtClean="0">
                <a:solidFill>
                  <a:srgbClr val="002060"/>
                </a:solidFill>
              </a:rPr>
              <a:t>или без </a:t>
            </a:r>
            <a:r>
              <a:rPr lang="ru-RU" sz="2000" dirty="0">
                <a:solidFill>
                  <a:srgbClr val="002060"/>
                </a:solidFill>
              </a:rPr>
              <a:t>такового и с лишением права занимать определенные должности или заниматься </a:t>
            </a:r>
            <a:r>
              <a:rPr lang="ru-RU" sz="2000" dirty="0" smtClean="0">
                <a:solidFill>
                  <a:srgbClr val="002060"/>
                </a:solidFill>
              </a:rPr>
              <a:t>определенной деятельностью </a:t>
            </a:r>
            <a:r>
              <a:rPr lang="ru-RU" sz="2000" dirty="0">
                <a:solidFill>
                  <a:srgbClr val="002060"/>
                </a:solidFill>
              </a:rPr>
              <a:t>на срок до 15 лет или без такового.</a:t>
            </a:r>
          </a:p>
        </p:txBody>
      </p:sp>
    </p:spTree>
    <p:extLst>
      <p:ext uri="{BB962C8B-B14F-4D97-AF65-F5344CB8AC3E}">
        <p14:creationId xmlns:p14="http://schemas.microsoft.com/office/powerpoint/2010/main" xmlns="" val="154628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826" y="555526"/>
            <a:ext cx="9615811" cy="2862322"/>
          </a:xfrm>
          <a:prstGeom prst="rect">
            <a:avLst/>
          </a:prstGeom>
        </p:spPr>
        <p:txBody>
          <a:bodyPr wrap="square">
            <a:spAutoFit/>
          </a:bodyPr>
          <a:lstStyle/>
          <a:p>
            <a:pPr indent="457200"/>
            <a:r>
              <a:rPr lang="ru-RU" sz="2000" b="1" dirty="0">
                <a:solidFill>
                  <a:srgbClr val="002060"/>
                </a:solidFill>
              </a:rPr>
              <a:t>НАКАЗАНИЕ ЗА ДАЧУ ВЗЯТКИ (ст. 291 УК РФ):</a:t>
            </a:r>
          </a:p>
          <a:p>
            <a:pPr indent="457200"/>
            <a:r>
              <a:rPr lang="ru-RU" sz="2000" b="1" dirty="0">
                <a:solidFill>
                  <a:srgbClr val="002060"/>
                </a:solidFill>
              </a:rPr>
              <a:t>ШТРАФ</a:t>
            </a:r>
            <a:r>
              <a:rPr lang="ru-RU" sz="2000" dirty="0">
                <a:solidFill>
                  <a:srgbClr val="002060"/>
                </a:solidFill>
              </a:rPr>
              <a:t> до 4 миллионов рублей или в размере заработной платы или иного дохода осужденного </a:t>
            </a:r>
            <a:r>
              <a:rPr lang="ru-RU" sz="2000" dirty="0" smtClean="0">
                <a:solidFill>
                  <a:srgbClr val="002060"/>
                </a:solidFill>
              </a:rPr>
              <a:t>за период </a:t>
            </a:r>
            <a:r>
              <a:rPr lang="ru-RU" sz="2000" dirty="0">
                <a:solidFill>
                  <a:srgbClr val="002060"/>
                </a:solidFill>
              </a:rPr>
              <a:t>до 4 лет или в размере до девяностократной суммы взятки с лишением права </a:t>
            </a:r>
            <a:r>
              <a:rPr lang="ru-RU" sz="2000" dirty="0" smtClean="0">
                <a:solidFill>
                  <a:srgbClr val="002060"/>
                </a:solidFill>
              </a:rPr>
              <a:t>занимать определенные </a:t>
            </a:r>
            <a:r>
              <a:rPr lang="ru-RU" sz="2000" dirty="0">
                <a:solidFill>
                  <a:srgbClr val="002060"/>
                </a:solidFill>
              </a:rPr>
              <a:t>должности или заниматься определенной деятельностью на срок до 10 лет или без такового;</a:t>
            </a:r>
          </a:p>
          <a:p>
            <a:pPr indent="457200"/>
            <a:r>
              <a:rPr lang="ru-RU" sz="2000" b="1" dirty="0">
                <a:solidFill>
                  <a:srgbClr val="002060"/>
                </a:solidFill>
              </a:rPr>
              <a:t>ЛИШЕНИЕ СВОБОДЫ </a:t>
            </a:r>
            <a:r>
              <a:rPr lang="ru-RU" sz="2000" dirty="0">
                <a:solidFill>
                  <a:srgbClr val="002060"/>
                </a:solidFill>
              </a:rPr>
              <a:t>на срок до 15 лет со штрафом в размере до семидесятикратной суммы взятки </a:t>
            </a:r>
            <a:r>
              <a:rPr lang="ru-RU" sz="2000" dirty="0" smtClean="0">
                <a:solidFill>
                  <a:srgbClr val="002060"/>
                </a:solidFill>
              </a:rPr>
              <a:t>или без </a:t>
            </a:r>
            <a:r>
              <a:rPr lang="ru-RU" sz="2000" dirty="0">
                <a:solidFill>
                  <a:srgbClr val="002060"/>
                </a:solidFill>
              </a:rPr>
              <a:t>такового и с лишением права занимать определенные должности или заниматься </a:t>
            </a:r>
            <a:r>
              <a:rPr lang="ru-RU" sz="2000" dirty="0" smtClean="0">
                <a:solidFill>
                  <a:srgbClr val="002060"/>
                </a:solidFill>
              </a:rPr>
              <a:t>определенной деятельностью </a:t>
            </a:r>
            <a:r>
              <a:rPr lang="ru-RU" sz="2000" dirty="0">
                <a:solidFill>
                  <a:srgbClr val="002060"/>
                </a:solidFill>
              </a:rPr>
              <a:t>на срок до 10 лет или без такового.</a:t>
            </a:r>
          </a:p>
        </p:txBody>
      </p:sp>
    </p:spTree>
    <p:extLst>
      <p:ext uri="{BB962C8B-B14F-4D97-AF65-F5344CB8AC3E}">
        <p14:creationId xmlns:p14="http://schemas.microsoft.com/office/powerpoint/2010/main" xmlns="" val="3569209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466" y="649631"/>
            <a:ext cx="8909897" cy="2862322"/>
          </a:xfrm>
          <a:prstGeom prst="rect">
            <a:avLst/>
          </a:prstGeom>
        </p:spPr>
        <p:txBody>
          <a:bodyPr wrap="square">
            <a:spAutoFit/>
          </a:bodyPr>
          <a:lstStyle/>
          <a:p>
            <a:pPr indent="457200"/>
            <a:r>
              <a:rPr lang="ru-RU" sz="2000" b="1" dirty="0">
                <a:solidFill>
                  <a:srgbClr val="002060"/>
                </a:solidFill>
              </a:rPr>
              <a:t>НАКАЗАНИЕ ЗА ПОСРЕДНИЧЕСТВО ВО ВЗЯТОЧНИЧЕСТВЕ (ст. 291.1 УК РФ):</a:t>
            </a:r>
          </a:p>
          <a:p>
            <a:pPr indent="457200"/>
            <a:r>
              <a:rPr lang="ru-RU" sz="2000" b="1" dirty="0">
                <a:solidFill>
                  <a:srgbClr val="002060"/>
                </a:solidFill>
              </a:rPr>
              <a:t>ШТРАФ</a:t>
            </a:r>
            <a:r>
              <a:rPr lang="ru-RU" sz="2000" dirty="0">
                <a:solidFill>
                  <a:srgbClr val="002060"/>
                </a:solidFill>
              </a:rPr>
              <a:t> до 3 миллионов рублей или в размере заработной платы или иного дохода осужденного </a:t>
            </a:r>
            <a:r>
              <a:rPr lang="ru-RU" sz="2000" dirty="0" smtClean="0">
                <a:solidFill>
                  <a:srgbClr val="002060"/>
                </a:solidFill>
              </a:rPr>
              <a:t>за период </a:t>
            </a:r>
            <a:r>
              <a:rPr lang="ru-RU" sz="2000" dirty="0">
                <a:solidFill>
                  <a:srgbClr val="002060"/>
                </a:solidFill>
              </a:rPr>
              <a:t>до 3 лет или в размере до восьмидесятикратной суммы взятки с лишением права </a:t>
            </a:r>
            <a:r>
              <a:rPr lang="ru-RU" sz="2000" dirty="0" smtClean="0">
                <a:solidFill>
                  <a:srgbClr val="002060"/>
                </a:solidFill>
              </a:rPr>
              <a:t>занимать определенные </a:t>
            </a:r>
            <a:r>
              <a:rPr lang="ru-RU" sz="2000" dirty="0">
                <a:solidFill>
                  <a:srgbClr val="002060"/>
                </a:solidFill>
              </a:rPr>
              <a:t>должности или заниматься определенной деятельностью на срок до 7 лет или без такового;</a:t>
            </a:r>
          </a:p>
          <a:p>
            <a:pPr indent="457200"/>
            <a:r>
              <a:rPr lang="ru-RU" sz="2000" b="1" dirty="0">
                <a:solidFill>
                  <a:srgbClr val="002060"/>
                </a:solidFill>
              </a:rPr>
              <a:t>ЛИШЕНИЕ СВОБОДЫ </a:t>
            </a:r>
            <a:r>
              <a:rPr lang="ru-RU" sz="2000" dirty="0">
                <a:solidFill>
                  <a:srgbClr val="002060"/>
                </a:solidFill>
              </a:rPr>
              <a:t>на срок до 12 лет со штрафом в размере до семидесятикратной суммы взятки </a:t>
            </a:r>
            <a:r>
              <a:rPr lang="ru-RU" sz="2000" dirty="0" smtClean="0">
                <a:solidFill>
                  <a:srgbClr val="002060"/>
                </a:solidFill>
              </a:rPr>
              <a:t>или без </a:t>
            </a:r>
            <a:r>
              <a:rPr lang="ru-RU" sz="2000" dirty="0">
                <a:solidFill>
                  <a:srgbClr val="002060"/>
                </a:solidFill>
              </a:rPr>
              <a:t>такового и с лишением права занимать определенные должности или заниматься </a:t>
            </a:r>
            <a:r>
              <a:rPr lang="ru-RU" sz="2000" dirty="0" smtClean="0">
                <a:solidFill>
                  <a:srgbClr val="002060"/>
                </a:solidFill>
              </a:rPr>
              <a:t>определенной деятельностью </a:t>
            </a:r>
            <a:r>
              <a:rPr lang="ru-RU" sz="2000" dirty="0">
                <a:solidFill>
                  <a:srgbClr val="002060"/>
                </a:solidFill>
              </a:rPr>
              <a:t>на срок до 7 лет или без такового.</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16292" y="2971304"/>
            <a:ext cx="3038646" cy="3238427"/>
          </a:xfrm>
          <a:prstGeom prst="rect">
            <a:avLst/>
          </a:prstGeom>
        </p:spPr>
      </p:pic>
    </p:spTree>
    <p:extLst>
      <p:ext uri="{BB962C8B-B14F-4D97-AF65-F5344CB8AC3E}">
        <p14:creationId xmlns:p14="http://schemas.microsoft.com/office/powerpoint/2010/main" xmlns="" val="3933330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11510"/>
            <a:ext cx="8712968" cy="2554545"/>
          </a:xfrm>
          <a:prstGeom prst="rect">
            <a:avLst/>
          </a:prstGeom>
        </p:spPr>
        <p:txBody>
          <a:bodyPr wrap="square">
            <a:spAutoFit/>
          </a:bodyPr>
          <a:lstStyle/>
          <a:p>
            <a:pPr indent="457200"/>
            <a:r>
              <a:rPr lang="ru-RU" sz="2000" b="1" dirty="0">
                <a:solidFill>
                  <a:srgbClr val="002060"/>
                </a:solidFill>
              </a:rPr>
              <a:t>НАКАЗАНИЕ ЗА МЕЛКОЕ ВЗЯТОЧНИЧЕСТВО (ст. 291.2 УК РФ),</a:t>
            </a:r>
          </a:p>
          <a:p>
            <a:pPr indent="457200"/>
            <a:r>
              <a:rPr lang="ru-RU" sz="2000" dirty="0">
                <a:solidFill>
                  <a:srgbClr val="002060"/>
                </a:solidFill>
              </a:rPr>
              <a:t>а именно за получение, дачу взятки лично или через посредника в размере, не превышающем </a:t>
            </a:r>
            <a:r>
              <a:rPr lang="ru-RU" sz="2000" b="1" dirty="0">
                <a:solidFill>
                  <a:srgbClr val="002060"/>
                </a:solidFill>
              </a:rPr>
              <a:t>10 </a:t>
            </a:r>
            <a:r>
              <a:rPr lang="ru-RU" sz="2000" b="1" dirty="0" smtClean="0">
                <a:solidFill>
                  <a:srgbClr val="002060"/>
                </a:solidFill>
              </a:rPr>
              <a:t>тысяч рублей</a:t>
            </a:r>
            <a:r>
              <a:rPr lang="ru-RU" sz="2000" dirty="0">
                <a:solidFill>
                  <a:srgbClr val="002060"/>
                </a:solidFill>
              </a:rPr>
              <a:t>:</a:t>
            </a:r>
          </a:p>
          <a:p>
            <a:pPr indent="457200"/>
            <a:r>
              <a:rPr lang="ru-RU" sz="2000" b="1" dirty="0">
                <a:solidFill>
                  <a:srgbClr val="002060"/>
                </a:solidFill>
              </a:rPr>
              <a:t>ШТРАФ</a:t>
            </a:r>
            <a:r>
              <a:rPr lang="ru-RU" sz="2000" dirty="0">
                <a:solidFill>
                  <a:srgbClr val="002060"/>
                </a:solidFill>
              </a:rPr>
              <a:t> до 1 миллиона рублей или в размере заработной платы или иного дохода осужденного </a:t>
            </a:r>
            <a:r>
              <a:rPr lang="ru-RU" sz="2000" dirty="0" smtClean="0">
                <a:solidFill>
                  <a:srgbClr val="002060"/>
                </a:solidFill>
              </a:rPr>
              <a:t>за период </a:t>
            </a:r>
            <a:r>
              <a:rPr lang="ru-RU" sz="2000" dirty="0">
                <a:solidFill>
                  <a:srgbClr val="002060"/>
                </a:solidFill>
              </a:rPr>
              <a:t>до 1 года;</a:t>
            </a:r>
          </a:p>
          <a:p>
            <a:pPr indent="457200"/>
            <a:r>
              <a:rPr lang="ru-RU" sz="2000" b="1" dirty="0">
                <a:solidFill>
                  <a:srgbClr val="002060"/>
                </a:solidFill>
              </a:rPr>
              <a:t>ИСПРАВИТЕЛЬНЫЕ РАБОТЫ </a:t>
            </a:r>
            <a:r>
              <a:rPr lang="ru-RU" sz="2000" dirty="0">
                <a:solidFill>
                  <a:srgbClr val="002060"/>
                </a:solidFill>
              </a:rPr>
              <a:t>на срок до 3 лет;</a:t>
            </a:r>
          </a:p>
          <a:p>
            <a:pPr indent="457200"/>
            <a:r>
              <a:rPr lang="ru-RU" sz="2000" b="1" dirty="0">
                <a:solidFill>
                  <a:srgbClr val="002060"/>
                </a:solidFill>
              </a:rPr>
              <a:t>ОГРАНИЧЕНИЕ СВОБОДЫ </a:t>
            </a:r>
            <a:r>
              <a:rPr lang="ru-RU" sz="2000" dirty="0">
                <a:solidFill>
                  <a:srgbClr val="002060"/>
                </a:solidFill>
              </a:rPr>
              <a:t>на срок до 4 лет;</a:t>
            </a:r>
          </a:p>
          <a:p>
            <a:pPr indent="457200"/>
            <a:r>
              <a:rPr lang="ru-RU" sz="2000" b="1" dirty="0">
                <a:solidFill>
                  <a:srgbClr val="002060"/>
                </a:solidFill>
              </a:rPr>
              <a:t>ЛИШЕНИЕ СВОБОДЫ </a:t>
            </a:r>
            <a:r>
              <a:rPr lang="ru-RU" sz="2000" dirty="0">
                <a:solidFill>
                  <a:srgbClr val="002060"/>
                </a:solidFill>
              </a:rPr>
              <a:t>на срок до 3 лет.</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32562" y="2280859"/>
            <a:ext cx="4804012" cy="3396609"/>
          </a:xfrm>
          <a:prstGeom prst="rect">
            <a:avLst/>
          </a:prstGeom>
        </p:spPr>
      </p:pic>
    </p:spTree>
    <p:extLst>
      <p:ext uri="{BB962C8B-B14F-4D97-AF65-F5344CB8AC3E}">
        <p14:creationId xmlns:p14="http://schemas.microsoft.com/office/powerpoint/2010/main" xmlns="" val="308884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99542"/>
            <a:ext cx="5832648"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800" b="1" dirty="0" smtClean="0">
                <a:solidFill>
                  <a:srgbClr val="002060"/>
                </a:solidFill>
              </a:rPr>
              <a:t>КОРРУПЦИОННЫЕ ПРОЯВЛЕНИЯ</a:t>
            </a:r>
            <a:endParaRPr lang="ru-RU" sz="2800" b="1" dirty="0">
              <a:solidFill>
                <a:srgbClr val="002060"/>
              </a:solidFill>
            </a:endParaRPr>
          </a:p>
        </p:txBody>
      </p:sp>
      <p:sp>
        <p:nvSpPr>
          <p:cNvPr id="3" name="Прямоугольник 2"/>
          <p:cNvSpPr/>
          <p:nvPr/>
        </p:nvSpPr>
        <p:spPr>
          <a:xfrm>
            <a:off x="1835696" y="1635646"/>
            <a:ext cx="324036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smtClean="0">
                <a:solidFill>
                  <a:srgbClr val="002060"/>
                </a:solidFill>
              </a:rPr>
              <a:t>понятия</a:t>
            </a:r>
            <a:endParaRPr lang="ru-RU" sz="2400" b="1" dirty="0">
              <a:solidFill>
                <a:srgbClr val="002060"/>
              </a:solidFill>
            </a:endParaRPr>
          </a:p>
        </p:txBody>
      </p:sp>
      <p:sp>
        <p:nvSpPr>
          <p:cNvPr id="4" name="Прямоугольник 3"/>
          <p:cNvSpPr/>
          <p:nvPr/>
        </p:nvSpPr>
        <p:spPr>
          <a:xfrm>
            <a:off x="3275856" y="2427734"/>
            <a:ext cx="324036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smtClean="0">
                <a:solidFill>
                  <a:srgbClr val="002060"/>
                </a:solidFill>
              </a:rPr>
              <a:t>разнообразия</a:t>
            </a:r>
            <a:endParaRPr lang="ru-RU" sz="2400" b="1" dirty="0">
              <a:solidFill>
                <a:srgbClr val="002060"/>
              </a:solidFill>
            </a:endParaRPr>
          </a:p>
        </p:txBody>
      </p:sp>
      <p:sp>
        <p:nvSpPr>
          <p:cNvPr id="5" name="Прямоугольник 4"/>
          <p:cNvSpPr/>
          <p:nvPr/>
        </p:nvSpPr>
        <p:spPr>
          <a:xfrm>
            <a:off x="4716016" y="3147814"/>
            <a:ext cx="3240360"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smtClean="0">
                <a:solidFill>
                  <a:srgbClr val="002060"/>
                </a:solidFill>
              </a:rPr>
              <a:t>формы</a:t>
            </a:r>
            <a:endParaRPr lang="ru-RU" sz="2400" b="1" dirty="0">
              <a:solidFill>
                <a:srgbClr val="002060"/>
              </a:solidFill>
            </a:endParaRPr>
          </a:p>
        </p:txBody>
      </p:sp>
      <p:sp>
        <p:nvSpPr>
          <p:cNvPr id="6" name="Стрелка вниз 5"/>
          <p:cNvSpPr/>
          <p:nvPr/>
        </p:nvSpPr>
        <p:spPr>
          <a:xfrm>
            <a:off x="3635896" y="1203598"/>
            <a:ext cx="484632" cy="43204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7" name="Стрелка вниз 6"/>
          <p:cNvSpPr/>
          <p:nvPr/>
        </p:nvSpPr>
        <p:spPr>
          <a:xfrm>
            <a:off x="5303198" y="2884547"/>
            <a:ext cx="484632" cy="43204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8" name="Стрелка вниз 7"/>
          <p:cNvSpPr/>
          <p:nvPr/>
        </p:nvSpPr>
        <p:spPr>
          <a:xfrm>
            <a:off x="4145413" y="2054309"/>
            <a:ext cx="484632" cy="432048"/>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8364" y="2934267"/>
            <a:ext cx="5169871" cy="3282287"/>
          </a:xfrm>
          <a:prstGeom prst="rect">
            <a:avLst/>
          </a:prstGeom>
        </p:spPr>
      </p:pic>
    </p:spTree>
    <p:extLst>
      <p:ext uri="{BB962C8B-B14F-4D97-AF65-F5344CB8AC3E}">
        <p14:creationId xmlns:p14="http://schemas.microsoft.com/office/powerpoint/2010/main" xmlns="" val="342644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153" y="603421"/>
            <a:ext cx="9819099" cy="3293209"/>
          </a:xfrm>
          <a:prstGeom prst="rect">
            <a:avLst/>
          </a:prstGeom>
          <a:noFill/>
        </p:spPr>
        <p:txBody>
          <a:bodyPr wrap="square" rtlCol="0">
            <a:spAutoFit/>
          </a:bodyPr>
          <a:lstStyle/>
          <a:p>
            <a:pPr indent="144000"/>
            <a:r>
              <a:rPr lang="ru-RU" sz="2400" b="1" dirty="0" smtClean="0">
                <a:solidFill>
                  <a:srgbClr val="002060"/>
                </a:solidFill>
              </a:rPr>
              <a:t>С точки зрения Конституции Российской Федерации коррупцию можно трактовать как фактор:</a:t>
            </a:r>
          </a:p>
          <a:p>
            <a:pPr indent="144000"/>
            <a:r>
              <a:rPr lang="ru-RU" sz="2000" b="1" dirty="0">
                <a:solidFill>
                  <a:srgbClr val="002060"/>
                </a:solidFill>
              </a:rPr>
              <a:t>а</a:t>
            </a:r>
            <a:r>
              <a:rPr lang="ru-RU" sz="2000" b="1" dirty="0" smtClean="0">
                <a:solidFill>
                  <a:srgbClr val="002060"/>
                </a:solidFill>
              </a:rPr>
              <a:t>) </a:t>
            </a:r>
            <a:r>
              <a:rPr lang="ru-RU" sz="2000" dirty="0" smtClean="0">
                <a:solidFill>
                  <a:srgbClr val="002060"/>
                </a:solidFill>
              </a:rPr>
              <a:t>разрушение единого политического пространства страны и нарушение правовых основ рыночных отношений (ст. 8, 71, 74);</a:t>
            </a:r>
          </a:p>
          <a:p>
            <a:pPr indent="144000"/>
            <a:r>
              <a:rPr lang="ru-RU" sz="2000" b="1" dirty="0">
                <a:solidFill>
                  <a:srgbClr val="002060"/>
                </a:solidFill>
              </a:rPr>
              <a:t>б</a:t>
            </a:r>
            <a:r>
              <a:rPr lang="ru-RU" sz="2000" b="1" dirty="0" smtClean="0">
                <a:solidFill>
                  <a:srgbClr val="002060"/>
                </a:solidFill>
              </a:rPr>
              <a:t>) </a:t>
            </a:r>
            <a:r>
              <a:rPr lang="ru-RU" sz="2000" dirty="0" smtClean="0">
                <a:solidFill>
                  <a:srgbClr val="002060"/>
                </a:solidFill>
              </a:rPr>
              <a:t>подрыв основ конституционного строя (ст. 8);</a:t>
            </a:r>
          </a:p>
          <a:p>
            <a:pPr indent="144000"/>
            <a:r>
              <a:rPr lang="ru-RU" sz="2000" b="1" dirty="0">
                <a:solidFill>
                  <a:srgbClr val="002060"/>
                </a:solidFill>
              </a:rPr>
              <a:t>в</a:t>
            </a:r>
            <a:r>
              <a:rPr lang="ru-RU" sz="2000" b="1" dirty="0" smtClean="0">
                <a:solidFill>
                  <a:srgbClr val="002060"/>
                </a:solidFill>
              </a:rPr>
              <a:t>) </a:t>
            </a:r>
            <a:r>
              <a:rPr lang="ru-RU" sz="2000" dirty="0" smtClean="0">
                <a:solidFill>
                  <a:srgbClr val="002060"/>
                </a:solidFill>
              </a:rPr>
              <a:t>нарушение налоговых механизмов (ст. 75);</a:t>
            </a:r>
          </a:p>
          <a:p>
            <a:pPr indent="144000"/>
            <a:r>
              <a:rPr lang="ru-RU" sz="2000" b="1" dirty="0">
                <a:solidFill>
                  <a:srgbClr val="002060"/>
                </a:solidFill>
              </a:rPr>
              <a:t>г</a:t>
            </a:r>
            <a:r>
              <a:rPr lang="ru-RU" sz="2000" b="1" dirty="0" smtClean="0">
                <a:solidFill>
                  <a:srgbClr val="002060"/>
                </a:solidFill>
              </a:rPr>
              <a:t>) </a:t>
            </a:r>
            <a:r>
              <a:rPr lang="ru-RU" sz="2000" dirty="0" smtClean="0">
                <a:solidFill>
                  <a:srgbClr val="002060"/>
                </a:solidFill>
              </a:rPr>
              <a:t>ослабления целостности, неприкосновенности и суверенитета страны (ст. 4, 80, 86);</a:t>
            </a:r>
          </a:p>
          <a:p>
            <a:pPr indent="144000"/>
            <a:r>
              <a:rPr lang="ru-RU" sz="2000" b="1" dirty="0">
                <a:solidFill>
                  <a:srgbClr val="002060"/>
                </a:solidFill>
              </a:rPr>
              <a:t>д</a:t>
            </a:r>
            <a:r>
              <a:rPr lang="ru-RU" sz="2000" b="1" dirty="0" smtClean="0">
                <a:solidFill>
                  <a:srgbClr val="002060"/>
                </a:solidFill>
              </a:rPr>
              <a:t>) </a:t>
            </a:r>
            <a:r>
              <a:rPr lang="ru-RU" sz="2000" dirty="0" smtClean="0">
                <a:solidFill>
                  <a:srgbClr val="002060"/>
                </a:solidFill>
              </a:rPr>
              <a:t>подрыв обороноспособности государства (ст. 59, 87);</a:t>
            </a:r>
          </a:p>
          <a:p>
            <a:pPr indent="144000"/>
            <a:r>
              <a:rPr lang="ru-RU" sz="2000" b="1" dirty="0">
                <a:solidFill>
                  <a:srgbClr val="002060"/>
                </a:solidFill>
              </a:rPr>
              <a:t>е</a:t>
            </a:r>
            <a:r>
              <a:rPr lang="ru-RU" sz="2000" b="1" dirty="0" smtClean="0">
                <a:solidFill>
                  <a:srgbClr val="002060"/>
                </a:solidFill>
              </a:rPr>
              <a:t>) </a:t>
            </a:r>
            <a:r>
              <a:rPr lang="ru-RU" sz="2000" dirty="0" smtClean="0">
                <a:solidFill>
                  <a:srgbClr val="002060"/>
                </a:solidFill>
              </a:rPr>
              <a:t>нарушение прав и свобод человека и гражданина, прежде всего, в части права собственности (ст. 35, 36);</a:t>
            </a:r>
          </a:p>
        </p:txBody>
      </p:sp>
    </p:spTree>
    <p:extLst>
      <p:ext uri="{BB962C8B-B14F-4D97-AF65-F5344CB8AC3E}">
        <p14:creationId xmlns:p14="http://schemas.microsoft.com/office/powerpoint/2010/main" xmlns="" val="2709471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2631" y="852008"/>
            <a:ext cx="9600735" cy="2246769"/>
          </a:xfrm>
          <a:prstGeom prst="rect">
            <a:avLst/>
          </a:prstGeom>
        </p:spPr>
        <p:txBody>
          <a:bodyPr wrap="square">
            <a:spAutoFit/>
          </a:bodyPr>
          <a:lstStyle/>
          <a:p>
            <a:pPr indent="144000"/>
            <a:r>
              <a:rPr lang="ru-RU" sz="2000" b="1" dirty="0">
                <a:solidFill>
                  <a:srgbClr val="002060"/>
                </a:solidFill>
              </a:rPr>
              <a:t>ж) </a:t>
            </a:r>
            <a:r>
              <a:rPr lang="ru-RU" sz="2000" dirty="0">
                <a:solidFill>
                  <a:srgbClr val="002060"/>
                </a:solidFill>
              </a:rPr>
              <a:t>ущемление права на свободное предпринимательство (ст. 8, 34);</a:t>
            </a:r>
          </a:p>
          <a:p>
            <a:pPr indent="144000"/>
            <a:r>
              <a:rPr lang="ru-RU" sz="2000" b="1" dirty="0">
                <a:solidFill>
                  <a:srgbClr val="002060"/>
                </a:solidFill>
              </a:rPr>
              <a:t>з) </a:t>
            </a:r>
            <a:r>
              <a:rPr lang="ru-RU" sz="2000" dirty="0">
                <a:solidFill>
                  <a:srgbClr val="002060"/>
                </a:solidFill>
              </a:rPr>
              <a:t>лишение права равного (без какой-либо дискриминации) доступа к государственной и муниципальной службе (ст. 32), социальных прав (ст. 37-41), девальвации конституционных гарантий правосудия (ст. 46-47). Не остается, </a:t>
            </a:r>
            <a:r>
              <a:rPr lang="ru-RU" sz="2000" dirty="0" smtClean="0">
                <a:solidFill>
                  <a:srgbClr val="002060"/>
                </a:solidFill>
              </a:rPr>
              <a:t>таким </a:t>
            </a:r>
            <a:r>
              <a:rPr lang="ru-RU" sz="2000" dirty="0">
                <a:solidFill>
                  <a:srgbClr val="002060"/>
                </a:solidFill>
              </a:rPr>
              <a:t>образом, практически ни одного конституционного положения, </a:t>
            </a:r>
            <a:r>
              <a:rPr lang="ru-RU" sz="2000" dirty="0" smtClean="0">
                <a:solidFill>
                  <a:srgbClr val="002060"/>
                </a:solidFill>
              </a:rPr>
              <a:t>принципа </a:t>
            </a:r>
            <a:r>
              <a:rPr lang="ru-RU" sz="2000" dirty="0">
                <a:solidFill>
                  <a:srgbClr val="002060"/>
                </a:solidFill>
              </a:rPr>
              <a:t>или нормы, которые бы не искажались, не нарушались или не девальвировались коррупционной практикой.</a:t>
            </a:r>
          </a:p>
        </p:txBody>
      </p:sp>
    </p:spTree>
    <p:extLst>
      <p:ext uri="{BB962C8B-B14F-4D97-AF65-F5344CB8AC3E}">
        <p14:creationId xmlns:p14="http://schemas.microsoft.com/office/powerpoint/2010/main" xmlns="" val="594687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3478"/>
            <a:ext cx="8064896" cy="3539430"/>
          </a:xfrm>
          <a:prstGeom prst="rect">
            <a:avLst/>
          </a:prstGeom>
        </p:spPr>
        <p:txBody>
          <a:bodyPr wrap="square">
            <a:spAutoFit/>
          </a:bodyPr>
          <a:lstStyle/>
          <a:p>
            <a:pPr indent="144000"/>
            <a:endParaRPr lang="ru-RU" sz="2800" b="1" dirty="0">
              <a:solidFill>
                <a:srgbClr val="002060"/>
              </a:solidFill>
            </a:endParaRPr>
          </a:p>
          <a:p>
            <a:pPr indent="144000"/>
            <a:r>
              <a:rPr lang="ru-RU" sz="2400" b="1" dirty="0">
                <a:solidFill>
                  <a:srgbClr val="002060"/>
                </a:solidFill>
              </a:rPr>
              <a:t>Коррупцию можно классифицировать, используя различные признаки, критерии и особенности проявления. В частности, можно выделить следующие виды коррупции</a:t>
            </a:r>
            <a:r>
              <a:rPr lang="ru-RU" sz="2400" b="1" dirty="0" smtClean="0">
                <a:solidFill>
                  <a:srgbClr val="002060"/>
                </a:solidFill>
              </a:rPr>
              <a:t>:</a:t>
            </a:r>
          </a:p>
          <a:p>
            <a:pPr indent="144000"/>
            <a:endParaRPr lang="ru-RU" sz="2000" b="1" dirty="0">
              <a:solidFill>
                <a:srgbClr val="002060"/>
              </a:solidFill>
            </a:endParaRPr>
          </a:p>
          <a:p>
            <a:pPr marL="342900" indent="-342900">
              <a:buFont typeface="Wingdings" panose="05000000000000000000" pitchFamily="2" charset="2"/>
              <a:buChar char="q"/>
            </a:pPr>
            <a:r>
              <a:rPr lang="ru-RU" sz="2000" dirty="0" smtClean="0">
                <a:solidFill>
                  <a:srgbClr val="002060"/>
                </a:solidFill>
              </a:rPr>
              <a:t>административную </a:t>
            </a:r>
            <a:r>
              <a:rPr lang="ru-RU" sz="2000" dirty="0">
                <a:solidFill>
                  <a:srgbClr val="002060"/>
                </a:solidFill>
              </a:rPr>
              <a:t>и как ее разновидность бытовую;</a:t>
            </a:r>
          </a:p>
          <a:p>
            <a:pPr marL="342900" indent="-342900">
              <a:buFont typeface="Wingdings" panose="05000000000000000000" pitchFamily="2" charset="2"/>
              <a:buChar char="q"/>
            </a:pPr>
            <a:r>
              <a:rPr lang="ru-RU" sz="2000" dirty="0" smtClean="0">
                <a:solidFill>
                  <a:srgbClr val="002060"/>
                </a:solidFill>
              </a:rPr>
              <a:t>деловую</a:t>
            </a:r>
            <a:r>
              <a:rPr lang="ru-RU" sz="2000" dirty="0">
                <a:solidFill>
                  <a:srgbClr val="002060"/>
                </a:solidFill>
              </a:rPr>
              <a:t>;</a:t>
            </a:r>
          </a:p>
          <a:p>
            <a:pPr marL="342900" indent="-342900">
              <a:buFont typeface="Wingdings" panose="05000000000000000000" pitchFamily="2" charset="2"/>
              <a:buChar char="q"/>
            </a:pPr>
            <a:r>
              <a:rPr lang="ru-RU" sz="2000" dirty="0" smtClean="0">
                <a:solidFill>
                  <a:srgbClr val="002060"/>
                </a:solidFill>
              </a:rPr>
              <a:t>коррупцию</a:t>
            </a:r>
            <a:r>
              <a:rPr lang="ru-RU" sz="2000" dirty="0">
                <a:solidFill>
                  <a:srgbClr val="002060"/>
                </a:solidFill>
              </a:rPr>
              <a:t>, связанную с "пленением" или захватом государства;</a:t>
            </a:r>
          </a:p>
          <a:p>
            <a:pPr marL="342900" indent="-342900">
              <a:buFont typeface="Wingdings" panose="05000000000000000000" pitchFamily="2" charset="2"/>
              <a:buChar char="q"/>
            </a:pPr>
            <a:r>
              <a:rPr lang="ru-RU" sz="2000" dirty="0" smtClean="0">
                <a:solidFill>
                  <a:srgbClr val="002060"/>
                </a:solidFill>
              </a:rPr>
              <a:t>политическую.</a:t>
            </a:r>
            <a:endParaRPr lang="ru-RU" sz="2000" dirty="0">
              <a:solidFill>
                <a:srgbClr val="002060"/>
              </a:solidFill>
            </a:endParaRPr>
          </a:p>
        </p:txBody>
      </p:sp>
    </p:spTree>
    <p:extLst>
      <p:ext uri="{BB962C8B-B14F-4D97-AF65-F5344CB8AC3E}">
        <p14:creationId xmlns:p14="http://schemas.microsoft.com/office/powerpoint/2010/main" xmlns="" val="142760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0378" y="610117"/>
            <a:ext cx="9676512" cy="2862322"/>
          </a:xfrm>
          <a:prstGeom prst="rect">
            <a:avLst/>
          </a:prstGeom>
        </p:spPr>
        <p:txBody>
          <a:bodyPr wrap="square">
            <a:spAutoFit/>
          </a:bodyPr>
          <a:lstStyle/>
          <a:p>
            <a:pPr indent="468000"/>
            <a:r>
              <a:rPr lang="ru-RU" sz="2000" b="1" dirty="0">
                <a:solidFill>
                  <a:srgbClr val="002060"/>
                </a:solidFill>
              </a:rPr>
              <a:t>Под административной коррупцией </a:t>
            </a:r>
            <a:r>
              <a:rPr lang="ru-RU" sz="2000" dirty="0">
                <a:solidFill>
                  <a:srgbClr val="002060"/>
                </a:solidFill>
              </a:rPr>
              <a:t>понимается намеренное внесение искажений в процесс предписанного исполнения существующих законов, правил с целью предоставления преимуществ заинтересованным лицам. </a:t>
            </a:r>
            <a:endParaRPr lang="ru-RU" sz="2000" dirty="0" smtClean="0">
              <a:solidFill>
                <a:srgbClr val="002060"/>
              </a:solidFill>
            </a:endParaRPr>
          </a:p>
          <a:p>
            <a:pPr indent="468000"/>
            <a:r>
              <a:rPr lang="ru-RU" sz="2000" dirty="0" smtClean="0">
                <a:solidFill>
                  <a:srgbClr val="002060"/>
                </a:solidFill>
              </a:rPr>
              <a:t>Классическим </a:t>
            </a:r>
            <a:r>
              <a:rPr lang="ru-RU" sz="2000" dirty="0">
                <a:solidFill>
                  <a:srgbClr val="002060"/>
                </a:solidFill>
              </a:rPr>
              <a:t>примером административной коррупции является </a:t>
            </a:r>
            <a:r>
              <a:rPr lang="ru-RU" sz="2000" b="1" dirty="0">
                <a:solidFill>
                  <a:srgbClr val="002060"/>
                </a:solidFill>
              </a:rPr>
              <a:t>мелкий торговец</a:t>
            </a:r>
            <a:r>
              <a:rPr lang="ru-RU" sz="2000" dirty="0">
                <a:solidFill>
                  <a:srgbClr val="002060"/>
                </a:solidFill>
              </a:rPr>
              <a:t>, вынужденный давать взятки бесконечной веренице официальных инспекторов, районным начальникам, местным правоохранительным органам, различного рода "крышам" и др. Кроме того, к административной коррупции можно отнести взятки с целью получения различного рода разрешений, таможенного оформления, получения государственных заказов и др. </a:t>
            </a:r>
          </a:p>
        </p:txBody>
      </p:sp>
    </p:spTree>
    <p:extLst>
      <p:ext uri="{BB962C8B-B14F-4D97-AF65-F5344CB8AC3E}">
        <p14:creationId xmlns:p14="http://schemas.microsoft.com/office/powerpoint/2010/main" xmlns="" val="256181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0866" y="528231"/>
            <a:ext cx="9405897" cy="1631216"/>
          </a:xfrm>
          <a:prstGeom prst="rect">
            <a:avLst/>
          </a:prstGeom>
        </p:spPr>
        <p:txBody>
          <a:bodyPr wrap="square">
            <a:spAutoFit/>
          </a:bodyPr>
          <a:lstStyle/>
          <a:p>
            <a:pPr indent="468000"/>
            <a:r>
              <a:rPr lang="ru-RU" sz="2000" dirty="0">
                <a:solidFill>
                  <a:srgbClr val="002060"/>
                </a:solidFill>
              </a:rPr>
              <a:t>Разновидностью </a:t>
            </a:r>
            <a:r>
              <a:rPr lang="ru-RU" sz="2000" b="1" dirty="0">
                <a:solidFill>
                  <a:srgbClr val="002060"/>
                </a:solidFill>
              </a:rPr>
              <a:t>административной коррупции </a:t>
            </a:r>
            <a:r>
              <a:rPr lang="ru-RU" sz="2000" dirty="0">
                <a:solidFill>
                  <a:srgbClr val="002060"/>
                </a:solidFill>
              </a:rPr>
              <a:t>является бытовая коррупция, которая порождается взаимодействием рядовых граждан и чиновников. В нее входят различные подарки от граждан и услуги должностному лицу и членам его семьи. К этой категории также относится кумовство (непотизм). Этот вид коррупции наиболее распространен в сфере услуг.</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5496" y="2729552"/>
            <a:ext cx="5003041" cy="3022979"/>
          </a:xfrm>
          <a:prstGeom prst="rect">
            <a:avLst/>
          </a:prstGeom>
        </p:spPr>
      </p:pic>
    </p:spTree>
    <p:extLst>
      <p:ext uri="{BB962C8B-B14F-4D97-AF65-F5344CB8AC3E}">
        <p14:creationId xmlns:p14="http://schemas.microsoft.com/office/powerpoint/2010/main" xmlns="" val="195654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55526"/>
            <a:ext cx="7848872" cy="2246769"/>
          </a:xfrm>
          <a:prstGeom prst="rect">
            <a:avLst/>
          </a:prstGeom>
        </p:spPr>
        <p:txBody>
          <a:bodyPr wrap="square">
            <a:spAutoFit/>
          </a:bodyPr>
          <a:lstStyle/>
          <a:p>
            <a:pPr indent="468000"/>
            <a:r>
              <a:rPr lang="ru-RU" sz="2000" b="1" dirty="0" smtClean="0">
                <a:solidFill>
                  <a:srgbClr val="002060"/>
                </a:solidFill>
              </a:rPr>
              <a:t>Деловая </a:t>
            </a:r>
            <a:r>
              <a:rPr lang="ru-RU" sz="2000" b="1" dirty="0">
                <a:solidFill>
                  <a:srgbClr val="002060"/>
                </a:solidFill>
              </a:rPr>
              <a:t>коррупция </a:t>
            </a:r>
            <a:r>
              <a:rPr lang="ru-RU" sz="2000" dirty="0">
                <a:solidFill>
                  <a:srgbClr val="002060"/>
                </a:solidFill>
              </a:rPr>
              <a:t>- плата предпринимателями денежных средств или материальных ценностей государственным или муниципальным служащим по делам своей фирмы. Например, в случае хозяйственного спора стороны могут стремиться заручиться поддержкой судьи с целью вынесения решения в свою пользу</a:t>
            </a:r>
            <a:r>
              <a:rPr lang="ru-RU" sz="2000" dirty="0" smtClean="0">
                <a:solidFill>
                  <a:srgbClr val="002060"/>
                </a:solidFill>
              </a:rPr>
              <a:t>.</a:t>
            </a:r>
          </a:p>
          <a:p>
            <a:pPr indent="468000"/>
            <a:r>
              <a:rPr lang="ru-RU" sz="2000" dirty="0">
                <a:solidFill>
                  <a:srgbClr val="002060"/>
                </a:solidFill>
              </a:rPr>
              <a:t>Деловая коррупция возникает при взаимодействии бизнеса и власти.</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5963" y="2844704"/>
            <a:ext cx="7710985" cy="2805469"/>
          </a:xfrm>
          <a:prstGeom prst="rect">
            <a:avLst/>
          </a:prstGeom>
        </p:spPr>
      </p:pic>
    </p:spTree>
    <p:extLst>
      <p:ext uri="{BB962C8B-B14F-4D97-AF65-F5344CB8AC3E}">
        <p14:creationId xmlns:p14="http://schemas.microsoft.com/office/powerpoint/2010/main" xmlns="" val="2817992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491" y="513153"/>
            <a:ext cx="10549968" cy="4093428"/>
          </a:xfrm>
          <a:prstGeom prst="rect">
            <a:avLst/>
          </a:prstGeom>
          <a:noFill/>
        </p:spPr>
        <p:txBody>
          <a:bodyPr wrap="square" rtlCol="0">
            <a:spAutoFit/>
          </a:bodyPr>
          <a:lstStyle/>
          <a:p>
            <a:pPr indent="468000"/>
            <a:r>
              <a:rPr lang="ru-RU" sz="2000" dirty="0" smtClean="0">
                <a:solidFill>
                  <a:srgbClr val="002060"/>
                </a:solidFill>
              </a:rPr>
              <a:t>В </a:t>
            </a:r>
            <a:r>
              <a:rPr lang="ru-RU" sz="2000" b="1" dirty="0" smtClean="0">
                <a:solidFill>
                  <a:srgbClr val="002060"/>
                </a:solidFill>
              </a:rPr>
              <a:t>экономическом смысле коррупция </a:t>
            </a:r>
            <a:r>
              <a:rPr lang="ru-RU" sz="2000" dirty="0" smtClean="0">
                <a:solidFill>
                  <a:srgbClr val="002060"/>
                </a:solidFill>
              </a:rPr>
              <a:t>– это организованный и незаконно функционирующий механизм противоправного принудительного отчуждения собственности и корыстного перераспределения национальных богатств и частной собственности в пользу немногочисленных индивидов и социальных групп; это неофициальное взаимодействие между экономическими агентами на основе злоупотребления статусной позицией ради частной выгоды.</a:t>
            </a:r>
          </a:p>
          <a:p>
            <a:pPr indent="468000"/>
            <a:r>
              <a:rPr lang="ru-RU" sz="2000" dirty="0" smtClean="0">
                <a:solidFill>
                  <a:srgbClr val="002060"/>
                </a:solidFill>
              </a:rPr>
              <a:t>Коррупция позволяет не только присваивать чужую собственность и личное имущество, но и существенно ограничивать конституционно установленную социально-политическую автономию личности и экономическую свободу субъектов хозяйственной деятельности. Коррупционные «платежи» в таком случае выступают не только в форме избыточных трансакционных издержек, но и как форма принудительно-противоправного перераспределения прибавочного продукта, характерной для архаических форм экономических отношений вековой давности.</a:t>
            </a:r>
            <a:endParaRPr lang="ru-RU" sz="2000" dirty="0">
              <a:solidFill>
                <a:srgbClr val="002060"/>
              </a:solidFill>
            </a:endParaRPr>
          </a:p>
        </p:txBody>
      </p:sp>
    </p:spTree>
    <p:extLst>
      <p:ext uri="{BB962C8B-B14F-4D97-AF65-F5344CB8AC3E}">
        <p14:creationId xmlns:p14="http://schemas.microsoft.com/office/powerpoint/2010/main" xmlns="" val="3583054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9" y="799757"/>
            <a:ext cx="9600735" cy="3170099"/>
          </a:xfrm>
          <a:prstGeom prst="rect">
            <a:avLst/>
          </a:prstGeom>
          <a:noFill/>
        </p:spPr>
        <p:txBody>
          <a:bodyPr wrap="square" rtlCol="0">
            <a:spAutoFit/>
          </a:bodyPr>
          <a:lstStyle/>
          <a:p>
            <a:pPr indent="457200"/>
            <a:r>
              <a:rPr lang="ru-RU" sz="2000" b="1" dirty="0" smtClean="0">
                <a:solidFill>
                  <a:srgbClr val="002060"/>
                </a:solidFill>
              </a:rPr>
              <a:t>Коррупция</a:t>
            </a:r>
            <a:r>
              <a:rPr lang="ru-RU" sz="2000" dirty="0" smtClean="0">
                <a:solidFill>
                  <a:srgbClr val="002060"/>
                </a:solidFill>
              </a:rPr>
              <a:t> сужает экономическое пространство предпринимательской деятельности, подрывает несущие скрепы экономической модели государственного строя, «разделяет» экономику на легитимную и теневую, формирует и в расширенном масштабе воспроизводит аморально преступные отношения обмена, распределения, перераспределения и присвоения. В итого минимизирует налоговые поступления, провоцирует раздутые сметы, формирует благоприятные условия для организованной экономической преступности. Как следствие ухудшается инвестиционный климат, бизнесмены и банкиры предпочитают выводить средства за рубеж и вкладывать их туда, где коррупционные риски меньше, туда, где экономика сильнее, а правовая система – надежнее.</a:t>
            </a:r>
            <a:endParaRPr lang="ru-RU" sz="2000" dirty="0">
              <a:solidFill>
                <a:srgbClr val="002060"/>
              </a:solidFill>
            </a:endParaRPr>
          </a:p>
        </p:txBody>
      </p:sp>
    </p:spTree>
    <p:extLst>
      <p:ext uri="{BB962C8B-B14F-4D97-AF65-F5344CB8AC3E}">
        <p14:creationId xmlns:p14="http://schemas.microsoft.com/office/powerpoint/2010/main" xmlns="" val="1147465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094" y="838360"/>
            <a:ext cx="9910864" cy="2862322"/>
          </a:xfrm>
          <a:prstGeom prst="rect">
            <a:avLst/>
          </a:prstGeom>
          <a:noFill/>
        </p:spPr>
        <p:txBody>
          <a:bodyPr wrap="square" rtlCol="0">
            <a:spAutoFit/>
          </a:bodyPr>
          <a:lstStyle/>
          <a:p>
            <a:pPr indent="468000"/>
            <a:r>
              <a:rPr lang="ru-RU" sz="2000" dirty="0" smtClean="0">
                <a:solidFill>
                  <a:srgbClr val="002060"/>
                </a:solidFill>
              </a:rPr>
              <a:t>В </a:t>
            </a:r>
            <a:r>
              <a:rPr lang="ru-RU" sz="2000" b="1" dirty="0" smtClean="0">
                <a:solidFill>
                  <a:srgbClr val="002060"/>
                </a:solidFill>
              </a:rPr>
              <a:t>политическом смысле коррупцию </a:t>
            </a:r>
            <a:r>
              <a:rPr lang="ru-RU" sz="2000" dirty="0" smtClean="0">
                <a:solidFill>
                  <a:srgbClr val="002060"/>
                </a:solidFill>
              </a:rPr>
              <a:t>можно квалифицировать как использование государственной власти и полномочий органов местного самоуправления в качестве «частного предприятия», прибыльность которого зависит от масштабов использования политико-административного ресурса в корыстных интересах. В политическом смысле коррупция – это не только «проблема неэффективного государства», а нечто более серьезное. Это </a:t>
            </a:r>
            <a:r>
              <a:rPr lang="ru-RU" sz="2000" b="1" dirty="0" smtClean="0">
                <a:solidFill>
                  <a:srgbClr val="002060"/>
                </a:solidFill>
              </a:rPr>
              <a:t>приватизация публичной власти, неформальный фактический захват власти в ущерб государственным интересам</a:t>
            </a:r>
            <a:r>
              <a:rPr lang="ru-RU" sz="2000" dirty="0" smtClean="0">
                <a:solidFill>
                  <a:srgbClr val="002060"/>
                </a:solidFill>
              </a:rPr>
              <a:t>. По сути своей – это тяжкое уголовное преступление против конституционного строя и государственного суверенитета. Это девальвация ценностей гражданственности и честного государственного служения. </a:t>
            </a:r>
            <a:endParaRPr lang="ru-RU" sz="2000" dirty="0">
              <a:solidFill>
                <a:srgbClr val="002060"/>
              </a:solidFill>
            </a:endParaRPr>
          </a:p>
        </p:txBody>
      </p:sp>
    </p:spTree>
    <p:extLst>
      <p:ext uri="{BB962C8B-B14F-4D97-AF65-F5344CB8AC3E}">
        <p14:creationId xmlns:p14="http://schemas.microsoft.com/office/powerpoint/2010/main" xmlns="" val="3537453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4025" y="741096"/>
            <a:ext cx="9233164" cy="2246769"/>
          </a:xfrm>
          <a:prstGeom prst="rect">
            <a:avLst/>
          </a:prstGeom>
        </p:spPr>
        <p:txBody>
          <a:bodyPr wrap="square">
            <a:spAutoFit/>
          </a:bodyPr>
          <a:lstStyle/>
          <a:p>
            <a:pPr indent="468000"/>
            <a:r>
              <a:rPr lang="ru-RU" sz="2000" dirty="0">
                <a:solidFill>
                  <a:srgbClr val="002060"/>
                </a:solidFill>
              </a:rPr>
              <a:t>Это злоупотребление политическими полномочиями и административным ресурсом, пренебрежительное отношение к таким конституционным ценностям, как демократия, политическое и идеологическое многообразие, многопартийность, равенство всех политических и общественных объединений перед законом, право граждан на мирные события, митинги, демонстрации, шествия и пикетирования. В этом и заключается политическая суть коррупции</a:t>
            </a:r>
            <a:r>
              <a:rPr lang="ru-RU" sz="2000" dirty="0" smtClean="0">
                <a:solidFill>
                  <a:srgbClr val="002060"/>
                </a:solidFill>
              </a:rPr>
              <a:t>.</a:t>
            </a:r>
          </a:p>
          <a:p>
            <a:pPr indent="468000"/>
            <a:endParaRPr lang="ru-RU" sz="2000" dirty="0">
              <a:solidFill>
                <a:srgbClr val="002060"/>
              </a:solidFill>
            </a:endParaRPr>
          </a:p>
        </p:txBody>
      </p:sp>
    </p:spTree>
    <p:extLst>
      <p:ext uri="{BB962C8B-B14F-4D97-AF65-F5344CB8AC3E}">
        <p14:creationId xmlns:p14="http://schemas.microsoft.com/office/powerpoint/2010/main" xmlns="" val="283794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9502"/>
            <a:ext cx="10368778" cy="2463367"/>
          </a:xfrm>
          <a:prstGeom prst="rect">
            <a:avLst/>
          </a:prstGeom>
        </p:spPr>
        <p:txBody>
          <a:bodyPr wrap="square">
            <a:spAutoFit/>
          </a:bodyPr>
          <a:lstStyle/>
          <a:p>
            <a:pPr indent="468000" algn="just">
              <a:lnSpc>
                <a:spcPct val="107000"/>
              </a:lnSpc>
              <a:spcAft>
                <a:spcPts val="800"/>
              </a:spcAft>
            </a:pPr>
            <a:r>
              <a:rPr lang="ru-RU" sz="2400" b="1" dirty="0">
                <a:solidFill>
                  <a:srgbClr val="002060"/>
                </a:solidFill>
                <a:ea typeface="Times New Roman" panose="02020603050405020304" pitchFamily="18" charset="0"/>
                <a:cs typeface="Times New Roman" panose="02020603050405020304" pitchFamily="18" charset="0"/>
              </a:rPr>
              <a:t>Конфликт интересов </a:t>
            </a:r>
            <a:r>
              <a:rPr lang="ru-RU" sz="2400" dirty="0">
                <a:solidFill>
                  <a:srgbClr val="002060"/>
                </a:solidFill>
                <a:ea typeface="Times New Roman" panose="02020603050405020304" pitchFamily="18" charset="0"/>
                <a:cs typeface="Times New Roman" panose="02020603050405020304" pitchFamily="18" charset="0"/>
              </a:rPr>
              <a:t>—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обязанностей.</a:t>
            </a:r>
            <a:endParaRPr lang="ru-RU" sz="2400" dirty="0">
              <a:solidFill>
                <a:srgbClr val="002060"/>
              </a:solidFill>
              <a:ea typeface="Calibri" panose="020F0502020204030204" pitchFamily="34" charset="0"/>
              <a:cs typeface="Times New Roman" panose="02020603050405020304" pitchFamily="18" charset="0"/>
            </a:endParaRPr>
          </a:p>
        </p:txBody>
      </p:sp>
      <p:sp>
        <p:nvSpPr>
          <p:cNvPr id="3" name="Прямоугольник 2"/>
          <p:cNvSpPr/>
          <p:nvPr/>
        </p:nvSpPr>
        <p:spPr>
          <a:xfrm>
            <a:off x="3713621" y="3992054"/>
            <a:ext cx="7433991" cy="1323439"/>
          </a:xfrm>
          <a:prstGeom prst="rect">
            <a:avLst/>
          </a:prstGeom>
        </p:spPr>
        <p:txBody>
          <a:bodyPr wrap="square">
            <a:spAutoFit/>
          </a:bodyPr>
          <a:lstStyle/>
          <a:p>
            <a:pPr marL="342900" indent="-342900">
              <a:buFont typeface="Wingdings" pitchFamily="2" charset="2"/>
              <a:buChar char="q"/>
            </a:pPr>
            <a:r>
              <a:rPr lang="ru-RU" sz="2000" dirty="0">
                <a:solidFill>
                  <a:srgbClr val="002060"/>
                </a:solidFill>
              </a:rPr>
              <a:t>Женщина, которая является сотрудницей </a:t>
            </a:r>
            <a:r>
              <a:rPr lang="ru-RU" sz="2000" dirty="0" smtClean="0">
                <a:solidFill>
                  <a:srgbClr val="002060"/>
                </a:solidFill>
              </a:rPr>
              <a:t>учреждения, </a:t>
            </a:r>
            <a:r>
              <a:rPr lang="ru-RU" sz="2000" dirty="0">
                <a:solidFill>
                  <a:srgbClr val="002060"/>
                </a:solidFill>
              </a:rPr>
              <a:t>расписывает </a:t>
            </a:r>
            <a:r>
              <a:rPr lang="ru-RU" sz="2000" dirty="0" smtClean="0">
                <a:solidFill>
                  <a:srgbClr val="002060"/>
                </a:solidFill>
              </a:rPr>
              <a:t>директору </a:t>
            </a:r>
            <a:r>
              <a:rPr lang="ru-RU" sz="2000" dirty="0">
                <a:solidFill>
                  <a:srgbClr val="002060"/>
                </a:solidFill>
              </a:rPr>
              <a:t>достоинства своего племянника как кандидата на вакантную должность. При этом она не упоминает о своих родственных связях с </a:t>
            </a:r>
            <a:r>
              <a:rPr lang="ru-RU" sz="2000" dirty="0" smtClean="0">
                <a:solidFill>
                  <a:srgbClr val="002060"/>
                </a:solidFill>
              </a:rPr>
              <a:t>ним</a:t>
            </a:r>
            <a:r>
              <a:rPr lang="ru-RU" sz="2000" dirty="0">
                <a:solidFill>
                  <a:srgbClr val="002060"/>
                </a:solidFill>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2802869"/>
            <a:ext cx="3528392" cy="2592288"/>
          </a:xfrm>
          <a:prstGeom prst="rect">
            <a:avLst/>
          </a:prstGeom>
        </p:spPr>
      </p:pic>
      <p:sp>
        <p:nvSpPr>
          <p:cNvPr id="7" name="TextBox 6"/>
          <p:cNvSpPr txBox="1"/>
          <p:nvPr/>
        </p:nvSpPr>
        <p:spPr>
          <a:xfrm>
            <a:off x="3505328" y="3028023"/>
            <a:ext cx="7884329" cy="830997"/>
          </a:xfrm>
          <a:prstGeom prst="rect">
            <a:avLst/>
          </a:prstGeom>
          <a:noFill/>
        </p:spPr>
        <p:txBody>
          <a:bodyPr wrap="square" rtlCol="0">
            <a:spAutoFit/>
          </a:bodyPr>
          <a:lstStyle/>
          <a:p>
            <a:r>
              <a:rPr lang="ru-RU" sz="2400" b="1" i="1" dirty="0" smtClean="0">
                <a:solidFill>
                  <a:srgbClr val="002060"/>
                </a:solidFill>
              </a:rPr>
              <a:t>Ряд ключевых ситуаций, в которых возникновение конфликта интересов является наиболее вероятным:</a:t>
            </a:r>
            <a:endParaRPr lang="ru-RU" sz="2400" b="1" i="1" dirty="0">
              <a:solidFill>
                <a:srgbClr val="002060"/>
              </a:solidFill>
            </a:endParaRPr>
          </a:p>
        </p:txBody>
      </p:sp>
    </p:spTree>
    <p:extLst>
      <p:ext uri="{BB962C8B-B14F-4D97-AF65-F5344CB8AC3E}">
        <p14:creationId xmlns:p14="http://schemas.microsoft.com/office/powerpoint/2010/main" xmlns="" val="1297662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045" y="458563"/>
            <a:ext cx="10412062" cy="4093428"/>
          </a:xfrm>
          <a:prstGeom prst="rect">
            <a:avLst/>
          </a:prstGeom>
          <a:noFill/>
        </p:spPr>
        <p:txBody>
          <a:bodyPr wrap="square" rtlCol="0">
            <a:spAutoFit/>
          </a:bodyPr>
          <a:lstStyle/>
          <a:p>
            <a:pPr indent="468000"/>
            <a:r>
              <a:rPr lang="ru-RU" sz="2000" dirty="0" smtClean="0">
                <a:solidFill>
                  <a:srgbClr val="002060"/>
                </a:solidFill>
              </a:rPr>
              <a:t>Анализируя </a:t>
            </a:r>
            <a:r>
              <a:rPr lang="ru-RU" sz="2000" b="1" dirty="0" smtClean="0">
                <a:solidFill>
                  <a:srgbClr val="002060"/>
                </a:solidFill>
              </a:rPr>
              <a:t>социальный смысл коррупции</a:t>
            </a:r>
            <a:r>
              <a:rPr lang="ru-RU" sz="2000" dirty="0" smtClean="0">
                <a:solidFill>
                  <a:srgbClr val="002060"/>
                </a:solidFill>
              </a:rPr>
              <a:t>, ученые согласны в том, что коррупция – это подрыв устоев социального государства, отказ от сложившихся стандартов социального поведения ради незаконной личной или корпоративной выгоды. Огромные средства выводятся из социальной сферы, тратятся на замки, шикарные авто, курорты </a:t>
            </a:r>
            <a:r>
              <a:rPr lang="ru-RU" sz="2000" dirty="0" err="1" smtClean="0">
                <a:solidFill>
                  <a:srgbClr val="002060"/>
                </a:solidFill>
              </a:rPr>
              <a:t>и.т.д</a:t>
            </a:r>
            <a:r>
              <a:rPr lang="ru-RU" sz="2000" dirty="0" smtClean="0">
                <a:solidFill>
                  <a:srgbClr val="002060"/>
                </a:solidFill>
              </a:rPr>
              <a:t>. </a:t>
            </a:r>
            <a:r>
              <a:rPr lang="ru-RU" sz="2000" dirty="0">
                <a:solidFill>
                  <a:srgbClr val="002060"/>
                </a:solidFill>
              </a:rPr>
              <a:t>Р</a:t>
            </a:r>
            <a:r>
              <a:rPr lang="ru-RU" sz="2000" dirty="0" smtClean="0">
                <a:solidFill>
                  <a:srgbClr val="002060"/>
                </a:solidFill>
              </a:rPr>
              <a:t>астет социальное расслоение, неравенство и несправедливость. Все ключевые ценности права, морали, социальной справедливости приходят в упадок. Обесценивается все, в том числе самое главное – жизнь человека, его свобода и личное достоинство, благополучие семьи, неприкосновенность собственности, социальная солидарность. Все подменяются ложными ценностями обогащения, стяжательства и личной успешности за счет другого. </a:t>
            </a:r>
          </a:p>
          <a:p>
            <a:pPr indent="468000"/>
            <a:r>
              <a:rPr lang="ru-RU" sz="2000" dirty="0" smtClean="0">
                <a:solidFill>
                  <a:srgbClr val="002060"/>
                </a:solidFill>
              </a:rPr>
              <a:t>Значимость человека в условиях господства коррупционной морали определяется не его интеллектуальной ценностью, трудолюбием и благородными общественными ориентациями, а исключительно таким ресурсом, как размеры материальных богатств в личной собственности.</a:t>
            </a:r>
            <a:endParaRPr lang="ru-RU" sz="2000" dirty="0">
              <a:solidFill>
                <a:srgbClr val="002060"/>
              </a:solidFill>
            </a:endParaRPr>
          </a:p>
        </p:txBody>
      </p:sp>
    </p:spTree>
    <p:extLst>
      <p:ext uri="{BB962C8B-B14F-4D97-AF65-F5344CB8AC3E}">
        <p14:creationId xmlns:p14="http://schemas.microsoft.com/office/powerpoint/2010/main" xmlns="" val="2410896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1477" y="1700809"/>
            <a:ext cx="8928992" cy="1241237"/>
          </a:xfrm>
          <a:prstGeom prst="rect">
            <a:avLst/>
          </a:prstGeom>
        </p:spPr>
        <p:txBody>
          <a:bodyPr wrap="square">
            <a:spAutoFit/>
          </a:bodyPr>
          <a:lstStyle/>
          <a:p>
            <a:pPr algn="ctr"/>
            <a:r>
              <a:rPr lang="ru-RU" sz="3733" b="1" dirty="0">
                <a:solidFill>
                  <a:schemeClr val="accent2">
                    <a:lumMod val="75000"/>
                  </a:schemeClr>
                </a:solidFill>
              </a:rPr>
              <a:t>ПРИЗНАКИ И ВИДЫ ПРОТИВОПРАВНЫХ </a:t>
            </a:r>
          </a:p>
          <a:p>
            <a:pPr algn="ctr"/>
            <a:r>
              <a:rPr lang="ru-RU" sz="3733" b="1" dirty="0">
                <a:solidFill>
                  <a:schemeClr val="accent2">
                    <a:lumMod val="75000"/>
                  </a:schemeClr>
                </a:solidFill>
              </a:rPr>
              <a:t>КОРРУПЦИОННЫХ ПРОЯВЛЕНИЙ</a:t>
            </a:r>
          </a:p>
        </p:txBody>
      </p:sp>
    </p:spTree>
    <p:extLst>
      <p:ext uri="{BB962C8B-B14F-4D97-AF65-F5344CB8AC3E}">
        <p14:creationId xmlns:p14="http://schemas.microsoft.com/office/powerpoint/2010/main" xmlns="" val="1881521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7534"/>
            <a:ext cx="9867580" cy="1938992"/>
          </a:xfrm>
          <a:prstGeom prst="rect">
            <a:avLst/>
          </a:prstGeom>
          <a:noFill/>
        </p:spPr>
        <p:txBody>
          <a:bodyPr wrap="square" rtlCol="0">
            <a:spAutoFit/>
          </a:bodyPr>
          <a:lstStyle/>
          <a:p>
            <a:pPr indent="468000"/>
            <a:r>
              <a:rPr lang="ru-RU" sz="2000" b="1" dirty="0" smtClean="0">
                <a:solidFill>
                  <a:srgbClr val="002060"/>
                </a:solidFill>
              </a:rPr>
              <a:t>Коррупция</a:t>
            </a:r>
            <a:r>
              <a:rPr lang="ru-RU" sz="2000" dirty="0" smtClean="0">
                <a:solidFill>
                  <a:srgbClr val="002060"/>
                </a:solidFill>
              </a:rPr>
              <a:t> –это особая форма </a:t>
            </a:r>
            <a:r>
              <a:rPr lang="ru-RU" sz="2000" b="1" dirty="0" smtClean="0">
                <a:solidFill>
                  <a:srgbClr val="002060"/>
                </a:solidFill>
              </a:rPr>
              <a:t>противоправных аморальных </a:t>
            </a:r>
            <a:r>
              <a:rPr lang="ru-RU" sz="2000" dirty="0" smtClean="0">
                <a:solidFill>
                  <a:srgbClr val="002060"/>
                </a:solidFill>
              </a:rPr>
              <a:t>действий или бездействий. В подавляющем большинстве случаев такие действия носят уголовно-преступный корыстный характер, направлены против общества, государственной власти, интересов государственной службы и службы в органах местного самоуправления, против прав и свобод человека и гражданина, против собственности, рыночных механизмов и всей системы хозяйствования. </a:t>
            </a:r>
            <a:endParaRPr lang="ru-RU" sz="2000" dirty="0">
              <a:solidFill>
                <a:srgbClr val="002060"/>
              </a:solidFill>
            </a:endParaRPr>
          </a:p>
        </p:txBody>
      </p:sp>
    </p:spTree>
    <p:extLst>
      <p:ext uri="{BB962C8B-B14F-4D97-AF65-F5344CB8AC3E}">
        <p14:creationId xmlns:p14="http://schemas.microsoft.com/office/powerpoint/2010/main" xmlns="" val="2099795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1830412178"/>
              </p:ext>
            </p:extLst>
          </p:nvPr>
        </p:nvGraphicFramePr>
        <p:xfrm>
          <a:off x="1165009" y="518615"/>
          <a:ext cx="8497606" cy="507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8558812"/>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050" y="924015"/>
            <a:ext cx="9242124" cy="2554545"/>
          </a:xfrm>
          <a:prstGeom prst="rect">
            <a:avLst/>
          </a:prstGeom>
          <a:noFill/>
        </p:spPr>
        <p:txBody>
          <a:bodyPr wrap="square" rtlCol="0">
            <a:spAutoFit/>
          </a:bodyPr>
          <a:lstStyle/>
          <a:p>
            <a:pPr indent="468000"/>
            <a:r>
              <a:rPr lang="ru-RU" sz="2000" dirty="0" smtClean="0">
                <a:solidFill>
                  <a:srgbClr val="002060"/>
                </a:solidFill>
              </a:rPr>
              <a:t>Отличительная черта </a:t>
            </a:r>
            <a:r>
              <a:rPr lang="ru-RU" sz="2000" b="1" dirty="0" smtClean="0">
                <a:solidFill>
                  <a:srgbClr val="002060"/>
                </a:solidFill>
              </a:rPr>
              <a:t>коррупции</a:t>
            </a:r>
            <a:r>
              <a:rPr lang="ru-RU" sz="2000" dirty="0" smtClean="0">
                <a:solidFill>
                  <a:srgbClr val="002060"/>
                </a:solidFill>
              </a:rPr>
              <a:t> – это </a:t>
            </a:r>
            <a:r>
              <a:rPr lang="ru-RU" sz="2000" b="1" dirty="0" smtClean="0">
                <a:solidFill>
                  <a:srgbClr val="002060"/>
                </a:solidFill>
              </a:rPr>
              <a:t>наличие виновного умысла и корыстной личной заинтересованности</a:t>
            </a:r>
            <a:r>
              <a:rPr lang="ru-RU" sz="2000" dirty="0" smtClean="0">
                <a:solidFill>
                  <a:srgbClr val="002060"/>
                </a:solidFill>
              </a:rPr>
              <a:t>, умышленное нарушение закона, сознательное подчинение публичных интересов интересом частным. Например, сознательное нарушение закона при распределении жилья; использование преимуществ, не предусмотренных при получении кредитов или ссуд, приобретение ценных бумаг или недвижимости; незаконная передача частным организациям или присвоение средств, предназначенных для общегосударственных нужд и др. </a:t>
            </a:r>
            <a:endParaRPr lang="ru-RU" sz="2000" dirty="0">
              <a:solidFill>
                <a:srgbClr val="002060"/>
              </a:solidFill>
            </a:endParaRPr>
          </a:p>
        </p:txBody>
      </p:sp>
    </p:spTree>
    <p:extLst>
      <p:ext uri="{BB962C8B-B14F-4D97-AF65-F5344CB8AC3E}">
        <p14:creationId xmlns:p14="http://schemas.microsoft.com/office/powerpoint/2010/main" xmlns="" val="1478476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734" y="803526"/>
            <a:ext cx="10324066" cy="3170099"/>
          </a:xfrm>
          <a:prstGeom prst="rect">
            <a:avLst/>
          </a:prstGeom>
          <a:noFill/>
        </p:spPr>
        <p:txBody>
          <a:bodyPr wrap="square" rtlCol="0">
            <a:spAutoFit/>
          </a:bodyPr>
          <a:lstStyle/>
          <a:p>
            <a:pPr indent="468000"/>
            <a:r>
              <a:rPr lang="ru-RU" sz="2000" dirty="0" smtClean="0">
                <a:solidFill>
                  <a:srgbClr val="002060"/>
                </a:solidFill>
              </a:rPr>
              <a:t>Важнейший признак коррупционного противоправного деяния – </a:t>
            </a:r>
            <a:r>
              <a:rPr lang="ru-RU" sz="2000" b="1" dirty="0" smtClean="0">
                <a:solidFill>
                  <a:srgbClr val="002060"/>
                </a:solidFill>
              </a:rPr>
              <a:t>нанесение ущерба авторитету </a:t>
            </a:r>
            <a:r>
              <a:rPr lang="ru-RU" sz="2000" dirty="0" smtClean="0">
                <a:solidFill>
                  <a:srgbClr val="002060"/>
                </a:solidFill>
              </a:rPr>
              <a:t>государственной власти, авторитету государственной и муниципальной службы, а также авторитету коммерческих и иных организаций.</a:t>
            </a:r>
          </a:p>
          <a:p>
            <a:pPr indent="468000"/>
            <a:r>
              <a:rPr lang="ru-RU" sz="2000" dirty="0" smtClean="0">
                <a:solidFill>
                  <a:srgbClr val="002060"/>
                </a:solidFill>
              </a:rPr>
              <a:t>Коррупция – это форма неофициальных </a:t>
            </a:r>
            <a:r>
              <a:rPr lang="ru-RU" sz="2000" b="1" dirty="0" smtClean="0">
                <a:solidFill>
                  <a:srgbClr val="002060"/>
                </a:solidFill>
              </a:rPr>
              <a:t>согласительно-корпоративных и межличностных отношений</a:t>
            </a:r>
            <a:r>
              <a:rPr lang="ru-RU" sz="2000" dirty="0" smtClean="0">
                <a:solidFill>
                  <a:srgbClr val="002060"/>
                </a:solidFill>
              </a:rPr>
              <a:t>, основанных на взаимных неформальных обязательствах между тем, кто принимает решение, теми, кому такое решение выгодно, и теми, кто готов организовать и финансировать (обеспечивать) принятие и реализацию такого решения; это саморегулируемый, взаимовыгодный и взаимозаинтересованный обмен материально-финансовыми ценностями, услугой и информацией. При этом не только не исключаются, а, наоборот, предполагаются методы </a:t>
            </a:r>
            <a:r>
              <a:rPr lang="ru-RU" sz="2000" b="1" dirty="0" smtClean="0">
                <a:solidFill>
                  <a:srgbClr val="002060"/>
                </a:solidFill>
              </a:rPr>
              <a:t>принуждения, вымогательства и даже шантажа</a:t>
            </a:r>
            <a:r>
              <a:rPr lang="ru-RU" sz="2000" dirty="0" smtClean="0">
                <a:solidFill>
                  <a:srgbClr val="002060"/>
                </a:solidFill>
              </a:rPr>
              <a:t>.</a:t>
            </a:r>
            <a:endParaRPr lang="ru-RU" sz="2000" dirty="0">
              <a:solidFill>
                <a:srgbClr val="002060"/>
              </a:solidFill>
            </a:endParaRPr>
          </a:p>
        </p:txBody>
      </p:sp>
    </p:spTree>
    <p:extLst>
      <p:ext uri="{BB962C8B-B14F-4D97-AF65-F5344CB8AC3E}">
        <p14:creationId xmlns:p14="http://schemas.microsoft.com/office/powerpoint/2010/main" xmlns="" val="1141837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686" y="627534"/>
            <a:ext cx="10115580" cy="2554545"/>
          </a:xfrm>
          <a:prstGeom prst="rect">
            <a:avLst/>
          </a:prstGeom>
          <a:noFill/>
        </p:spPr>
        <p:txBody>
          <a:bodyPr wrap="square" rtlCol="0">
            <a:spAutoFit/>
          </a:bodyPr>
          <a:lstStyle/>
          <a:p>
            <a:pPr indent="468000"/>
            <a:r>
              <a:rPr lang="ru-RU" sz="2000" dirty="0" smtClean="0">
                <a:solidFill>
                  <a:srgbClr val="002060"/>
                </a:solidFill>
              </a:rPr>
              <a:t>Неотъемлемая черта коррупции – </a:t>
            </a:r>
            <a:r>
              <a:rPr lang="ru-RU" sz="2000" b="1" dirty="0" smtClean="0">
                <a:solidFill>
                  <a:srgbClr val="002060"/>
                </a:solidFill>
              </a:rPr>
              <a:t>латентность, закрытость, секретность коррупционных связей и отношений</a:t>
            </a:r>
            <a:r>
              <a:rPr lang="ru-RU" sz="2000" dirty="0" smtClean="0">
                <a:solidFill>
                  <a:srgbClr val="002060"/>
                </a:solidFill>
              </a:rPr>
              <a:t>. Другими коррупционные отношения не могут быть в принципе. Все делается в неформально-закрытом режиме, без посторонних глаз. Поэтому коррупционные правонарушения (за небольшим исключением) практически не влекут за собой жалоб, заявлений в правоохранительные органы и конкретных публичных обвинений. Именно в этом заключается сложность установления, раскрытия и привлечения к юридической ответственности организаторов, участников и пособников коррупционных схем.</a:t>
            </a:r>
            <a:endParaRPr lang="ru-RU" sz="2000"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3379" y="3108608"/>
            <a:ext cx="5281684" cy="2910054"/>
          </a:xfrm>
          <a:prstGeom prst="rect">
            <a:avLst/>
          </a:prstGeom>
        </p:spPr>
      </p:pic>
    </p:spTree>
    <p:extLst>
      <p:ext uri="{BB962C8B-B14F-4D97-AF65-F5344CB8AC3E}">
        <p14:creationId xmlns:p14="http://schemas.microsoft.com/office/powerpoint/2010/main" xmlns="" val="2049366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097" y="452453"/>
            <a:ext cx="9477905" cy="3785652"/>
          </a:xfrm>
          <a:prstGeom prst="rect">
            <a:avLst/>
          </a:prstGeom>
          <a:noFill/>
        </p:spPr>
        <p:txBody>
          <a:bodyPr wrap="square" rtlCol="0">
            <a:spAutoFit/>
          </a:bodyPr>
          <a:lstStyle/>
          <a:p>
            <a:pPr indent="457200"/>
            <a:r>
              <a:rPr lang="ru-RU" sz="2000" dirty="0" smtClean="0">
                <a:solidFill>
                  <a:srgbClr val="002060"/>
                </a:solidFill>
              </a:rPr>
              <a:t>Сигналы коррумпированности (предрасположенности к особой личной заинтересованности) многообразны, конкретны и </a:t>
            </a:r>
            <a:r>
              <a:rPr lang="ru-RU" sz="2000" dirty="0">
                <a:solidFill>
                  <a:srgbClr val="002060"/>
                </a:solidFill>
              </a:rPr>
              <a:t>л</a:t>
            </a:r>
            <a:r>
              <a:rPr lang="ru-RU" sz="2000" dirty="0" smtClean="0">
                <a:solidFill>
                  <a:srgbClr val="002060"/>
                </a:solidFill>
              </a:rPr>
              <a:t>егко узнаваемы. Для служащего системы государственного и муниципального управления </a:t>
            </a:r>
            <a:r>
              <a:rPr lang="ru-RU" sz="2000" b="1" dirty="0" smtClean="0">
                <a:solidFill>
                  <a:srgbClr val="002060"/>
                </a:solidFill>
              </a:rPr>
              <a:t>номенклатура признаков склонности к коррупции </a:t>
            </a:r>
            <a:r>
              <a:rPr lang="ru-RU" sz="2000" dirty="0" smtClean="0">
                <a:solidFill>
                  <a:srgbClr val="002060"/>
                </a:solidFill>
              </a:rPr>
              <a:t>достаточно широкая: прием мелких подарков от посетителей, регулярные ходатайства о приеме на работу знакомых лиц, отдых в дорогих гостиницах, частное приобретение предметов роскоши, увлечение банкетами, дорогими приемами и презентациями.</a:t>
            </a:r>
          </a:p>
          <a:p>
            <a:pPr indent="457200"/>
            <a:r>
              <a:rPr lang="ru-RU" sz="2000" dirty="0" smtClean="0">
                <a:solidFill>
                  <a:srgbClr val="002060"/>
                </a:solidFill>
              </a:rPr>
              <a:t>Для работника частного сектора существуют свои индикаторы: </a:t>
            </a:r>
            <a:r>
              <a:rPr lang="ru-RU" sz="2000" b="1" dirty="0" smtClean="0">
                <a:solidFill>
                  <a:srgbClr val="002060"/>
                </a:solidFill>
              </a:rPr>
              <a:t>отказ от назначения на новую должность, даже с повышением и большей заработной платой, организация закупок для нужд компании у одного и того же поставщика, закупки по заниженным ставкам, частые списания товаров, оплата закупок наличными средствами.</a:t>
            </a:r>
            <a:endParaRPr lang="ru-RU" sz="2000" b="1" dirty="0">
              <a:solidFill>
                <a:srgbClr val="002060"/>
              </a:solidFill>
            </a:endParaRPr>
          </a:p>
        </p:txBody>
      </p:sp>
    </p:spTree>
    <p:extLst>
      <p:ext uri="{BB962C8B-B14F-4D97-AF65-F5344CB8AC3E}">
        <p14:creationId xmlns:p14="http://schemas.microsoft.com/office/powerpoint/2010/main" xmlns="" val="3702126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389" y="257023"/>
            <a:ext cx="9528727" cy="3293209"/>
          </a:xfrm>
          <a:prstGeom prst="rect">
            <a:avLst/>
          </a:prstGeom>
        </p:spPr>
        <p:txBody>
          <a:bodyPr wrap="square">
            <a:spAutoFit/>
          </a:bodyPr>
          <a:lstStyle/>
          <a:p>
            <a:pPr indent="144000"/>
            <a:r>
              <a:rPr lang="ru-RU" sz="2400" b="1" dirty="0">
                <a:solidFill>
                  <a:srgbClr val="002060"/>
                </a:solidFill>
              </a:rPr>
              <a:t>Формы коррупционных проявлений</a:t>
            </a:r>
          </a:p>
          <a:p>
            <a:r>
              <a:rPr lang="ru-RU" sz="2000" dirty="0">
                <a:solidFill>
                  <a:srgbClr val="002060"/>
                </a:solidFill>
              </a:rPr>
              <a:t>В системе государственной службы сюда относят различные виды нарушений конституционных, административных, уголовных и иных норм права лицами, осуществляющими функции государственного управления во всех сферах деятельности</a:t>
            </a:r>
            <a:r>
              <a:rPr lang="ru-RU" sz="2000" dirty="0" smtClean="0">
                <a:solidFill>
                  <a:srgbClr val="002060"/>
                </a:solidFill>
              </a:rPr>
              <a:t>.</a:t>
            </a:r>
          </a:p>
          <a:p>
            <a:endParaRPr lang="ru-RU" sz="2000" dirty="0">
              <a:solidFill>
                <a:srgbClr val="002060"/>
              </a:solidFill>
            </a:endParaRPr>
          </a:p>
          <a:p>
            <a:r>
              <a:rPr lang="ru-RU" sz="2400" b="1" dirty="0">
                <a:solidFill>
                  <a:srgbClr val="002060"/>
                </a:solidFill>
              </a:rPr>
              <a:t>Среди данных нарушений можно выделить:</a:t>
            </a:r>
          </a:p>
          <a:p>
            <a:pPr marL="342900" indent="-342900">
              <a:buFont typeface="Wingdings" panose="05000000000000000000" pitchFamily="2" charset="2"/>
              <a:buChar char="ü"/>
            </a:pPr>
            <a:r>
              <a:rPr lang="ru-RU" sz="2000" dirty="0" smtClean="0">
                <a:solidFill>
                  <a:srgbClr val="002060"/>
                </a:solidFill>
              </a:rPr>
              <a:t>многие </a:t>
            </a:r>
            <a:r>
              <a:rPr lang="ru-RU" sz="2000" dirty="0">
                <a:solidFill>
                  <a:srgbClr val="002060"/>
                </a:solidFill>
              </a:rPr>
              <a:t>виды прямого или скрытого совмещения должностей на государственной гражданской службе и в негосударственных коммерческих организациях</a:t>
            </a:r>
            <a:r>
              <a:rPr lang="ru-RU" sz="2000" dirty="0" smtClean="0">
                <a:solidFill>
                  <a:srgbClr val="002060"/>
                </a:solidFill>
              </a:rPr>
              <a:t>;</a:t>
            </a:r>
          </a:p>
          <a:p>
            <a:pPr marL="342900" indent="-342900">
              <a:buFont typeface="Wingdings" panose="05000000000000000000" pitchFamily="2" charset="2"/>
              <a:buChar char="ü"/>
            </a:pPr>
            <a:endParaRPr lang="ru-RU" sz="2000" b="0" i="0" u="none" strike="noStrike" dirty="0">
              <a:solidFill>
                <a:srgbClr val="002060"/>
              </a:solidFill>
              <a:effectLst/>
            </a:endParaRPr>
          </a:p>
        </p:txBody>
      </p:sp>
      <p:sp>
        <p:nvSpPr>
          <p:cNvPr id="3" name="Прямоугольник 2"/>
          <p:cNvSpPr/>
          <p:nvPr/>
        </p:nvSpPr>
        <p:spPr>
          <a:xfrm>
            <a:off x="604022" y="3138724"/>
            <a:ext cx="9372492" cy="3170099"/>
          </a:xfrm>
          <a:prstGeom prst="rect">
            <a:avLst/>
          </a:prstGeom>
        </p:spPr>
        <p:txBody>
          <a:bodyPr wrap="square">
            <a:spAutoFit/>
          </a:bodyPr>
          <a:lstStyle/>
          <a:p>
            <a:pPr marL="457200" indent="-457200">
              <a:buFont typeface="Wingdings" panose="05000000000000000000" pitchFamily="2" charset="2"/>
              <a:buChar char="ü"/>
            </a:pPr>
            <a:r>
              <a:rPr lang="ru-RU" sz="2000" dirty="0" smtClean="0">
                <a:solidFill>
                  <a:srgbClr val="002060"/>
                </a:solidFill>
              </a:rPr>
              <a:t>оказание </a:t>
            </a:r>
            <a:r>
              <a:rPr lang="ru-RU" sz="2000" dirty="0">
                <a:solidFill>
                  <a:srgbClr val="002060"/>
                </a:solidFill>
              </a:rPr>
              <a:t>государственными служащими прямых или косвенных услуг негосударственным коммерческим организациям за прямое или завуалированное вознаграждение, представление тех или иных льгот, выгод и преференций, в которых эти организации заинтересованы. Сюда можно отнести различные виды прикрытия бизнеса;</a:t>
            </a:r>
          </a:p>
          <a:p>
            <a:pPr marL="457200" indent="-457200">
              <a:buFont typeface="Wingdings" panose="05000000000000000000" pitchFamily="2" charset="2"/>
              <a:buChar char="ü"/>
            </a:pPr>
            <a:r>
              <a:rPr lang="ru-RU" sz="2000" dirty="0" smtClean="0">
                <a:solidFill>
                  <a:srgbClr val="002060"/>
                </a:solidFill>
              </a:rPr>
              <a:t>использование </a:t>
            </a:r>
            <a:r>
              <a:rPr lang="ru-RU" sz="2000" dirty="0">
                <a:solidFill>
                  <a:srgbClr val="002060"/>
                </a:solidFill>
              </a:rPr>
              <a:t>государственными служащими личного либо ведомственного влияния и неформальных связей для оказания услуг негосударственным коммерческим организациям за вознаграждение. В этом плане характерным является использование для выяснения отношений между коммерческими организациями силовых структур;</a:t>
            </a:r>
            <a:endParaRPr lang="ru-RU" sz="2000" b="0" i="0" u="none" strike="noStrike" dirty="0">
              <a:solidFill>
                <a:srgbClr val="002060"/>
              </a:solidFill>
              <a:effectLst/>
            </a:endParaRPr>
          </a:p>
        </p:txBody>
      </p:sp>
    </p:spTree>
    <p:extLst>
      <p:ext uri="{BB962C8B-B14F-4D97-AF65-F5344CB8AC3E}">
        <p14:creationId xmlns:p14="http://schemas.microsoft.com/office/powerpoint/2010/main" xmlns="" val="2100935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787" y="227980"/>
            <a:ext cx="9774386" cy="2862322"/>
          </a:xfrm>
          <a:prstGeom prst="rect">
            <a:avLst/>
          </a:prstGeom>
        </p:spPr>
        <p:txBody>
          <a:bodyPr wrap="square">
            <a:spAutoFit/>
          </a:bodyPr>
          <a:lstStyle/>
          <a:p>
            <a:pPr marL="342900" indent="-342900">
              <a:buFont typeface="Wingdings" panose="05000000000000000000" pitchFamily="2" charset="2"/>
              <a:buChar char="ü"/>
            </a:pPr>
            <a:r>
              <a:rPr lang="ru-RU" sz="2000" dirty="0" smtClean="0">
                <a:solidFill>
                  <a:srgbClr val="002060"/>
                </a:solidFill>
              </a:rPr>
              <a:t>передача </a:t>
            </a:r>
            <a:r>
              <a:rPr lang="ru-RU" sz="2000" dirty="0">
                <a:solidFill>
                  <a:srgbClr val="002060"/>
                </a:solidFill>
              </a:rPr>
              <a:t>информации о принятых, но еще не опубликованных решениях государственных органов по вопросам, представляющим интерес для коммерческих структур, например сроках проверки рынков для выявления продукции, завезенной контрабандным путем;</a:t>
            </a:r>
          </a:p>
          <a:p>
            <a:pPr marL="342900" indent="-342900">
              <a:buFont typeface="Wingdings" panose="05000000000000000000" pitchFamily="2" charset="2"/>
              <a:buChar char="ü"/>
            </a:pPr>
            <a:r>
              <a:rPr lang="ru-RU" sz="2000" dirty="0" smtClean="0">
                <a:solidFill>
                  <a:srgbClr val="002060"/>
                </a:solidFill>
              </a:rPr>
              <a:t>учреждение </a:t>
            </a:r>
            <a:r>
              <a:rPr lang="ru-RU" sz="2000" dirty="0">
                <a:solidFill>
                  <a:srgbClr val="002060"/>
                </a:solidFill>
              </a:rPr>
              <a:t>коммерческих структур с использованием имущества государственных предприятий, на которых работает должностное лицо, использование должностного положения в процессе приватизации государственной и муниципальной собственности;</a:t>
            </a:r>
          </a:p>
          <a:p>
            <a:pPr marL="342900" indent="-342900">
              <a:buFont typeface="Wingdings" panose="05000000000000000000" pitchFamily="2" charset="2"/>
              <a:buChar char="ü"/>
            </a:pPr>
            <a:endParaRPr lang="ru-RU" sz="2000" b="0" i="0" u="none" strike="noStrike" dirty="0">
              <a:solidFill>
                <a:srgbClr val="002060"/>
              </a:solidFill>
              <a:effectLst/>
            </a:endParaRPr>
          </a:p>
        </p:txBody>
      </p:sp>
      <p:sp>
        <p:nvSpPr>
          <p:cNvPr id="3" name="Прямоугольник 2"/>
          <p:cNvSpPr/>
          <p:nvPr/>
        </p:nvSpPr>
        <p:spPr>
          <a:xfrm>
            <a:off x="2224585" y="2776342"/>
            <a:ext cx="9335069" cy="3170099"/>
          </a:xfrm>
          <a:prstGeom prst="rect">
            <a:avLst/>
          </a:prstGeom>
        </p:spPr>
        <p:txBody>
          <a:bodyPr wrap="square">
            <a:spAutoFit/>
          </a:bodyPr>
          <a:lstStyle/>
          <a:p>
            <a:pPr marL="342900" indent="-342900">
              <a:buFont typeface="Wingdings" panose="05000000000000000000" pitchFamily="2" charset="2"/>
              <a:buChar char="ü"/>
            </a:pPr>
            <a:r>
              <a:rPr lang="ru-RU" sz="2000" dirty="0" smtClean="0">
                <a:solidFill>
                  <a:srgbClr val="002060"/>
                </a:solidFill>
              </a:rPr>
              <a:t>неправомерная </a:t>
            </a:r>
            <a:r>
              <a:rPr lang="ru-RU" sz="2000" dirty="0">
                <a:solidFill>
                  <a:srgbClr val="002060"/>
                </a:solidFill>
              </a:rPr>
              <a:t>передача коммерческим организациям финансов и кредитов, предназначенных на государственные нужды;</a:t>
            </a:r>
          </a:p>
          <a:p>
            <a:pPr marL="342900" indent="-342900">
              <a:buFont typeface="Wingdings" panose="05000000000000000000" pitchFamily="2" charset="2"/>
              <a:buChar char="ü"/>
            </a:pPr>
            <a:r>
              <a:rPr lang="ru-RU" sz="2000" dirty="0" smtClean="0">
                <a:solidFill>
                  <a:srgbClr val="002060"/>
                </a:solidFill>
              </a:rPr>
              <a:t>лоббирование </a:t>
            </a:r>
            <a:r>
              <a:rPr lang="ru-RU" sz="2000" dirty="0">
                <a:solidFill>
                  <a:srgbClr val="002060"/>
                </a:solidFill>
              </a:rPr>
              <a:t>прохождения, принятия контрактов, программ, других документов, позволяющих получить преимущества определенным лицам. Особенно это проваляется при проведении конкурсов;</a:t>
            </a:r>
          </a:p>
          <a:p>
            <a:pPr marL="342900" indent="-342900">
              <a:buFont typeface="Wingdings" panose="05000000000000000000" pitchFamily="2" charset="2"/>
              <a:buChar char="ü"/>
            </a:pPr>
            <a:r>
              <a:rPr lang="ru-RU" sz="2000" dirty="0" smtClean="0">
                <a:solidFill>
                  <a:srgbClr val="002060"/>
                </a:solidFill>
              </a:rPr>
              <a:t>протекционизм </a:t>
            </a:r>
            <a:r>
              <a:rPr lang="ru-RU" sz="2000" dirty="0">
                <a:solidFill>
                  <a:srgbClr val="002060"/>
                </a:solidFill>
              </a:rPr>
              <a:t>малоспособных работников;</a:t>
            </a:r>
          </a:p>
          <a:p>
            <a:pPr marL="342900" indent="-342900">
              <a:buFont typeface="Wingdings" panose="05000000000000000000" pitchFamily="2" charset="2"/>
              <a:buChar char="ü"/>
            </a:pPr>
            <a:r>
              <a:rPr lang="ru-RU" sz="2000" dirty="0" smtClean="0">
                <a:solidFill>
                  <a:srgbClr val="002060"/>
                </a:solidFill>
              </a:rPr>
              <a:t>установление </a:t>
            </a:r>
            <a:r>
              <a:rPr lang="ru-RU" sz="2000" dirty="0">
                <a:solidFill>
                  <a:srgbClr val="002060"/>
                </a:solidFill>
              </a:rPr>
              <a:t>платы за услуги, предоставление которых входит в круг служебных обязанностей чиновника;</a:t>
            </a:r>
          </a:p>
          <a:p>
            <a:pPr marL="342900" indent="-342900">
              <a:buFont typeface="Wingdings" panose="05000000000000000000" pitchFamily="2" charset="2"/>
              <a:buChar char="ü"/>
            </a:pPr>
            <a:r>
              <a:rPr lang="ru-RU" sz="2000" dirty="0" smtClean="0">
                <a:solidFill>
                  <a:srgbClr val="002060"/>
                </a:solidFill>
              </a:rPr>
              <a:t>подтасовка </a:t>
            </a:r>
            <a:r>
              <a:rPr lang="ru-RU" sz="2000" dirty="0">
                <a:solidFill>
                  <a:srgbClr val="002060"/>
                </a:solidFill>
              </a:rPr>
              <a:t>результатов конкурса и размещение государственных заказов на определенной, «своей» фирме.</a:t>
            </a:r>
            <a:endParaRPr lang="ru-RU" sz="2000" b="0" i="0" u="none" strike="noStrike" dirty="0">
              <a:solidFill>
                <a:srgbClr val="002060"/>
              </a:solidFill>
              <a:effectLst/>
            </a:endParaRPr>
          </a:p>
        </p:txBody>
      </p:sp>
    </p:spTree>
    <p:extLst>
      <p:ext uri="{BB962C8B-B14F-4D97-AF65-F5344CB8AC3E}">
        <p14:creationId xmlns:p14="http://schemas.microsoft.com/office/powerpoint/2010/main" xmlns="" val="2576305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124" y="445021"/>
            <a:ext cx="11230378" cy="5324535"/>
          </a:xfrm>
          <a:prstGeom prst="rect">
            <a:avLst/>
          </a:prstGeom>
        </p:spPr>
        <p:txBody>
          <a:bodyPr wrap="square">
            <a:spAutoFit/>
          </a:bodyPr>
          <a:lstStyle/>
          <a:p>
            <a:pPr marL="342900" indent="-342900">
              <a:buFont typeface="Wingdings" pitchFamily="2" charset="2"/>
              <a:buChar char="q"/>
            </a:pPr>
            <a:r>
              <a:rPr lang="ru-RU" sz="2000" dirty="0">
                <a:solidFill>
                  <a:srgbClr val="002060"/>
                </a:solidFill>
              </a:rPr>
              <a:t>выполнение отдельных функций государственного или муниципального управления, а также осуществления контрольно-надзорной деятельности в отношении организаций, которыми владеют или в которых работают родственники служащего или иные близкие ему лица</a:t>
            </a:r>
            <a:r>
              <a:rPr lang="ru-RU" sz="2000" dirty="0" smtClean="0">
                <a:solidFill>
                  <a:srgbClr val="002060"/>
                </a:solidFill>
              </a:rPr>
              <a:t>;</a:t>
            </a:r>
          </a:p>
          <a:p>
            <a:pPr marL="342900" indent="-342900">
              <a:buFont typeface="Wingdings" pitchFamily="2" charset="2"/>
              <a:buChar char="q"/>
            </a:pPr>
            <a:r>
              <a:rPr lang="ru-RU" sz="2000" dirty="0" smtClean="0">
                <a:solidFill>
                  <a:srgbClr val="002060"/>
                </a:solidFill>
              </a:rPr>
              <a:t> </a:t>
            </a:r>
            <a:r>
              <a:rPr lang="ru-RU" sz="2000" dirty="0">
                <a:solidFill>
                  <a:srgbClr val="002060"/>
                </a:solidFill>
              </a:rPr>
              <a:t>назначение служащим родственников и иных близких лиц на должности, принятие в отношении них иных кадровых решений, связанных с предоставлением им необоснованных преимуществ, выплатой незаслуженных поощрений, сокрытием недостатков в их работе; </a:t>
            </a:r>
            <a:endParaRPr lang="ru-RU" sz="2000" dirty="0" smtClean="0">
              <a:solidFill>
                <a:srgbClr val="002060"/>
              </a:solidFill>
            </a:endParaRPr>
          </a:p>
          <a:p>
            <a:pPr marL="342900" indent="-342900">
              <a:buFont typeface="Wingdings" pitchFamily="2" charset="2"/>
              <a:buChar char="q"/>
            </a:pPr>
            <a:r>
              <a:rPr lang="ru-RU" sz="2000" dirty="0" smtClean="0">
                <a:solidFill>
                  <a:srgbClr val="002060"/>
                </a:solidFill>
              </a:rPr>
              <a:t>заключение </a:t>
            </a:r>
            <a:r>
              <a:rPr lang="ru-RU" sz="2000" dirty="0">
                <a:solidFill>
                  <a:srgbClr val="002060"/>
                </a:solidFill>
              </a:rPr>
              <a:t>государственных или муниципальных контрактов на выполнение работ или оказание услуг в условиях наличия родственных и других близких связей между представителями заказчика и исполнителя; </a:t>
            </a:r>
            <a:endParaRPr lang="ru-RU" sz="2000" dirty="0" smtClean="0">
              <a:solidFill>
                <a:srgbClr val="002060"/>
              </a:solidFill>
            </a:endParaRPr>
          </a:p>
          <a:p>
            <a:pPr marL="342900" indent="-342900">
              <a:buFont typeface="Wingdings" pitchFamily="2" charset="2"/>
              <a:buChar char="q"/>
            </a:pPr>
            <a:r>
              <a:rPr lang="ru-RU" sz="2000" dirty="0" smtClean="0">
                <a:solidFill>
                  <a:srgbClr val="002060"/>
                </a:solidFill>
              </a:rPr>
              <a:t>предоставление </a:t>
            </a:r>
            <a:r>
              <a:rPr lang="ru-RU" sz="2000" dirty="0">
                <a:solidFill>
                  <a:srgbClr val="002060"/>
                </a:solidFill>
              </a:rPr>
              <a:t>субсидий, грантов, иной поддержки за счет бюджетных средств, выделение земельных участков, продажа или передача в пользование объектов недвижимости, природных ресурсов лицам, с которым служащий либо его родственники связаны имущественными, корпоративными или иными близкими отношениями; </a:t>
            </a:r>
            <a:endParaRPr lang="ru-RU" sz="2000" dirty="0" smtClean="0">
              <a:solidFill>
                <a:srgbClr val="002060"/>
              </a:solidFill>
            </a:endParaRPr>
          </a:p>
          <a:p>
            <a:pPr marL="342900" indent="-342900">
              <a:buFont typeface="Wingdings" pitchFamily="2" charset="2"/>
              <a:buChar char="q"/>
            </a:pPr>
            <a:r>
              <a:rPr lang="ru-RU" sz="2000" dirty="0" smtClean="0">
                <a:solidFill>
                  <a:srgbClr val="002060"/>
                </a:solidFill>
              </a:rPr>
              <a:t>владение </a:t>
            </a:r>
            <a:r>
              <a:rPr lang="ru-RU" sz="2000" dirty="0">
                <a:solidFill>
                  <a:srgbClr val="002060"/>
                </a:solidFill>
              </a:rPr>
              <a:t>служащим ценными бумагами (долями участия, паями в уставных (складочных) капиталах организаций) либо участие в управлении организациями, осуществляющими хозяйственную деятельность в сфере компетенции этого служащего.  </a:t>
            </a:r>
          </a:p>
          <a:p>
            <a:pPr marL="342900" indent="-342900">
              <a:buFont typeface="Wingdings" pitchFamily="2" charset="2"/>
              <a:buChar char="q"/>
            </a:pPr>
            <a:endParaRPr lang="ru-RU" sz="2000" dirty="0">
              <a:solidFill>
                <a:srgbClr val="002060"/>
              </a:solidFill>
            </a:endParaRPr>
          </a:p>
        </p:txBody>
      </p:sp>
    </p:spTree>
    <p:extLst>
      <p:ext uri="{BB962C8B-B14F-4D97-AF65-F5344CB8AC3E}">
        <p14:creationId xmlns:p14="http://schemas.microsoft.com/office/powerpoint/2010/main" xmlns="" val="2580046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6524" y="1484585"/>
            <a:ext cx="8886422" cy="1754326"/>
          </a:xfrm>
          <a:prstGeom prst="rect">
            <a:avLst/>
          </a:prstGeom>
        </p:spPr>
        <p:txBody>
          <a:bodyPr wrap="square">
            <a:spAutoFit/>
          </a:bodyPr>
          <a:lstStyle/>
          <a:p>
            <a:pPr algn="ctr"/>
            <a:r>
              <a:rPr lang="ru-RU" sz="3600" b="1" dirty="0">
                <a:solidFill>
                  <a:schemeClr val="accent2">
                    <a:lumMod val="75000"/>
                  </a:schemeClr>
                </a:solidFill>
              </a:rPr>
              <a:t>ИСТОЧНИКИ, ПРИЧИНЫ И ПРЕДПОСЫЛКИ ФОРМИРОВАНИЯ И РАЗВИТИЯ КОРРУПЦИОННЫХ ОТНОШЕНИЙ</a:t>
            </a:r>
            <a:endParaRPr lang="ru-RU" sz="3600" dirty="0">
              <a:solidFill>
                <a:schemeClr val="accent2">
                  <a:lumMod val="75000"/>
                </a:schemeClr>
              </a:solidFill>
            </a:endParaRPr>
          </a:p>
        </p:txBody>
      </p:sp>
    </p:spTree>
    <p:extLst>
      <p:ext uri="{BB962C8B-B14F-4D97-AF65-F5344CB8AC3E}">
        <p14:creationId xmlns:p14="http://schemas.microsoft.com/office/powerpoint/2010/main" xmlns="" val="3344325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381" y="836713"/>
            <a:ext cx="10753195" cy="2154432"/>
          </a:xfrm>
          <a:prstGeom prst="rect">
            <a:avLst/>
          </a:prstGeom>
        </p:spPr>
        <p:txBody>
          <a:bodyPr wrap="square" lIns="121917" tIns="60958" rIns="121917" bIns="60958">
            <a:spAutoFit/>
          </a:bodyPr>
          <a:lstStyle/>
          <a:p>
            <a:pPr indent="191995" algn="just"/>
            <a:r>
              <a:rPr lang="ru-RU" sz="3200" b="1" dirty="0">
                <a:solidFill>
                  <a:schemeClr val="tx2">
                    <a:lumMod val="75000"/>
                  </a:schemeClr>
                </a:solidFill>
              </a:rPr>
              <a:t>Ключевые понятия</a:t>
            </a:r>
          </a:p>
          <a:p>
            <a:pPr indent="191995" algn="just"/>
            <a:r>
              <a:rPr lang="ru-RU" sz="2000" b="1" dirty="0" smtClean="0">
                <a:solidFill>
                  <a:schemeClr val="tx2">
                    <a:lumMod val="75000"/>
                  </a:schemeClr>
                </a:solidFill>
              </a:rPr>
              <a:t>Бюрократизм</a:t>
            </a:r>
            <a:r>
              <a:rPr lang="ru-RU" sz="2000" dirty="0" smtClean="0">
                <a:solidFill>
                  <a:schemeClr val="tx2">
                    <a:lumMod val="75000"/>
                  </a:schemeClr>
                </a:solidFill>
              </a:rPr>
              <a:t> </a:t>
            </a:r>
            <a:r>
              <a:rPr lang="ru-RU" sz="2000" dirty="0">
                <a:solidFill>
                  <a:schemeClr val="tx2">
                    <a:lumMod val="75000"/>
                  </a:schemeClr>
                </a:solidFill>
              </a:rPr>
              <a:t>— нравственно отрицательная форма реализации </a:t>
            </a:r>
            <a:r>
              <a:rPr lang="ru-RU" sz="2000" dirty="0" smtClean="0">
                <a:solidFill>
                  <a:schemeClr val="tx2">
                    <a:lumMod val="75000"/>
                  </a:schemeClr>
                </a:solidFill>
              </a:rPr>
              <a:t>государственно властных </a:t>
            </a:r>
            <a:r>
              <a:rPr lang="ru-RU" sz="2000" dirty="0">
                <a:solidFill>
                  <a:schemeClr val="tx2">
                    <a:lumMod val="75000"/>
                  </a:schemeClr>
                </a:solidFill>
              </a:rPr>
              <a:t>полномочий в корпоративных или личных интересах; осуществление власти замкнутой корпорацией, которой присущи «присвоение государства», подчинение общественного интереса частным интересам, своекорыстие, извращенное восприятие действительности, коррупция.</a:t>
            </a:r>
            <a:endParaRPr lang="ru-RU" sz="2000" b="0" i="0" u="none" strike="noStrike" dirty="0">
              <a:solidFill>
                <a:schemeClr val="tx2">
                  <a:lumMod val="75000"/>
                </a:schemeClr>
              </a:solidFill>
              <a:effectLst/>
            </a:endParaRPr>
          </a:p>
        </p:txBody>
      </p:sp>
      <p:sp>
        <p:nvSpPr>
          <p:cNvPr id="3" name="Прямоугольник 2"/>
          <p:cNvSpPr/>
          <p:nvPr/>
        </p:nvSpPr>
        <p:spPr>
          <a:xfrm>
            <a:off x="671396" y="3734735"/>
            <a:ext cx="10465163" cy="1354213"/>
          </a:xfrm>
          <a:prstGeom prst="rect">
            <a:avLst/>
          </a:prstGeom>
        </p:spPr>
        <p:txBody>
          <a:bodyPr wrap="square" lIns="121917" tIns="60958" rIns="121917" bIns="60958">
            <a:spAutoFit/>
          </a:bodyPr>
          <a:lstStyle/>
          <a:p>
            <a:pPr indent="191995"/>
            <a:r>
              <a:rPr lang="ru-RU" sz="2000" b="1" dirty="0">
                <a:solidFill>
                  <a:schemeClr val="tx2">
                    <a:lumMod val="75000"/>
                  </a:schemeClr>
                </a:solidFill>
              </a:rPr>
              <a:t>Злоупотребление социально-правовым статусом </a:t>
            </a:r>
            <a:r>
              <a:rPr lang="ru-RU" sz="2000" dirty="0">
                <a:solidFill>
                  <a:schemeClr val="tx2">
                    <a:lumMod val="75000"/>
                  </a:schemeClr>
                </a:solidFill>
              </a:rPr>
              <a:t>— преступление против общества, государственной власти, интересов государственной службы и службы в органах местного самоуправления; корыстное использование авторитета и служебных полномочий вопреки интересам службы.</a:t>
            </a:r>
          </a:p>
        </p:txBody>
      </p:sp>
    </p:spTree>
    <p:extLst>
      <p:ext uri="{BB962C8B-B14F-4D97-AF65-F5344CB8AC3E}">
        <p14:creationId xmlns:p14="http://schemas.microsoft.com/office/powerpoint/2010/main" xmlns="" val="3017580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5414" y="740701"/>
            <a:ext cx="10561173" cy="1354213"/>
          </a:xfrm>
          <a:prstGeom prst="rect">
            <a:avLst/>
          </a:prstGeom>
        </p:spPr>
        <p:txBody>
          <a:bodyPr wrap="square" lIns="121917" tIns="60958" rIns="121917" bIns="60958">
            <a:spAutoFit/>
          </a:bodyPr>
          <a:lstStyle/>
          <a:p>
            <a:pPr indent="191995"/>
            <a:r>
              <a:rPr lang="ru-RU" sz="2000" b="1" dirty="0">
                <a:solidFill>
                  <a:schemeClr val="tx2">
                    <a:lumMod val="75000"/>
                  </a:schemeClr>
                </a:solidFill>
              </a:rPr>
              <a:t>Ограничения и запреты в связи с отбором и прохождением государственной и муниципальной службы </a:t>
            </a:r>
            <a:r>
              <a:rPr lang="ru-RU" sz="2000" dirty="0">
                <a:solidFill>
                  <a:schemeClr val="tx2">
                    <a:lumMod val="75000"/>
                  </a:schemeClr>
                </a:solidFill>
              </a:rPr>
              <a:t>— совокупность политических, экономических и организационно-управленческих факторов-запретов, очерчивающих пределы дозволенного в служебной деятельности и повседневном поведении государственного и муниципального служащего.</a:t>
            </a:r>
          </a:p>
        </p:txBody>
      </p:sp>
      <p:sp>
        <p:nvSpPr>
          <p:cNvPr id="3" name="Прямоугольник 2"/>
          <p:cNvSpPr/>
          <p:nvPr/>
        </p:nvSpPr>
        <p:spPr>
          <a:xfrm>
            <a:off x="1007435" y="3542043"/>
            <a:ext cx="10081120" cy="738660"/>
          </a:xfrm>
          <a:prstGeom prst="rect">
            <a:avLst/>
          </a:prstGeom>
        </p:spPr>
        <p:txBody>
          <a:bodyPr wrap="square" lIns="121917" tIns="60958" rIns="121917" bIns="60958">
            <a:spAutoFit/>
          </a:bodyPr>
          <a:lstStyle/>
          <a:p>
            <a:pPr indent="191995"/>
            <a:r>
              <a:rPr lang="ru-RU" sz="2000" b="1" dirty="0">
                <a:solidFill>
                  <a:schemeClr val="tx2">
                    <a:lumMod val="75000"/>
                  </a:schemeClr>
                </a:solidFill>
              </a:rPr>
              <a:t>Коррупциогенный фактор </a:t>
            </a:r>
            <a:r>
              <a:rPr lang="ru-RU" sz="2000" dirty="0">
                <a:solidFill>
                  <a:schemeClr val="tx2">
                    <a:lumMod val="75000"/>
                  </a:schemeClr>
                </a:solidFill>
              </a:rPr>
              <a:t>- явление или группа явлений, порождающих коррупцию или способствующих порождению и закреплению коррупции в обществе.</a:t>
            </a:r>
          </a:p>
        </p:txBody>
      </p:sp>
    </p:spTree>
    <p:extLst>
      <p:ext uri="{BB962C8B-B14F-4D97-AF65-F5344CB8AC3E}">
        <p14:creationId xmlns:p14="http://schemas.microsoft.com/office/powerpoint/2010/main" xmlns="" val="2707920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424" y="836712"/>
            <a:ext cx="10273141" cy="1046436"/>
          </a:xfrm>
          <a:prstGeom prst="rect">
            <a:avLst/>
          </a:prstGeom>
        </p:spPr>
        <p:txBody>
          <a:bodyPr wrap="square" lIns="121917" tIns="60958" rIns="121917" bIns="60958">
            <a:spAutoFit/>
          </a:bodyPr>
          <a:lstStyle/>
          <a:p>
            <a:pPr indent="191995"/>
            <a:r>
              <a:rPr lang="ru-RU" sz="2000" b="1" dirty="0">
                <a:solidFill>
                  <a:schemeClr val="tx2">
                    <a:lumMod val="75000"/>
                  </a:schemeClr>
                </a:solidFill>
              </a:rPr>
              <a:t>Коррупционная угроза </a:t>
            </a:r>
            <a:r>
              <a:rPr lang="ru-RU" sz="2000" dirty="0">
                <a:solidFill>
                  <a:schemeClr val="tx2">
                    <a:lumMod val="75000"/>
                  </a:schemeClr>
                </a:solidFill>
              </a:rPr>
              <a:t>— возможность наступления негативных последствий для общества, государства, его органов и должностных лиц, подвергшихся коррупционному воздействию.</a:t>
            </a:r>
          </a:p>
        </p:txBody>
      </p:sp>
      <p:sp>
        <p:nvSpPr>
          <p:cNvPr id="3" name="Прямоугольник 2"/>
          <p:cNvSpPr/>
          <p:nvPr/>
        </p:nvSpPr>
        <p:spPr>
          <a:xfrm>
            <a:off x="909483" y="2389915"/>
            <a:ext cx="10369152" cy="1046436"/>
          </a:xfrm>
          <a:prstGeom prst="rect">
            <a:avLst/>
          </a:prstGeom>
        </p:spPr>
        <p:txBody>
          <a:bodyPr wrap="square" lIns="121917" tIns="60958" rIns="121917" bIns="60958">
            <a:spAutoFit/>
          </a:bodyPr>
          <a:lstStyle/>
          <a:p>
            <a:pPr indent="191995"/>
            <a:r>
              <a:rPr lang="ru-RU" sz="2000" b="1" dirty="0">
                <a:solidFill>
                  <a:schemeClr val="tx2">
                    <a:lumMod val="75000"/>
                  </a:schemeClr>
                </a:solidFill>
              </a:rPr>
              <a:t>Нравственность</a:t>
            </a:r>
            <a:r>
              <a:rPr lang="ru-RU" sz="2000" dirty="0">
                <a:solidFill>
                  <a:schemeClr val="tx2">
                    <a:lumMod val="75000"/>
                  </a:schemeClr>
                </a:solidFill>
              </a:rPr>
              <a:t> — совокупность мировоззренческих установок, убеждений, намерений, мотивов и действий человека, свидетельствующих о степени его приближенности к идеалу человеческого общежития.</a:t>
            </a:r>
          </a:p>
        </p:txBody>
      </p:sp>
      <p:sp>
        <p:nvSpPr>
          <p:cNvPr id="4" name="Прямоугольник 3"/>
          <p:cNvSpPr/>
          <p:nvPr/>
        </p:nvSpPr>
        <p:spPr>
          <a:xfrm>
            <a:off x="623392" y="4022096"/>
            <a:ext cx="10753195" cy="1046436"/>
          </a:xfrm>
          <a:prstGeom prst="rect">
            <a:avLst/>
          </a:prstGeom>
        </p:spPr>
        <p:txBody>
          <a:bodyPr wrap="square" lIns="121917" tIns="60958" rIns="121917" bIns="60958">
            <a:spAutoFit/>
          </a:bodyPr>
          <a:lstStyle/>
          <a:p>
            <a:pPr indent="191995"/>
            <a:r>
              <a:rPr lang="ru-RU" sz="2000" b="1" dirty="0">
                <a:solidFill>
                  <a:schemeClr val="tx2">
                    <a:lumMod val="75000"/>
                  </a:schemeClr>
                </a:solidFill>
              </a:rPr>
              <a:t>Нравственный облик </a:t>
            </a:r>
            <a:r>
              <a:rPr lang="ru-RU" sz="2000" dirty="0">
                <a:solidFill>
                  <a:schemeClr val="tx2">
                    <a:lumMod val="75000"/>
                  </a:schemeClr>
                </a:solidFill>
              </a:rPr>
              <a:t>— внутренняя основа внешних проявлений личности; может быть выражен через одну доминирующую черту личности — «порядочный», «добрый», «нигилист», «стяжатель», «коррупционер» и т.п.</a:t>
            </a:r>
          </a:p>
        </p:txBody>
      </p:sp>
    </p:spTree>
    <p:extLst>
      <p:ext uri="{BB962C8B-B14F-4D97-AF65-F5344CB8AC3E}">
        <p14:creationId xmlns:p14="http://schemas.microsoft.com/office/powerpoint/2010/main" xmlns="" val="183622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371" y="452669"/>
            <a:ext cx="11041227" cy="1231102"/>
          </a:xfrm>
          <a:prstGeom prst="rect">
            <a:avLst/>
          </a:prstGeom>
        </p:spPr>
        <p:txBody>
          <a:bodyPr wrap="square" lIns="121917" tIns="60958" rIns="121917" bIns="60958">
            <a:spAutoFit/>
          </a:bodyPr>
          <a:lstStyle/>
          <a:p>
            <a:r>
              <a:rPr lang="ru-RU" sz="2400" b="1" dirty="0">
                <a:solidFill>
                  <a:schemeClr val="tx2">
                    <a:lumMod val="75000"/>
                  </a:schemeClr>
                </a:solidFill>
              </a:rPr>
              <a:t>Исследователями констатируется неоднозначность и множественность причин коррупции. На сайте Национального Антикоррупционного Совета Российской Федерации причины коррупции сгруппированы следующим </a:t>
            </a:r>
            <a:r>
              <a:rPr lang="ru-RU" sz="2400" b="1" dirty="0" smtClean="0">
                <a:solidFill>
                  <a:schemeClr val="tx2">
                    <a:lumMod val="75000"/>
                  </a:schemeClr>
                </a:solidFill>
              </a:rPr>
              <a:t>образом:</a:t>
            </a:r>
            <a:endParaRPr lang="ru-RU" sz="2400" b="1" i="0" u="none" strike="noStrike" dirty="0">
              <a:solidFill>
                <a:schemeClr val="tx2">
                  <a:lumMod val="75000"/>
                </a:schemeClr>
              </a:solidFill>
              <a:effectLst/>
            </a:endParaRPr>
          </a:p>
        </p:txBody>
      </p:sp>
      <p:sp>
        <p:nvSpPr>
          <p:cNvPr id="3" name="Прямоугольник 2"/>
          <p:cNvSpPr/>
          <p:nvPr/>
        </p:nvSpPr>
        <p:spPr>
          <a:xfrm>
            <a:off x="431371" y="1892829"/>
            <a:ext cx="10849205" cy="4103688"/>
          </a:xfrm>
          <a:prstGeom prst="rect">
            <a:avLst/>
          </a:prstGeom>
        </p:spPr>
        <p:txBody>
          <a:bodyPr wrap="square" lIns="121917" tIns="60958" rIns="121917" bIns="60958">
            <a:spAutoFit/>
          </a:bodyPr>
          <a:lstStyle/>
          <a:p>
            <a:r>
              <a:rPr lang="ru-RU" sz="2100" dirty="0">
                <a:solidFill>
                  <a:schemeClr val="tx2">
                    <a:lumMod val="75000"/>
                  </a:schemeClr>
                </a:solidFill>
              </a:rPr>
              <a:t>1. </a:t>
            </a:r>
            <a:r>
              <a:rPr lang="ru-RU" sz="2100" b="1" dirty="0">
                <a:solidFill>
                  <a:schemeClr val="tx2">
                    <a:lumMod val="75000"/>
                  </a:schemeClr>
                </a:solidFill>
              </a:rPr>
              <a:t>Экономические</a:t>
            </a:r>
            <a:r>
              <a:rPr lang="ru-RU" sz="2100" dirty="0">
                <a:solidFill>
                  <a:schemeClr val="tx2">
                    <a:lumMod val="75000"/>
                  </a:schemeClr>
                </a:solidFill>
              </a:rPr>
              <a:t> - низкие заработные платы, неадекватные объему полномочий служащих.</a:t>
            </a:r>
          </a:p>
          <a:p>
            <a:r>
              <a:rPr lang="ru-RU" sz="2100" dirty="0">
                <a:solidFill>
                  <a:schemeClr val="tx2">
                    <a:lumMod val="75000"/>
                  </a:schemeClr>
                </a:solidFill>
              </a:rPr>
              <a:t>Принято считать, такая ситуация более всего характерна для развивающихся стран и стран с переходной экономикой, однако факты коррупции чиновников не очень высокого ранга встречаются и в развитых странах, в частности, в США.</a:t>
            </a:r>
            <a:endParaRPr lang="en-US" sz="2100" dirty="0">
              <a:solidFill>
                <a:schemeClr val="tx2">
                  <a:lumMod val="75000"/>
                </a:schemeClr>
              </a:solidFill>
            </a:endParaRPr>
          </a:p>
          <a:p>
            <a:r>
              <a:rPr lang="ru-RU" sz="2100" dirty="0">
                <a:solidFill>
                  <a:schemeClr val="tx2">
                    <a:lumMod val="75000"/>
                  </a:schemeClr>
                </a:solidFill>
              </a:rPr>
              <a:t>2. </a:t>
            </a:r>
            <a:r>
              <a:rPr lang="ru-RU" sz="2100" b="1" dirty="0">
                <a:solidFill>
                  <a:schemeClr val="tx2">
                    <a:lumMod val="75000"/>
                  </a:schemeClr>
                </a:solidFill>
              </a:rPr>
              <a:t>Институциональные</a:t>
            </a:r>
            <a:r>
              <a:rPr lang="ru-RU" sz="2100" dirty="0">
                <a:solidFill>
                  <a:schemeClr val="tx2">
                    <a:lumMod val="75000"/>
                  </a:schemeClr>
                </a:solidFill>
              </a:rPr>
              <a:t> - отражают степень развитости институтов гражданского общества и правового государства. Например, к ним относятся закрытость государственных служб, непрозрачность их деятельности, невнятное нормотворчество, кумовство при трудоустройстве.</a:t>
            </a:r>
          </a:p>
          <a:p>
            <a:r>
              <a:rPr lang="ru-RU" sz="2100" dirty="0">
                <a:solidFill>
                  <a:schemeClr val="tx2">
                    <a:lumMod val="75000"/>
                  </a:schemeClr>
                </a:solidFill>
              </a:rPr>
              <a:t>3. </a:t>
            </a:r>
            <a:r>
              <a:rPr lang="ru-RU" sz="2100" b="1" dirty="0">
                <a:solidFill>
                  <a:schemeClr val="tx2">
                    <a:lumMod val="75000"/>
                  </a:schemeClr>
                </a:solidFill>
              </a:rPr>
              <a:t>Социально-культурные причины </a:t>
            </a:r>
            <a:r>
              <a:rPr lang="ru-RU" sz="2100" dirty="0">
                <a:solidFill>
                  <a:schemeClr val="tx2">
                    <a:lumMod val="75000"/>
                  </a:schemeClr>
                </a:solidFill>
              </a:rPr>
              <a:t>- переориентация в обществе ценностей с духовных на потребительские, общая деморализация, пассивность в отношении произвола власти.</a:t>
            </a:r>
          </a:p>
          <a:p>
            <a:endParaRPr lang="ru-RU" sz="2100" dirty="0">
              <a:solidFill>
                <a:schemeClr val="tx2">
                  <a:lumMod val="75000"/>
                </a:schemeClr>
              </a:solidFill>
            </a:endParaRPr>
          </a:p>
        </p:txBody>
      </p:sp>
      <p:sp>
        <p:nvSpPr>
          <p:cNvPr id="4" name="Прямоугольник 3"/>
          <p:cNvSpPr/>
          <p:nvPr/>
        </p:nvSpPr>
        <p:spPr>
          <a:xfrm>
            <a:off x="3215680" y="6213310"/>
            <a:ext cx="6096000" cy="369332"/>
          </a:xfrm>
          <a:prstGeom prst="rect">
            <a:avLst/>
          </a:prstGeom>
        </p:spPr>
        <p:txBody>
          <a:bodyPr lIns="121917" tIns="60958" rIns="121917" bIns="60958">
            <a:spAutoFit/>
          </a:bodyPr>
          <a:lstStyle/>
          <a:p>
            <a:r>
              <a:rPr lang="ru-RU" sz="1600" dirty="0">
                <a:solidFill>
                  <a:schemeClr val="tx2">
                    <a:lumMod val="75000"/>
                  </a:schemeClr>
                </a:solidFill>
                <a:hlinkClick r:id="rId2"/>
              </a:rPr>
              <a:t>http://www.korrup.ru/index.php?s=11&amp;id=129&amp;d=&amp;m=&amp;y</a:t>
            </a:r>
            <a:r>
              <a:rPr lang="en-US" sz="1600" dirty="0">
                <a:solidFill>
                  <a:schemeClr val="tx2">
                    <a:lumMod val="75000"/>
                  </a:schemeClr>
                </a:solidFill>
              </a:rPr>
              <a:t> </a:t>
            </a:r>
            <a:endParaRPr lang="ru-RU" sz="1600" dirty="0"/>
          </a:p>
        </p:txBody>
      </p:sp>
    </p:spTree>
    <p:extLst>
      <p:ext uri="{BB962C8B-B14F-4D97-AF65-F5344CB8AC3E}">
        <p14:creationId xmlns:p14="http://schemas.microsoft.com/office/powerpoint/2010/main" xmlns="" val="2018783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476" y="847043"/>
            <a:ext cx="10152261" cy="3416320"/>
          </a:xfrm>
          <a:prstGeom prst="rect">
            <a:avLst/>
          </a:prstGeom>
          <a:noFill/>
        </p:spPr>
        <p:txBody>
          <a:bodyPr wrap="square" rtlCol="0">
            <a:spAutoFit/>
          </a:bodyPr>
          <a:lstStyle/>
          <a:p>
            <a:pPr indent="144000"/>
            <a:r>
              <a:rPr lang="ru-RU" dirty="0" smtClean="0">
                <a:solidFill>
                  <a:schemeClr val="tx2">
                    <a:lumMod val="75000"/>
                  </a:schemeClr>
                </a:solidFill>
              </a:rPr>
              <a:t>В целом коррупция является следствием целого комплекса общих и специфических факторов-детерминаций и причинно-следственных связей, объясняется множеством причин социально-политического, экономического, правового, ментального, духовно-нравственного и международного характера. Многое связано с ошибками социально-экономических и политических реформ, несовершенством антикоррупционного законодательства, слабостью стабилизационных и защитных механизмов гражданского общества, бюрократизмом, отсутствием высокопрофессиональной судебной системы, кадровой, технической и оперативно-тактической неподготовленностью правоохранительных органов к эффективному противодействию коррупции. Также имеет место немало коррупционных фактов международного порядка, негативно сказывающихся на конкурентоспособности транснациональных финансово-экономических проектов, на эффективности зарубежных инвестиций и целевых грантов, на доступности и социальной эффективности программ внешней помощи.</a:t>
            </a:r>
            <a:endParaRPr lang="ru-RU" dirty="0">
              <a:solidFill>
                <a:schemeClr val="tx2">
                  <a:lumMod val="75000"/>
                </a:schemeClr>
              </a:solidFill>
            </a:endParaRPr>
          </a:p>
        </p:txBody>
      </p:sp>
    </p:spTree>
    <p:extLst>
      <p:ext uri="{BB962C8B-B14F-4D97-AF65-F5344CB8AC3E}">
        <p14:creationId xmlns:p14="http://schemas.microsoft.com/office/powerpoint/2010/main" xmlns="" val="1628686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227" y="790977"/>
            <a:ext cx="10069723" cy="3170099"/>
          </a:xfrm>
          <a:prstGeom prst="rect">
            <a:avLst/>
          </a:prstGeom>
          <a:noFill/>
        </p:spPr>
        <p:txBody>
          <a:bodyPr wrap="square" rtlCol="0">
            <a:spAutoFit/>
          </a:bodyPr>
          <a:lstStyle/>
          <a:p>
            <a:pPr indent="144000"/>
            <a:r>
              <a:rPr lang="ru-RU" sz="2000" dirty="0" smtClean="0">
                <a:solidFill>
                  <a:schemeClr val="tx2">
                    <a:lumMod val="75000"/>
                  </a:schemeClr>
                </a:solidFill>
              </a:rPr>
              <a:t>Серьезно влияет на уровень коррупции сращивание политического истеблишмента и публичной бюрократии с преступным бизнесом, рыхлая морально-психологическая атмосфера в обществе, искаженное понимание этических аспектов коррупционных рисков, подмена конкретных действий громкой антикоррупционной риторикой. Провоцирует коррупцию нравственная незрелость чиновников, низкая заработная плата и недостаточная социальная защищенность работников бюджетного сектора. Такого мнения, по данным Института социологии РАН, придерживается более 70% россиян. А далее: неэффективность государства и несовершенство законов – 63,3%, низкий уровень правовой культуры общества – 37,2%, командность, клановость и семейственность в сфере принятия кадровых решений – 33,9%. </a:t>
            </a:r>
            <a:endParaRPr lang="ru-RU" sz="2000" dirty="0">
              <a:solidFill>
                <a:schemeClr val="tx2">
                  <a:lumMod val="75000"/>
                </a:schemeClr>
              </a:solidFill>
            </a:endParaRPr>
          </a:p>
        </p:txBody>
      </p:sp>
    </p:spTree>
    <p:extLst>
      <p:ext uri="{BB962C8B-B14F-4D97-AF65-F5344CB8AC3E}">
        <p14:creationId xmlns:p14="http://schemas.microsoft.com/office/powerpoint/2010/main" xmlns="" val="3482794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984" y="846475"/>
            <a:ext cx="8841533" cy="2246769"/>
          </a:xfrm>
          <a:prstGeom prst="rect">
            <a:avLst/>
          </a:prstGeom>
          <a:noFill/>
        </p:spPr>
        <p:txBody>
          <a:bodyPr wrap="square" rtlCol="0">
            <a:spAutoFit/>
          </a:bodyPr>
          <a:lstStyle/>
          <a:p>
            <a:pPr indent="144000"/>
            <a:r>
              <a:rPr lang="ru-RU" sz="2000" dirty="0" smtClean="0">
                <a:solidFill>
                  <a:schemeClr val="tx2">
                    <a:lumMod val="75000"/>
                  </a:schemeClr>
                </a:solidFill>
              </a:rPr>
              <a:t>Из огромного количества причин коррупции выделяются, прежде всего </a:t>
            </a:r>
            <a:r>
              <a:rPr lang="ru-RU" sz="2000" b="1" dirty="0" smtClean="0">
                <a:solidFill>
                  <a:schemeClr val="tx2">
                    <a:lumMod val="75000"/>
                  </a:schemeClr>
                </a:solidFill>
              </a:rPr>
              <a:t>причины политического характера</a:t>
            </a:r>
            <a:r>
              <a:rPr lang="ru-RU" sz="2000" dirty="0" smtClean="0">
                <a:solidFill>
                  <a:schemeClr val="tx2">
                    <a:lumMod val="75000"/>
                  </a:schemeClr>
                </a:solidFill>
              </a:rPr>
              <a:t>, связанные с формой государственного устройства, государственного правления и особенностями политического режима. При этом нельзя не понимать, что прямой зависимости между масштабами коррумпированности общественных отношений и формой государственности (государственным строем, государственным устройством, господствующим режимом правления) нет.</a:t>
            </a:r>
            <a:endParaRPr lang="ru-RU" sz="2000" dirty="0">
              <a:solidFill>
                <a:schemeClr val="tx2">
                  <a:lumMod val="75000"/>
                </a:schemeClr>
              </a:solidFill>
            </a:endParaRPr>
          </a:p>
        </p:txBody>
      </p:sp>
    </p:spTree>
    <p:extLst>
      <p:ext uri="{BB962C8B-B14F-4D97-AF65-F5344CB8AC3E}">
        <p14:creationId xmlns:p14="http://schemas.microsoft.com/office/powerpoint/2010/main" xmlns="" val="3413829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190" y="393934"/>
            <a:ext cx="9755365" cy="4431983"/>
          </a:xfrm>
          <a:prstGeom prst="rect">
            <a:avLst/>
          </a:prstGeom>
          <a:noFill/>
        </p:spPr>
        <p:txBody>
          <a:bodyPr wrap="square" rtlCol="0">
            <a:spAutoFit/>
          </a:bodyPr>
          <a:lstStyle/>
          <a:p>
            <a:pPr indent="144000"/>
            <a:r>
              <a:rPr lang="ru-RU" sz="2400" b="1" dirty="0" smtClean="0">
                <a:solidFill>
                  <a:schemeClr val="tx2">
                    <a:lumMod val="75000"/>
                  </a:schemeClr>
                </a:solidFill>
              </a:rPr>
              <a:t>К наиболее значимым предпосылкам и причинам коррупционной устойчивости политического характера можно отнести:</a:t>
            </a:r>
          </a:p>
          <a:p>
            <a:pPr marL="285750" indent="144000">
              <a:buFontTx/>
              <a:buChar char="-"/>
            </a:pPr>
            <a:r>
              <a:rPr lang="ru-RU" dirty="0">
                <a:solidFill>
                  <a:schemeClr val="tx2">
                    <a:lumMod val="75000"/>
                  </a:schemeClr>
                </a:solidFill>
              </a:rPr>
              <a:t>б</a:t>
            </a:r>
            <a:r>
              <a:rPr lang="ru-RU" dirty="0" smtClean="0">
                <a:solidFill>
                  <a:schemeClr val="tx2">
                    <a:lumMod val="75000"/>
                  </a:schemeClr>
                </a:solidFill>
              </a:rPr>
              <a:t>юрократический характер функционирования государственного аппарата, отсутствие реального разделения власти, </a:t>
            </a:r>
            <a:r>
              <a:rPr lang="ru-RU" dirty="0" err="1" smtClean="0">
                <a:solidFill>
                  <a:schemeClr val="tx2">
                    <a:lumMod val="75000"/>
                  </a:schemeClr>
                </a:solidFill>
              </a:rPr>
              <a:t>патронажно</a:t>
            </a:r>
            <a:r>
              <a:rPr lang="ru-RU" dirty="0" smtClean="0">
                <a:solidFill>
                  <a:schemeClr val="tx2">
                    <a:lumMod val="75000"/>
                  </a:schemeClr>
                </a:solidFill>
              </a:rPr>
              <a:t>-командная система его формирования и функционирования;</a:t>
            </a:r>
          </a:p>
          <a:p>
            <a:pPr marL="285750" indent="144000">
              <a:buFontTx/>
              <a:buChar char="-"/>
            </a:pPr>
            <a:r>
              <a:rPr lang="ru-RU" dirty="0">
                <a:solidFill>
                  <a:schemeClr val="tx2">
                    <a:lumMod val="75000"/>
                  </a:schemeClr>
                </a:solidFill>
              </a:rPr>
              <a:t>о</a:t>
            </a:r>
            <a:r>
              <a:rPr lang="ru-RU" dirty="0" smtClean="0">
                <a:solidFill>
                  <a:schemeClr val="tx2">
                    <a:lumMod val="75000"/>
                  </a:schemeClr>
                </a:solidFill>
              </a:rPr>
              <a:t>тсутствие всеобъемлющего и действительно эффективного общественного контроля функционирования институтов государственной власти и местного самоуправления;</a:t>
            </a:r>
          </a:p>
          <a:p>
            <a:pPr marL="285750" indent="144000">
              <a:buFontTx/>
              <a:buChar char="-"/>
            </a:pPr>
            <a:r>
              <a:rPr lang="ru-RU" dirty="0">
                <a:solidFill>
                  <a:schemeClr val="tx2">
                    <a:lumMod val="75000"/>
                  </a:schemeClr>
                </a:solidFill>
              </a:rPr>
              <a:t>о</a:t>
            </a:r>
            <a:r>
              <a:rPr lang="ru-RU" dirty="0" smtClean="0">
                <a:solidFill>
                  <a:schemeClr val="tx2">
                    <a:lumMod val="75000"/>
                  </a:schemeClr>
                </a:solidFill>
              </a:rPr>
              <a:t>тсутствие должной транспарентности властных структур, подмена принципа презумпции открытости информации (в пределах, конечно, установленных законом) иллюзорной открытостью органов власти и ограниченностью свободы освещения их деятельности средствами массовой информации;</a:t>
            </a:r>
          </a:p>
          <a:p>
            <a:pPr marL="285750" indent="144000">
              <a:buFontTx/>
              <a:buChar char="-"/>
            </a:pPr>
            <a:r>
              <a:rPr lang="ru-RU" dirty="0">
                <a:solidFill>
                  <a:schemeClr val="tx2">
                    <a:lumMod val="75000"/>
                  </a:schemeClr>
                </a:solidFill>
              </a:rPr>
              <a:t>п</a:t>
            </a:r>
            <a:r>
              <a:rPr lang="ru-RU" dirty="0" smtClean="0">
                <a:solidFill>
                  <a:schemeClr val="tx2">
                    <a:lumMod val="75000"/>
                  </a:schemeClr>
                </a:solidFill>
              </a:rPr>
              <a:t>ротивоправное использование административного ресурса, лишающего граждан права свободно избирать и быть избранными на должности высшего должностного лица и в парламентские органы государственной власти и представительные органы местного самоуправления; </a:t>
            </a:r>
            <a:endParaRPr lang="ru-RU" dirty="0">
              <a:solidFill>
                <a:schemeClr val="tx2">
                  <a:lumMod val="75000"/>
                </a:schemeClr>
              </a:solidFill>
            </a:endParaRPr>
          </a:p>
        </p:txBody>
      </p:sp>
    </p:spTree>
    <p:extLst>
      <p:ext uri="{BB962C8B-B14F-4D97-AF65-F5344CB8AC3E}">
        <p14:creationId xmlns:p14="http://schemas.microsoft.com/office/powerpoint/2010/main" xmlns="" val="1625823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356" y="591814"/>
            <a:ext cx="7632848" cy="2246769"/>
          </a:xfrm>
          <a:prstGeom prst="rect">
            <a:avLst/>
          </a:prstGeom>
          <a:noFill/>
        </p:spPr>
        <p:txBody>
          <a:bodyPr wrap="square" rtlCol="0">
            <a:spAutoFit/>
          </a:bodyPr>
          <a:lstStyle/>
          <a:p>
            <a:pPr indent="144000"/>
            <a:r>
              <a:rPr lang="ru-RU" sz="2000" dirty="0" smtClean="0">
                <a:solidFill>
                  <a:schemeClr val="tx2">
                    <a:lumMod val="75000"/>
                  </a:schemeClr>
                </a:solidFill>
              </a:rPr>
              <a:t>- атмосфера недоверия к властям и правового нигилизма, недостаточная мотивация, а то и откровенная боязнь граждан и институтов гражданского общества принимать реальное участие в антикоррупционных мероприятиях;</a:t>
            </a:r>
          </a:p>
          <a:p>
            <a:pPr indent="144000"/>
            <a:r>
              <a:rPr lang="ru-RU" sz="2000" dirty="0" smtClean="0">
                <a:solidFill>
                  <a:schemeClr val="tx2">
                    <a:lumMod val="75000"/>
                  </a:schemeClr>
                </a:solidFill>
              </a:rPr>
              <a:t>- отсутствие должной политической воли, слабость практической составляющей политики противодействия коррупции, формализм и бюрократический саботаж антикоррупционных программ.</a:t>
            </a:r>
            <a:endParaRPr lang="ru-RU" sz="2000" dirty="0">
              <a:solidFill>
                <a:schemeClr val="tx2">
                  <a:lumMod val="75000"/>
                </a:schemeClr>
              </a:solidFill>
            </a:endParaRPr>
          </a:p>
        </p:txBody>
      </p:sp>
    </p:spTree>
    <p:extLst>
      <p:ext uri="{BB962C8B-B14F-4D97-AF65-F5344CB8AC3E}">
        <p14:creationId xmlns:p14="http://schemas.microsoft.com/office/powerpoint/2010/main" xmlns="" val="145954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1634" y="315449"/>
            <a:ext cx="6096000" cy="1077218"/>
          </a:xfrm>
          <a:prstGeom prst="rect">
            <a:avLst/>
          </a:prstGeom>
        </p:spPr>
        <p:txBody>
          <a:bodyPr>
            <a:spAutoFit/>
          </a:bodyPr>
          <a:lstStyle/>
          <a:p>
            <a:pPr algn="ctr"/>
            <a:r>
              <a:rPr lang="ru-RU" sz="3200" b="1" dirty="0">
                <a:solidFill>
                  <a:schemeClr val="accent2">
                    <a:lumMod val="75000"/>
                  </a:schemeClr>
                </a:solidFill>
              </a:rPr>
              <a:t>ПРИМЕРЫ СИТУАЦИЙ</a:t>
            </a:r>
          </a:p>
          <a:p>
            <a:pPr algn="ctr"/>
            <a:r>
              <a:rPr lang="ru-RU" sz="3200" b="1" dirty="0">
                <a:solidFill>
                  <a:schemeClr val="accent2">
                    <a:lumMod val="75000"/>
                  </a:schemeClr>
                </a:solidFill>
              </a:rPr>
              <a:t>КОНФЛИКТА ИНТЕРЕСОВ</a:t>
            </a:r>
          </a:p>
        </p:txBody>
      </p:sp>
      <p:sp>
        <p:nvSpPr>
          <p:cNvPr id="3" name="Прямоугольник 2"/>
          <p:cNvSpPr/>
          <p:nvPr/>
        </p:nvSpPr>
        <p:spPr>
          <a:xfrm>
            <a:off x="678286" y="1434873"/>
            <a:ext cx="11183155" cy="1569660"/>
          </a:xfrm>
          <a:prstGeom prst="rect">
            <a:avLst/>
          </a:prstGeom>
        </p:spPr>
        <p:txBody>
          <a:bodyPr wrap="square">
            <a:spAutoFit/>
          </a:bodyPr>
          <a:lstStyle/>
          <a:p>
            <a:pPr algn="just"/>
            <a:r>
              <a:rPr lang="ru-RU" sz="2400" b="1" dirty="0" smtClean="0">
                <a:solidFill>
                  <a:srgbClr val="002060"/>
                </a:solidFill>
              </a:rPr>
              <a:t>1. Выполнение </a:t>
            </a:r>
            <a:r>
              <a:rPr lang="ru-RU" sz="2400" b="1" dirty="0">
                <a:solidFill>
                  <a:srgbClr val="002060"/>
                </a:solidFill>
              </a:rPr>
              <a:t>отдельных функций </a:t>
            </a:r>
            <a:r>
              <a:rPr lang="ru-RU" sz="2400" b="1" dirty="0" smtClean="0">
                <a:solidFill>
                  <a:srgbClr val="002060"/>
                </a:solidFill>
              </a:rPr>
              <a:t>государственного </a:t>
            </a:r>
            <a:r>
              <a:rPr lang="ru-RU" sz="2400" b="1" dirty="0">
                <a:solidFill>
                  <a:srgbClr val="002060"/>
                </a:solidFill>
              </a:rPr>
              <a:t>или муниципального управления, а также </a:t>
            </a:r>
            <a:r>
              <a:rPr lang="ru-RU" sz="2400" b="1" dirty="0" smtClean="0">
                <a:solidFill>
                  <a:srgbClr val="002060"/>
                </a:solidFill>
              </a:rPr>
              <a:t>осуществление </a:t>
            </a:r>
            <a:r>
              <a:rPr lang="ru-RU" sz="2400" b="1" dirty="0">
                <a:solidFill>
                  <a:srgbClr val="002060"/>
                </a:solidFill>
              </a:rPr>
              <a:t>контрольно-надзорной деятельности </a:t>
            </a:r>
            <a:r>
              <a:rPr lang="ru-RU" sz="2400" b="1" dirty="0" smtClean="0">
                <a:solidFill>
                  <a:srgbClr val="002060"/>
                </a:solidFill>
              </a:rPr>
              <a:t>в отношении </a:t>
            </a:r>
            <a:r>
              <a:rPr lang="ru-RU" sz="2400" b="1" dirty="0">
                <a:solidFill>
                  <a:srgbClr val="002060"/>
                </a:solidFill>
              </a:rPr>
              <a:t>родственников и/или иных лиц, с </a:t>
            </a:r>
            <a:r>
              <a:rPr lang="ru-RU" sz="2400" b="1" dirty="0" smtClean="0">
                <a:solidFill>
                  <a:srgbClr val="002060"/>
                </a:solidFill>
              </a:rPr>
              <a:t>которыми </a:t>
            </a:r>
            <a:r>
              <a:rPr lang="ru-RU" sz="2400" b="1" dirty="0">
                <a:solidFill>
                  <a:srgbClr val="002060"/>
                </a:solidFill>
              </a:rPr>
              <a:t>связана личная заинтересованность </a:t>
            </a:r>
            <a:r>
              <a:rPr lang="ru-RU" sz="2400" b="1" dirty="0" smtClean="0">
                <a:solidFill>
                  <a:srgbClr val="002060"/>
                </a:solidFill>
              </a:rPr>
              <a:t>государственного </a:t>
            </a:r>
            <a:r>
              <a:rPr lang="ru-RU" sz="2400" b="1" dirty="0">
                <a:solidFill>
                  <a:srgbClr val="002060"/>
                </a:solidFill>
              </a:rPr>
              <a:t>служащего.</a:t>
            </a:r>
          </a:p>
        </p:txBody>
      </p:sp>
      <p:sp>
        <p:nvSpPr>
          <p:cNvPr id="5" name="Прямоугольник 4"/>
          <p:cNvSpPr/>
          <p:nvPr/>
        </p:nvSpPr>
        <p:spPr>
          <a:xfrm>
            <a:off x="1098994" y="3031660"/>
            <a:ext cx="10341737" cy="2308324"/>
          </a:xfrm>
          <a:prstGeom prst="rect">
            <a:avLst/>
          </a:prstGeom>
        </p:spPr>
        <p:txBody>
          <a:bodyPr wrap="square">
            <a:spAutoFit/>
          </a:bodyPr>
          <a:lstStyle/>
          <a:p>
            <a:r>
              <a:rPr lang="ru-RU" dirty="0">
                <a:solidFill>
                  <a:srgbClr val="002060"/>
                </a:solidFill>
              </a:rPr>
              <a:t>По представлению прокурора г. Нижнего Новгорода за неисполнение требований законодательства об урегулировании конфликта интересов уволен в связи с утратой доверия начальник одного из отделов УФССП России по Нижегородской области. Проведенной </a:t>
            </a:r>
            <a:r>
              <a:rPr lang="ru-RU" dirty="0" smtClean="0">
                <a:solidFill>
                  <a:srgbClr val="002060"/>
                </a:solidFill>
              </a:rPr>
              <a:t> </a:t>
            </a:r>
            <a:r>
              <a:rPr lang="ru-RU" dirty="0">
                <a:solidFill>
                  <a:srgbClr val="002060"/>
                </a:solidFill>
              </a:rPr>
              <a:t>проверкой установлено, что по его указанию были окончены с актом о невозможности взыскания и без взыскания сумм исполнительного сбора пять исполнительных производств в отношении должника – коммерческой организации, учредитель и директор которой ранее работал в органах ФССП России, находился в дружеских отношениях с названным должностным лицом, а также продал его супруге жилой дом и земельный участок со</a:t>
            </a:r>
          </a:p>
          <a:p>
            <a:r>
              <a:rPr lang="ru-RU" dirty="0">
                <a:solidFill>
                  <a:srgbClr val="002060"/>
                </a:solidFill>
              </a:rPr>
              <a:t>льготными условиями оплаты в виде рассрочки на 10 лет.</a:t>
            </a:r>
          </a:p>
        </p:txBody>
      </p:sp>
    </p:spTree>
    <p:extLst>
      <p:ext uri="{BB962C8B-B14F-4D97-AF65-F5344CB8AC3E}">
        <p14:creationId xmlns:p14="http://schemas.microsoft.com/office/powerpoint/2010/main" xmlns="" val="1048672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105" y="663822"/>
            <a:ext cx="9395326" cy="2862322"/>
          </a:xfrm>
          <a:prstGeom prst="rect">
            <a:avLst/>
          </a:prstGeom>
          <a:noFill/>
        </p:spPr>
        <p:txBody>
          <a:bodyPr wrap="square" rtlCol="0">
            <a:spAutoFit/>
          </a:bodyPr>
          <a:lstStyle/>
          <a:p>
            <a:pPr indent="144000"/>
            <a:r>
              <a:rPr lang="ru-RU" sz="2000" dirty="0" smtClean="0">
                <a:solidFill>
                  <a:schemeClr val="tx2">
                    <a:lumMod val="75000"/>
                  </a:schemeClr>
                </a:solidFill>
              </a:rPr>
              <a:t>Немало зависит и от характера </a:t>
            </a:r>
            <a:r>
              <a:rPr lang="ru-RU" sz="2000" b="1" dirty="0" smtClean="0">
                <a:solidFill>
                  <a:schemeClr val="tx2">
                    <a:lumMod val="75000"/>
                  </a:schemeClr>
                </a:solidFill>
              </a:rPr>
              <a:t>рыночных преобразований</a:t>
            </a:r>
            <a:r>
              <a:rPr lang="ru-RU" sz="2000" dirty="0" smtClean="0">
                <a:solidFill>
                  <a:schemeClr val="tx2">
                    <a:lumMod val="75000"/>
                  </a:schemeClr>
                </a:solidFill>
              </a:rPr>
              <a:t>. Для многих коррупция стала основным способом первоначального накопления капитала и присвоения государственной собственности в те времена, когда впервые прозвучали призывы устремиться «в светлое капиталистическое будущее».</a:t>
            </a:r>
          </a:p>
          <a:p>
            <a:pPr indent="144000"/>
            <a:r>
              <a:rPr lang="ru-RU" sz="2000" dirty="0" smtClean="0">
                <a:solidFill>
                  <a:schemeClr val="tx2">
                    <a:lumMod val="75000"/>
                  </a:schemeClr>
                </a:solidFill>
              </a:rPr>
              <a:t>Российский бизнес начал рассматривать коррупцию не только как фактор успеха в конкурентной борьбе, но и как инструмент прямого влияния на власть и политику. Коррупция представляла множество возможностей расширения такого влияния, тем более что перечень сфер государственного присутствия в экономике, изобилующих коррупционными нишами, становился все более обширным. </a:t>
            </a:r>
            <a:endParaRPr lang="ru-RU" sz="2000" dirty="0">
              <a:solidFill>
                <a:schemeClr val="tx2">
                  <a:lumMod val="75000"/>
                </a:schemeClr>
              </a:solidFill>
            </a:endParaRPr>
          </a:p>
        </p:txBody>
      </p:sp>
    </p:spTree>
    <p:extLst>
      <p:ext uri="{BB962C8B-B14F-4D97-AF65-F5344CB8AC3E}">
        <p14:creationId xmlns:p14="http://schemas.microsoft.com/office/powerpoint/2010/main" xmlns="" val="2568010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333" y="453064"/>
            <a:ext cx="10324952" cy="4093428"/>
          </a:xfrm>
          <a:prstGeom prst="rect">
            <a:avLst/>
          </a:prstGeom>
          <a:noFill/>
        </p:spPr>
        <p:txBody>
          <a:bodyPr wrap="square" rtlCol="0">
            <a:spAutoFit/>
          </a:bodyPr>
          <a:lstStyle/>
          <a:p>
            <a:pPr indent="144000"/>
            <a:r>
              <a:rPr lang="ru-RU" sz="2000" b="1" dirty="0" smtClean="0">
                <a:solidFill>
                  <a:schemeClr val="tx2">
                    <a:lumMod val="75000"/>
                  </a:schemeClr>
                </a:solidFill>
              </a:rPr>
              <a:t>Всему этому способствовали:</a:t>
            </a:r>
          </a:p>
          <a:p>
            <a:pPr marL="285750" indent="144000">
              <a:buFontTx/>
              <a:buChar char="-"/>
            </a:pPr>
            <a:r>
              <a:rPr lang="ru-RU" sz="2000" dirty="0">
                <a:solidFill>
                  <a:schemeClr val="tx2">
                    <a:lumMod val="75000"/>
                  </a:schemeClr>
                </a:solidFill>
              </a:rPr>
              <a:t>б</a:t>
            </a:r>
            <a:r>
              <a:rPr lang="ru-RU" sz="2000" dirty="0" smtClean="0">
                <a:solidFill>
                  <a:schemeClr val="tx2">
                    <a:lumMod val="75000"/>
                  </a:schemeClr>
                </a:solidFill>
              </a:rPr>
              <a:t>юрократизация управления и чрезмерное государственное регулирование экономических отношений;</a:t>
            </a:r>
          </a:p>
          <a:p>
            <a:pPr marL="285750" indent="144000">
              <a:buFontTx/>
              <a:buChar char="-"/>
            </a:pPr>
            <a:r>
              <a:rPr lang="ru-RU" sz="2000" dirty="0">
                <a:solidFill>
                  <a:schemeClr val="tx2">
                    <a:lumMod val="75000"/>
                  </a:schemeClr>
                </a:solidFill>
              </a:rPr>
              <a:t>с</a:t>
            </a:r>
            <a:r>
              <a:rPr lang="ru-RU" sz="2000" dirty="0" smtClean="0">
                <a:solidFill>
                  <a:schemeClr val="tx2">
                    <a:lumMod val="75000"/>
                  </a:schemeClr>
                </a:solidFill>
              </a:rPr>
              <a:t>ырьевой перекос экономики и использование природной ренты в качестве ведущего источника финансирования государственных программ;</a:t>
            </a:r>
          </a:p>
          <a:p>
            <a:pPr marL="285750" indent="144000">
              <a:buFontTx/>
              <a:buChar char="-"/>
            </a:pPr>
            <a:r>
              <a:rPr lang="ru-RU" sz="2000" dirty="0">
                <a:solidFill>
                  <a:schemeClr val="tx2">
                    <a:lumMod val="75000"/>
                  </a:schemeClr>
                </a:solidFill>
              </a:rPr>
              <a:t>п</a:t>
            </a:r>
            <a:r>
              <a:rPr lang="ru-RU" sz="2000" dirty="0" smtClean="0">
                <a:solidFill>
                  <a:schemeClr val="tx2">
                    <a:lumMod val="75000"/>
                  </a:schemeClr>
                </a:solidFill>
              </a:rPr>
              <a:t>ериодические экономические и финансовые кризисы;</a:t>
            </a:r>
          </a:p>
          <a:p>
            <a:pPr marL="285750" indent="144000">
              <a:buFontTx/>
              <a:buChar char="-"/>
            </a:pPr>
            <a:r>
              <a:rPr lang="ru-RU" sz="2000" dirty="0">
                <a:solidFill>
                  <a:schemeClr val="tx2">
                    <a:lumMod val="75000"/>
                  </a:schemeClr>
                </a:solidFill>
              </a:rPr>
              <a:t>н</a:t>
            </a:r>
            <a:r>
              <a:rPr lang="ru-RU" sz="2000" dirty="0" smtClean="0">
                <a:solidFill>
                  <a:schemeClr val="tx2">
                    <a:lumMod val="75000"/>
                  </a:schemeClr>
                </a:solidFill>
              </a:rPr>
              <a:t>есовершенные налоговые механизмы, запредельная фискальная нагрузка на бизнес, широко распространившаяся практика предоставления эксклюзивных прав (лицензии, квоты, льготы, аккредитации, аттестации);</a:t>
            </a:r>
          </a:p>
          <a:p>
            <a:pPr marL="285750" indent="144000">
              <a:buFontTx/>
              <a:buChar char="-"/>
            </a:pPr>
            <a:r>
              <a:rPr lang="ru-RU" sz="2000" dirty="0">
                <a:solidFill>
                  <a:schemeClr val="tx2">
                    <a:lumMod val="75000"/>
                  </a:schemeClr>
                </a:solidFill>
              </a:rPr>
              <a:t>н</a:t>
            </a:r>
            <a:r>
              <a:rPr lang="ru-RU" sz="2000" dirty="0" smtClean="0">
                <a:solidFill>
                  <a:schemeClr val="tx2">
                    <a:lumMod val="75000"/>
                  </a:schemeClr>
                </a:solidFill>
              </a:rPr>
              <a:t>едостаточно обоснованный баланс распределения бюджетных средств: по оценкам экспертов, почти половина всех актов по выдаче государственных кредитов и распределения бюджетных средств сопровождается так называемыми откатами, ежегодный объем которых превышал миллиардную отметку;</a:t>
            </a:r>
            <a:endParaRPr lang="ru-RU" sz="2000" dirty="0">
              <a:solidFill>
                <a:schemeClr val="tx2">
                  <a:lumMod val="75000"/>
                </a:schemeClr>
              </a:solidFill>
            </a:endParaRPr>
          </a:p>
        </p:txBody>
      </p:sp>
    </p:spTree>
    <p:extLst>
      <p:ext uri="{BB962C8B-B14F-4D97-AF65-F5344CB8AC3E}">
        <p14:creationId xmlns:p14="http://schemas.microsoft.com/office/powerpoint/2010/main" xmlns="" val="3190006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477" y="434919"/>
            <a:ext cx="9662864" cy="4708981"/>
          </a:xfrm>
          <a:prstGeom prst="rect">
            <a:avLst/>
          </a:prstGeom>
          <a:noFill/>
        </p:spPr>
        <p:txBody>
          <a:bodyPr wrap="square" rtlCol="0">
            <a:spAutoFit/>
          </a:bodyPr>
          <a:lstStyle/>
          <a:p>
            <a:pPr marL="285750" indent="-144000">
              <a:buFontTx/>
              <a:buChar char="-"/>
            </a:pPr>
            <a:r>
              <a:rPr lang="ru-RU" sz="2000" dirty="0">
                <a:solidFill>
                  <a:schemeClr val="tx2">
                    <a:lumMod val="75000"/>
                  </a:schemeClr>
                </a:solidFill>
              </a:rPr>
              <a:t>д</a:t>
            </a:r>
            <a:r>
              <a:rPr lang="ru-RU" sz="2000" dirty="0" smtClean="0">
                <a:solidFill>
                  <a:schemeClr val="tx2">
                    <a:lumMod val="75000"/>
                  </a:schemeClr>
                </a:solidFill>
              </a:rPr>
              <a:t>алекая от общепринятого понимания принципа социальной справедливости приватизация общественной собственности, в результате которой более половины приватизируемого имущества оказалось в руках криминального капитала;</a:t>
            </a:r>
          </a:p>
          <a:p>
            <a:pPr marL="285750" indent="-144000">
              <a:buFontTx/>
              <a:buChar char="-"/>
            </a:pPr>
            <a:r>
              <a:rPr lang="ru-RU" sz="2000" dirty="0">
                <a:solidFill>
                  <a:schemeClr val="tx2">
                    <a:lumMod val="75000"/>
                  </a:schemeClr>
                </a:solidFill>
              </a:rPr>
              <a:t>т</a:t>
            </a:r>
            <a:r>
              <a:rPr lang="ru-RU" sz="2000" dirty="0" smtClean="0">
                <a:solidFill>
                  <a:schemeClr val="tx2">
                    <a:lumMod val="75000"/>
                  </a:schemeClr>
                </a:solidFill>
              </a:rPr>
              <a:t>орговые ограничения, излишние ограничения в части лицензирования импорта, установление непомерных таможенных тарифов, государственные целевые субсидии при отсутствии должной их прозрачности и строгой адресной направленности;</a:t>
            </a:r>
          </a:p>
          <a:p>
            <a:pPr marL="285750" indent="-144000">
              <a:buFontTx/>
              <a:buChar char="-"/>
            </a:pPr>
            <a:r>
              <a:rPr lang="ru-RU" sz="2000" dirty="0">
                <a:solidFill>
                  <a:schemeClr val="tx2">
                    <a:lumMod val="75000"/>
                  </a:schemeClr>
                </a:solidFill>
              </a:rPr>
              <a:t>к</a:t>
            </a:r>
            <a:r>
              <a:rPr lang="ru-RU" sz="2000" dirty="0" smtClean="0">
                <a:solidFill>
                  <a:schemeClr val="tx2">
                    <a:lumMod val="75000"/>
                  </a:schemeClr>
                </a:solidFill>
              </a:rPr>
              <a:t>оррупционно заинтересованное регулирование цен, особенно если цены можно «подрегулировать» до уровня, ниже рыночного;</a:t>
            </a:r>
          </a:p>
          <a:p>
            <a:pPr marL="285750" indent="-144000">
              <a:buFontTx/>
              <a:buChar char="-"/>
            </a:pPr>
            <a:r>
              <a:rPr lang="ru-RU" sz="2000" dirty="0">
                <a:solidFill>
                  <a:schemeClr val="tx2">
                    <a:lumMod val="75000"/>
                  </a:schemeClr>
                </a:solidFill>
              </a:rPr>
              <a:t>н</a:t>
            </a:r>
            <a:r>
              <a:rPr lang="ru-RU" sz="2000" dirty="0" smtClean="0">
                <a:solidFill>
                  <a:schemeClr val="tx2">
                    <a:lumMod val="75000"/>
                  </a:schemeClr>
                </a:solidFill>
              </a:rPr>
              <a:t>есовершенство банковской системы, построенной не на основе реальной экономики, а на «финансовых пузырях» заимствований, назойливого кредитования и последующего «выбивания долгов», бизнес-лоббировании, голом администрировании;</a:t>
            </a:r>
          </a:p>
          <a:p>
            <a:pPr marL="285750" indent="-144000">
              <a:buFontTx/>
              <a:buChar char="-"/>
            </a:pPr>
            <a:r>
              <a:rPr lang="ru-RU" sz="2000" dirty="0">
                <a:solidFill>
                  <a:schemeClr val="tx2">
                    <a:lumMod val="75000"/>
                  </a:schemeClr>
                </a:solidFill>
              </a:rPr>
              <a:t>о</a:t>
            </a:r>
            <a:r>
              <a:rPr lang="ru-RU" sz="2000" dirty="0" smtClean="0">
                <a:solidFill>
                  <a:schemeClr val="tx2">
                    <a:lumMod val="75000"/>
                  </a:schemeClr>
                </a:solidFill>
              </a:rPr>
              <a:t>тсутствие должного уровня нравственной культуры рыночных </a:t>
            </a:r>
          </a:p>
          <a:p>
            <a:pPr marL="141750"/>
            <a:r>
              <a:rPr lang="ru-RU" sz="2000" dirty="0" smtClean="0">
                <a:solidFill>
                  <a:schemeClr val="tx2">
                    <a:lumMod val="75000"/>
                  </a:schemeClr>
                </a:solidFill>
              </a:rPr>
              <a:t>отношений и практики ведения бизнеса.</a:t>
            </a:r>
            <a:endParaRPr lang="ru-RU" sz="2000" dirty="0">
              <a:solidFill>
                <a:schemeClr val="tx2">
                  <a:lumMod val="75000"/>
                </a:schemeClr>
              </a:solidFill>
            </a:endParaRPr>
          </a:p>
        </p:txBody>
      </p:sp>
    </p:spTree>
    <p:extLst>
      <p:ext uri="{BB962C8B-B14F-4D97-AF65-F5344CB8AC3E}">
        <p14:creationId xmlns:p14="http://schemas.microsoft.com/office/powerpoint/2010/main" xmlns="" val="2829439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14" y="478821"/>
            <a:ext cx="10100746" cy="4708981"/>
          </a:xfrm>
          <a:prstGeom prst="rect">
            <a:avLst/>
          </a:prstGeom>
          <a:noFill/>
        </p:spPr>
        <p:txBody>
          <a:bodyPr wrap="square" rtlCol="0">
            <a:spAutoFit/>
          </a:bodyPr>
          <a:lstStyle/>
          <a:p>
            <a:pPr indent="144000"/>
            <a:r>
              <a:rPr lang="ru-RU" sz="2000" dirty="0" smtClean="0">
                <a:solidFill>
                  <a:schemeClr val="tx2">
                    <a:lumMod val="75000"/>
                  </a:schemeClr>
                </a:solidFill>
              </a:rPr>
              <a:t>Не менее значимым фактором коррупции являются </a:t>
            </a:r>
            <a:r>
              <a:rPr lang="ru-RU" sz="2000" b="1" dirty="0" smtClean="0">
                <a:solidFill>
                  <a:schemeClr val="tx2">
                    <a:lumMod val="75000"/>
                  </a:schemeClr>
                </a:solidFill>
              </a:rPr>
              <a:t>деформации в кадровой сфере</a:t>
            </a:r>
            <a:r>
              <a:rPr lang="ru-RU" sz="2000" dirty="0" smtClean="0">
                <a:solidFill>
                  <a:schemeClr val="tx2">
                    <a:lumMod val="75000"/>
                  </a:schemeClr>
                </a:solidFill>
              </a:rPr>
              <a:t>, связанные с укоренившейся практикой само воспроизводства коррупционных отношений. Основа такого воспроизводства:</a:t>
            </a:r>
          </a:p>
          <a:p>
            <a:pPr marL="285750" indent="342900">
              <a:buFont typeface="Wingdings" panose="05000000000000000000" pitchFamily="2" charset="2"/>
              <a:buChar char="Ø"/>
            </a:pPr>
            <a:r>
              <a:rPr lang="ru-RU" sz="2000" dirty="0">
                <a:solidFill>
                  <a:schemeClr val="tx2">
                    <a:lumMod val="75000"/>
                  </a:schemeClr>
                </a:solidFill>
              </a:rPr>
              <a:t>б</a:t>
            </a:r>
            <a:r>
              <a:rPr lang="ru-RU" sz="2000" dirty="0" smtClean="0">
                <a:solidFill>
                  <a:schemeClr val="tx2">
                    <a:lumMod val="75000"/>
                  </a:schemeClr>
                </a:solidFill>
              </a:rPr>
              <a:t>юрократизация кадровых процессов;</a:t>
            </a:r>
          </a:p>
          <a:p>
            <a:pPr marL="285750" indent="342900">
              <a:buFont typeface="Wingdings" panose="05000000000000000000" pitchFamily="2" charset="2"/>
              <a:buChar char="Ø"/>
            </a:pPr>
            <a:r>
              <a:rPr lang="ru-RU" sz="2000" dirty="0">
                <a:solidFill>
                  <a:schemeClr val="tx2">
                    <a:lumMod val="75000"/>
                  </a:schemeClr>
                </a:solidFill>
              </a:rPr>
              <a:t>н</a:t>
            </a:r>
            <a:r>
              <a:rPr lang="ru-RU" sz="2000" dirty="0" smtClean="0">
                <a:solidFill>
                  <a:schemeClr val="tx2">
                    <a:lumMod val="75000"/>
                  </a:schemeClr>
                </a:solidFill>
              </a:rPr>
              <a:t>епотизм и покупка должностей;</a:t>
            </a:r>
          </a:p>
          <a:p>
            <a:pPr marL="285750" indent="342900">
              <a:buFont typeface="Wingdings" panose="05000000000000000000" pitchFamily="2" charset="2"/>
              <a:buChar char="Ø"/>
            </a:pPr>
            <a:r>
              <a:rPr lang="ru-RU" sz="2000" dirty="0">
                <a:solidFill>
                  <a:schemeClr val="tx2">
                    <a:lumMod val="75000"/>
                  </a:schemeClr>
                </a:solidFill>
              </a:rPr>
              <a:t>к</a:t>
            </a:r>
            <a:r>
              <a:rPr lang="ru-RU" sz="2000" dirty="0" smtClean="0">
                <a:solidFill>
                  <a:schemeClr val="tx2">
                    <a:lumMod val="75000"/>
                  </a:schemeClr>
                </a:solidFill>
              </a:rPr>
              <a:t>лановая замкнутость;</a:t>
            </a:r>
          </a:p>
          <a:p>
            <a:pPr marL="285750" indent="342900">
              <a:buFont typeface="Wingdings" panose="05000000000000000000" pitchFamily="2" charset="2"/>
              <a:buChar char="Ø"/>
            </a:pPr>
            <a:r>
              <a:rPr lang="ru-RU" sz="2000" dirty="0">
                <a:solidFill>
                  <a:schemeClr val="tx2">
                    <a:lumMod val="75000"/>
                  </a:schemeClr>
                </a:solidFill>
              </a:rPr>
              <a:t>к</a:t>
            </a:r>
            <a:r>
              <a:rPr lang="ru-RU" sz="2000" dirty="0" smtClean="0">
                <a:solidFill>
                  <a:schemeClr val="tx2">
                    <a:lumMod val="75000"/>
                  </a:schemeClr>
                </a:solidFill>
              </a:rPr>
              <a:t>руговая порука;</a:t>
            </a:r>
          </a:p>
          <a:p>
            <a:pPr marL="285750" indent="342900">
              <a:buFont typeface="Wingdings" panose="05000000000000000000" pitchFamily="2" charset="2"/>
              <a:buChar char="Ø"/>
            </a:pPr>
            <a:r>
              <a:rPr lang="ru-RU" sz="2000" dirty="0">
                <a:solidFill>
                  <a:schemeClr val="tx2">
                    <a:lumMod val="75000"/>
                  </a:schemeClr>
                </a:solidFill>
              </a:rPr>
              <a:t>г</a:t>
            </a:r>
            <a:r>
              <a:rPr lang="ru-RU" sz="2000" dirty="0" smtClean="0">
                <a:solidFill>
                  <a:schemeClr val="tx2">
                    <a:lumMod val="75000"/>
                  </a:schemeClr>
                </a:solidFill>
              </a:rPr>
              <a:t>осподство корпоративного интереса;</a:t>
            </a:r>
          </a:p>
          <a:p>
            <a:pPr marL="285750" indent="342900">
              <a:buFont typeface="Wingdings" panose="05000000000000000000" pitchFamily="2" charset="2"/>
              <a:buChar char="Ø"/>
            </a:pPr>
            <a:r>
              <a:rPr lang="ru-RU" sz="2000" dirty="0">
                <a:solidFill>
                  <a:schemeClr val="tx2">
                    <a:lumMod val="75000"/>
                  </a:schemeClr>
                </a:solidFill>
              </a:rPr>
              <a:t>с</a:t>
            </a:r>
            <a:r>
              <a:rPr lang="ru-RU" sz="2000" dirty="0" smtClean="0">
                <a:solidFill>
                  <a:schemeClr val="tx2">
                    <a:lumMod val="75000"/>
                  </a:schemeClr>
                </a:solidFill>
              </a:rPr>
              <a:t>оздание вертикали управления «под конкретного начальника»;</a:t>
            </a:r>
          </a:p>
          <a:p>
            <a:pPr marL="285750" indent="342900">
              <a:buFont typeface="Wingdings" panose="05000000000000000000" pitchFamily="2" charset="2"/>
              <a:buChar char="Ø"/>
            </a:pPr>
            <a:r>
              <a:rPr lang="ru-RU" sz="2000" dirty="0">
                <a:solidFill>
                  <a:schemeClr val="tx2">
                    <a:lumMod val="75000"/>
                  </a:schemeClr>
                </a:solidFill>
              </a:rPr>
              <a:t>и</a:t>
            </a:r>
            <a:r>
              <a:rPr lang="ru-RU" sz="2000" dirty="0" smtClean="0">
                <a:solidFill>
                  <a:schemeClr val="tx2">
                    <a:lumMod val="75000"/>
                  </a:schemeClr>
                </a:solidFill>
              </a:rPr>
              <a:t>гнорирование норм антикоррупционного и трудового законодательства;</a:t>
            </a:r>
          </a:p>
          <a:p>
            <a:pPr marL="285750" indent="342900">
              <a:buFont typeface="Wingdings" panose="05000000000000000000" pitchFamily="2" charset="2"/>
              <a:buChar char="Ø"/>
            </a:pPr>
            <a:r>
              <a:rPr lang="ru-RU" sz="2000" dirty="0">
                <a:solidFill>
                  <a:schemeClr val="tx2">
                    <a:lumMod val="75000"/>
                  </a:schemeClr>
                </a:solidFill>
              </a:rPr>
              <a:t>н</a:t>
            </a:r>
            <a:r>
              <a:rPr lang="ru-RU" sz="2000" dirty="0" smtClean="0">
                <a:solidFill>
                  <a:schemeClr val="tx2">
                    <a:lumMod val="75000"/>
                  </a:schemeClr>
                </a:solidFill>
              </a:rPr>
              <a:t>епомерное влияние теневых структур и коррумпированных лоббистов;</a:t>
            </a:r>
          </a:p>
          <a:p>
            <a:pPr marL="285750" indent="342900">
              <a:buFont typeface="Wingdings" panose="05000000000000000000" pitchFamily="2" charset="2"/>
              <a:buChar char="Ø"/>
            </a:pPr>
            <a:r>
              <a:rPr lang="ru-RU" sz="2000" dirty="0">
                <a:solidFill>
                  <a:schemeClr val="tx2">
                    <a:lumMod val="75000"/>
                  </a:schemeClr>
                </a:solidFill>
              </a:rPr>
              <a:t>с</a:t>
            </a:r>
            <a:r>
              <a:rPr lang="ru-RU" sz="2000" dirty="0" smtClean="0">
                <a:solidFill>
                  <a:schemeClr val="tx2">
                    <a:lumMod val="75000"/>
                  </a:schemeClr>
                </a:solidFill>
              </a:rPr>
              <a:t>лабая ориентированность системы материального стимулирования кадров на борьбу с коррупцией и профилактику коррупционных рисков.</a:t>
            </a:r>
          </a:p>
          <a:p>
            <a:pPr indent="144000"/>
            <a:r>
              <a:rPr lang="ru-RU" sz="2000" dirty="0" smtClean="0">
                <a:solidFill>
                  <a:schemeClr val="tx2">
                    <a:lumMod val="75000"/>
                  </a:schemeClr>
                </a:solidFill>
              </a:rPr>
              <a:t>Перечисленные позиции представляют те базовые факторы которые ученые относят к такому явлению, как «кадровая коррупция».</a:t>
            </a:r>
            <a:endParaRPr lang="ru-RU" sz="2000" dirty="0">
              <a:solidFill>
                <a:schemeClr val="tx2">
                  <a:lumMod val="75000"/>
                </a:schemeClr>
              </a:solidFill>
            </a:endParaRPr>
          </a:p>
        </p:txBody>
      </p:sp>
    </p:spTree>
    <p:extLst>
      <p:ext uri="{BB962C8B-B14F-4D97-AF65-F5344CB8AC3E}">
        <p14:creationId xmlns:p14="http://schemas.microsoft.com/office/powerpoint/2010/main" xmlns="" val="200299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135" y="774467"/>
            <a:ext cx="9992449" cy="3477875"/>
          </a:xfrm>
          <a:prstGeom prst="rect">
            <a:avLst/>
          </a:prstGeom>
          <a:noFill/>
        </p:spPr>
        <p:txBody>
          <a:bodyPr wrap="square" rtlCol="0">
            <a:spAutoFit/>
          </a:bodyPr>
          <a:lstStyle/>
          <a:p>
            <a:pPr indent="144000"/>
            <a:r>
              <a:rPr lang="ru-RU" sz="2000" dirty="0" smtClean="0">
                <a:solidFill>
                  <a:schemeClr val="tx2">
                    <a:lumMod val="75000"/>
                  </a:schemeClr>
                </a:solidFill>
              </a:rPr>
              <a:t>Характерной особенностью коррупции является также </a:t>
            </a:r>
            <a:r>
              <a:rPr lang="ru-RU" sz="2000" b="1" dirty="0" smtClean="0">
                <a:solidFill>
                  <a:schemeClr val="tx2">
                    <a:lumMod val="75000"/>
                  </a:schemeClr>
                </a:solidFill>
              </a:rPr>
              <a:t>стиль кампанейщины-конъюнктурность</a:t>
            </a:r>
            <a:r>
              <a:rPr lang="ru-RU" sz="2000" dirty="0" smtClean="0">
                <a:solidFill>
                  <a:schemeClr val="tx2">
                    <a:lumMod val="75000"/>
                  </a:schemeClr>
                </a:solidFill>
              </a:rPr>
              <a:t> и «сезонность» противодействия коррупции. Антикоррупционные мероприятия нередко носят импульсивный, организационно дискретный, выборочный характер, борьба с коррупцией используется в качестве специфического средства расправы с политическими оппонентами. «Вспышки» антикоррупционной активности чаще всего приходятся на период выборов и других важных политическими компаний. Объектом антикоррупционных атак становятся не собственно преступники-коррупционеры и их сообщники, а политики, государственные и общественные деятели, должностные лица, которые осуществляют реальные действия по противодействию коррупции и, таким образом, представляют реальную опасность для коррупционеров и коррумпированных сообществ.</a:t>
            </a:r>
            <a:endParaRPr lang="ru-RU" sz="2000" dirty="0">
              <a:solidFill>
                <a:schemeClr val="tx2">
                  <a:lumMod val="75000"/>
                </a:schemeClr>
              </a:solidFill>
            </a:endParaRPr>
          </a:p>
        </p:txBody>
      </p:sp>
    </p:spTree>
    <p:extLst>
      <p:ext uri="{BB962C8B-B14F-4D97-AF65-F5344CB8AC3E}">
        <p14:creationId xmlns:p14="http://schemas.microsoft.com/office/powerpoint/2010/main" xmlns="" val="3658219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249" y="556095"/>
            <a:ext cx="10347793" cy="4401205"/>
          </a:xfrm>
          <a:prstGeom prst="rect">
            <a:avLst/>
          </a:prstGeom>
          <a:noFill/>
        </p:spPr>
        <p:txBody>
          <a:bodyPr wrap="square" rtlCol="0">
            <a:spAutoFit/>
          </a:bodyPr>
          <a:lstStyle/>
          <a:p>
            <a:pPr indent="144000"/>
            <a:r>
              <a:rPr lang="ru-RU" sz="2000" dirty="0" smtClean="0">
                <a:solidFill>
                  <a:schemeClr val="tx2">
                    <a:lumMod val="75000"/>
                  </a:schemeClr>
                </a:solidFill>
              </a:rPr>
              <a:t>В последнее время ситуация с точки зрения системности противодействия коррупции существенно изменилась в сторону активизации.</a:t>
            </a:r>
          </a:p>
          <a:p>
            <a:pPr indent="144000"/>
            <a:r>
              <a:rPr lang="ru-RU" sz="2000" dirty="0" smtClean="0">
                <a:solidFill>
                  <a:schemeClr val="tx2">
                    <a:lumMod val="75000"/>
                  </a:schemeClr>
                </a:solidFill>
              </a:rPr>
              <a:t>В поле зрения правоохранительных органов и судебного разбирательства все чаще попадают настоящие коррупционеры – организаторы и лидеры коррупционных сетей. Среди привлеченных к ответственности немало депутатов, губернаторов, сотрудников правоохранительных органов, высокопоставленных работников органов исполнительной власти и биржевых спекулянтов. Статистика впечатляет: за шесть лет возбуждено более 50 тыс. дел по коррупционным правонарушениям, в том числе 3,6 тыс. по фигурантам с особым правовым статусом. Под особым контролем должностные лица, принимающие важные управленческие решения, распоряжающиеся бюджетными средствами, государственной и муниципальной собственностью. Запущена также процедура обращения в доход государства средств и имущества, израсходованных с грубыми нарушениями бюджетного законодательства. В 2016 г. Арестовано и возвращенного государству имущества коррупционного происхождения на сумму, превышающую 31 млрд руб.</a:t>
            </a:r>
            <a:endParaRPr lang="ru-RU" sz="2000" dirty="0">
              <a:solidFill>
                <a:schemeClr val="tx2">
                  <a:lumMod val="75000"/>
                </a:schemeClr>
              </a:solidFill>
            </a:endParaRPr>
          </a:p>
        </p:txBody>
      </p:sp>
    </p:spTree>
    <p:extLst>
      <p:ext uri="{BB962C8B-B14F-4D97-AF65-F5344CB8AC3E}">
        <p14:creationId xmlns:p14="http://schemas.microsoft.com/office/powerpoint/2010/main" xmlns="" val="2931306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710" y="453063"/>
            <a:ext cx="10159875" cy="4708981"/>
          </a:xfrm>
          <a:prstGeom prst="rect">
            <a:avLst/>
          </a:prstGeom>
          <a:noFill/>
        </p:spPr>
        <p:txBody>
          <a:bodyPr wrap="square" rtlCol="0">
            <a:spAutoFit/>
          </a:bodyPr>
          <a:lstStyle/>
          <a:p>
            <a:pPr indent="144000"/>
            <a:r>
              <a:rPr lang="ru-RU" sz="2000" dirty="0" smtClean="0">
                <a:solidFill>
                  <a:schemeClr val="tx2">
                    <a:lumMod val="75000"/>
                  </a:schemeClr>
                </a:solidFill>
              </a:rPr>
              <a:t>Коррупцию порождает немало </a:t>
            </a:r>
            <a:r>
              <a:rPr lang="ru-RU" sz="2000" b="1" dirty="0" smtClean="0">
                <a:solidFill>
                  <a:schemeClr val="tx2">
                    <a:lumMod val="75000"/>
                  </a:schemeClr>
                </a:solidFill>
              </a:rPr>
              <a:t>причин правового характера</a:t>
            </a:r>
            <a:r>
              <a:rPr lang="ru-RU" sz="2000" dirty="0" smtClean="0">
                <a:solidFill>
                  <a:schemeClr val="tx2">
                    <a:lumMod val="75000"/>
                  </a:schemeClr>
                </a:solidFill>
              </a:rPr>
              <a:t>:</a:t>
            </a:r>
          </a:p>
          <a:p>
            <a:pPr marL="285750" indent="144000">
              <a:buFontTx/>
              <a:buChar char="-"/>
            </a:pPr>
            <a:r>
              <a:rPr lang="ru-RU" sz="2000" dirty="0">
                <a:solidFill>
                  <a:schemeClr val="tx2">
                    <a:lumMod val="75000"/>
                  </a:schemeClr>
                </a:solidFill>
              </a:rPr>
              <a:t>п</a:t>
            </a:r>
            <a:r>
              <a:rPr lang="ru-RU" sz="2000" dirty="0" smtClean="0">
                <a:solidFill>
                  <a:schemeClr val="tx2">
                    <a:lumMod val="75000"/>
                  </a:schemeClr>
                </a:solidFill>
              </a:rPr>
              <a:t>ротиворечивость и несовершенство действующего законодательства и правовых норм, изобилующих двусмысленностями, пробелами, многочисленными диспозитивными и отсылочными нормами, наличие так называемых коррупционных ниш, нечеткость законотворческих процедур. Все это создает широкие возможности для ведомственного и локального нормотворчества, появления безграмотно сформулированных правил, «закрытых» приказов, инструкций и рекомендаций, создающих благоприятные условия для коррупции;</a:t>
            </a:r>
          </a:p>
          <a:p>
            <a:pPr marL="285750" indent="144000">
              <a:buFontTx/>
              <a:buChar char="-"/>
            </a:pPr>
            <a:r>
              <a:rPr lang="ru-RU" sz="2000" dirty="0">
                <a:solidFill>
                  <a:schemeClr val="tx2">
                    <a:lumMod val="75000"/>
                  </a:schemeClr>
                </a:solidFill>
              </a:rPr>
              <a:t>с</a:t>
            </a:r>
            <a:r>
              <a:rPr lang="ru-RU" sz="2000" dirty="0" smtClean="0">
                <a:solidFill>
                  <a:schemeClr val="tx2">
                    <a:lumMod val="75000"/>
                  </a:schemeClr>
                </a:solidFill>
              </a:rPr>
              <a:t>лабости собственно антикоррупционного законодательства;</a:t>
            </a:r>
          </a:p>
          <a:p>
            <a:pPr marL="285750" indent="144000">
              <a:buFontTx/>
              <a:buChar char="-"/>
            </a:pPr>
            <a:r>
              <a:rPr lang="ru-RU" sz="2000" dirty="0">
                <a:solidFill>
                  <a:schemeClr val="tx2">
                    <a:lumMod val="75000"/>
                  </a:schemeClr>
                </a:solidFill>
              </a:rPr>
              <a:t>н</a:t>
            </a:r>
            <a:r>
              <a:rPr lang="ru-RU" sz="2000" dirty="0" smtClean="0">
                <a:solidFill>
                  <a:schemeClr val="tx2">
                    <a:lumMod val="75000"/>
                  </a:schemeClr>
                </a:solidFill>
              </a:rPr>
              <a:t>аличие «юридических привилегий» для отдельных субъектов правовых отношений, безответственность, непрозрачность служебных отношений, особенно касающихся доходов и расходов государственных и муниципальных служащих;</a:t>
            </a:r>
          </a:p>
          <a:p>
            <a:pPr marL="285750" indent="144000">
              <a:buFontTx/>
              <a:buChar char="-"/>
            </a:pPr>
            <a:r>
              <a:rPr lang="ru-RU" sz="2000" dirty="0">
                <a:solidFill>
                  <a:schemeClr val="tx2">
                    <a:lumMod val="75000"/>
                  </a:schemeClr>
                </a:solidFill>
              </a:rPr>
              <a:t>о</a:t>
            </a:r>
            <a:r>
              <a:rPr lang="ru-RU" sz="2000" dirty="0" smtClean="0">
                <a:solidFill>
                  <a:schemeClr val="tx2">
                    <a:lumMod val="75000"/>
                  </a:schemeClr>
                </a:solidFill>
              </a:rPr>
              <a:t>тсутствие детализированных запретов и ограничений, создающих широкие возможности для «самоопределения» и «самоорганизации» чиновников, </a:t>
            </a:r>
          </a:p>
          <a:p>
            <a:pPr marL="285750"/>
            <a:r>
              <a:rPr lang="ru-RU" sz="2000" dirty="0" smtClean="0">
                <a:solidFill>
                  <a:schemeClr val="tx2">
                    <a:lumMod val="75000"/>
                  </a:schemeClr>
                </a:solidFill>
              </a:rPr>
              <a:t>в том числе в части обмена подарками;</a:t>
            </a:r>
            <a:endParaRPr lang="ru-RU" sz="2000" dirty="0">
              <a:solidFill>
                <a:schemeClr val="tx2">
                  <a:lumMod val="75000"/>
                </a:schemeClr>
              </a:solidFill>
            </a:endParaRPr>
          </a:p>
        </p:txBody>
      </p:sp>
    </p:spTree>
    <p:extLst>
      <p:ext uri="{BB962C8B-B14F-4D97-AF65-F5344CB8AC3E}">
        <p14:creationId xmlns:p14="http://schemas.microsoft.com/office/powerpoint/2010/main" xmlns="" val="2692481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613" y="643330"/>
            <a:ext cx="8733237" cy="3170099"/>
          </a:xfrm>
          <a:prstGeom prst="rect">
            <a:avLst/>
          </a:prstGeom>
          <a:noFill/>
        </p:spPr>
        <p:txBody>
          <a:bodyPr wrap="square" rtlCol="0">
            <a:spAutoFit/>
          </a:bodyPr>
          <a:lstStyle/>
          <a:p>
            <a:pPr marL="285750" indent="-144000">
              <a:buFontTx/>
              <a:buChar char="-"/>
            </a:pPr>
            <a:r>
              <a:rPr lang="ru-RU" sz="2000" dirty="0">
                <a:solidFill>
                  <a:schemeClr val="tx2">
                    <a:lumMod val="75000"/>
                  </a:schemeClr>
                </a:solidFill>
              </a:rPr>
              <a:t>о</a:t>
            </a:r>
            <a:r>
              <a:rPr lang="ru-RU" sz="2000" dirty="0" smtClean="0">
                <a:solidFill>
                  <a:schemeClr val="tx2">
                    <a:lumMod val="75000"/>
                  </a:schemeClr>
                </a:solidFill>
              </a:rPr>
              <a:t>тсутствие законодательно установленных процедур подготовки и принятия нормативных и иных регулирующих и распорядительных актов, неурегулированность лоббистской деятельности; </a:t>
            </a:r>
          </a:p>
          <a:p>
            <a:pPr marL="285750" indent="-144000">
              <a:buFontTx/>
              <a:buChar char="-"/>
            </a:pPr>
            <a:r>
              <a:rPr lang="ru-RU" sz="2000" dirty="0">
                <a:solidFill>
                  <a:schemeClr val="tx2">
                    <a:lumMod val="75000"/>
                  </a:schemeClr>
                </a:solidFill>
              </a:rPr>
              <a:t>н</a:t>
            </a:r>
            <a:r>
              <a:rPr lang="ru-RU" sz="2000" dirty="0" smtClean="0">
                <a:solidFill>
                  <a:schemeClr val="tx2">
                    <a:lumMod val="75000"/>
                  </a:schemeClr>
                </a:solidFill>
              </a:rPr>
              <a:t>изкая правовая культура общества;</a:t>
            </a:r>
          </a:p>
          <a:p>
            <a:pPr marL="285750" indent="-144000">
              <a:buFontTx/>
              <a:buChar char="-"/>
            </a:pPr>
            <a:r>
              <a:rPr lang="ru-RU" sz="2000" dirty="0">
                <a:solidFill>
                  <a:schemeClr val="tx2">
                    <a:lumMod val="75000"/>
                  </a:schemeClr>
                </a:solidFill>
              </a:rPr>
              <a:t>о</a:t>
            </a:r>
            <a:r>
              <a:rPr lang="ru-RU" sz="2000" dirty="0" smtClean="0">
                <a:solidFill>
                  <a:schemeClr val="tx2">
                    <a:lumMod val="75000"/>
                  </a:schemeClr>
                </a:solidFill>
              </a:rPr>
              <a:t>тсутствие независимой высокопрофессиональной судебной системы и других форм легитимного разрешения возникающих конфликтов и противоречий. Взятки становятся распространенной практикой в условиях дефицита доверия к власти, когда механизм разрешения юридических споров оказывается слишком </a:t>
            </a:r>
            <a:r>
              <a:rPr lang="ru-RU" sz="2000" dirty="0">
                <a:solidFill>
                  <a:schemeClr val="tx2">
                    <a:lumMod val="75000"/>
                  </a:schemeClr>
                </a:solidFill>
              </a:rPr>
              <a:t>д</a:t>
            </a:r>
            <a:r>
              <a:rPr lang="ru-RU" sz="2000" dirty="0" smtClean="0">
                <a:solidFill>
                  <a:schemeClr val="tx2">
                    <a:lumMod val="75000"/>
                  </a:schemeClr>
                </a:solidFill>
              </a:rPr>
              <a:t>орогостоящим, бюрократически изнурительным, требующим много времени.</a:t>
            </a:r>
            <a:endParaRPr lang="ru-RU" sz="2000" dirty="0">
              <a:solidFill>
                <a:schemeClr val="tx2">
                  <a:lumMod val="75000"/>
                </a:schemeClr>
              </a:solidFill>
            </a:endParaRPr>
          </a:p>
        </p:txBody>
      </p:sp>
    </p:spTree>
    <p:extLst>
      <p:ext uri="{BB962C8B-B14F-4D97-AF65-F5344CB8AC3E}">
        <p14:creationId xmlns:p14="http://schemas.microsoft.com/office/powerpoint/2010/main" xmlns="" val="3430030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2964" y="1252840"/>
            <a:ext cx="7979902" cy="2308324"/>
          </a:xfrm>
          <a:prstGeom prst="rect">
            <a:avLst/>
          </a:prstGeom>
        </p:spPr>
        <p:txBody>
          <a:bodyPr wrap="square">
            <a:spAutoFit/>
          </a:bodyPr>
          <a:lstStyle/>
          <a:p>
            <a:pPr algn="ctr"/>
            <a:r>
              <a:rPr lang="ru-RU" sz="3600" b="1" dirty="0" smtClean="0">
                <a:solidFill>
                  <a:schemeClr val="accent2">
                    <a:lumMod val="75000"/>
                  </a:schemeClr>
                </a:solidFill>
              </a:rPr>
              <a:t>КОРРУПЦИОННЫЕ РИСКИ В ГОСУДАРСТВЕННЫХ </a:t>
            </a:r>
          </a:p>
          <a:p>
            <a:pPr algn="ctr"/>
            <a:r>
              <a:rPr lang="ru-RU" sz="3600" b="1" dirty="0" smtClean="0">
                <a:solidFill>
                  <a:schemeClr val="accent2">
                    <a:lumMod val="75000"/>
                  </a:schemeClr>
                </a:solidFill>
              </a:rPr>
              <a:t>И </a:t>
            </a:r>
          </a:p>
          <a:p>
            <a:pPr algn="ctr"/>
            <a:r>
              <a:rPr lang="ru-RU" sz="3600" b="1" dirty="0" smtClean="0">
                <a:solidFill>
                  <a:schemeClr val="accent2">
                    <a:lumMod val="75000"/>
                  </a:schemeClr>
                </a:solidFill>
              </a:rPr>
              <a:t>МУНИЦИПАЛЬНЫХ СТРУКТУРАХ</a:t>
            </a:r>
            <a:endParaRPr lang="ru-RU" sz="3600" b="1" dirty="0">
              <a:solidFill>
                <a:schemeClr val="accent2">
                  <a:lumMod val="75000"/>
                </a:schemeClr>
              </a:solidFill>
            </a:endParaRPr>
          </a:p>
        </p:txBody>
      </p:sp>
    </p:spTree>
    <p:extLst>
      <p:ext uri="{BB962C8B-B14F-4D97-AF65-F5344CB8AC3E}">
        <p14:creationId xmlns:p14="http://schemas.microsoft.com/office/powerpoint/2010/main" xmlns="" val="2574197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83518"/>
            <a:ext cx="6696744" cy="1384995"/>
          </a:xfrm>
          <a:prstGeom prst="rect">
            <a:avLst/>
          </a:prstGeom>
        </p:spPr>
        <p:txBody>
          <a:bodyPr wrap="square">
            <a:spAutoFit/>
          </a:bodyPr>
          <a:lstStyle/>
          <a:p>
            <a:pPr indent="144000" algn="just"/>
            <a:r>
              <a:rPr lang="ru-RU" sz="2400" b="1" dirty="0">
                <a:solidFill>
                  <a:srgbClr val="002060"/>
                </a:solidFill>
              </a:rPr>
              <a:t>Ключевые понятия</a:t>
            </a:r>
          </a:p>
          <a:p>
            <a:pPr indent="144000" algn="just"/>
            <a:r>
              <a:rPr lang="ru-RU" sz="2000" b="1" dirty="0">
                <a:solidFill>
                  <a:srgbClr val="002060"/>
                </a:solidFill>
              </a:rPr>
              <a:t>Коррупционный риск </a:t>
            </a:r>
            <a:r>
              <a:rPr lang="ru-RU" sz="2000" dirty="0">
                <a:solidFill>
                  <a:srgbClr val="002060"/>
                </a:solidFill>
              </a:rPr>
              <a:t>— условия и обстоятельства, мотивирующие и открывающие возможность вступления в коррупционные отношения.</a:t>
            </a:r>
            <a:endParaRPr lang="ru-RU" sz="2000" b="0" i="0" u="none" strike="noStrike" dirty="0">
              <a:solidFill>
                <a:srgbClr val="002060"/>
              </a:solidFill>
              <a:effectLst/>
            </a:endParaRPr>
          </a:p>
        </p:txBody>
      </p:sp>
      <p:sp>
        <p:nvSpPr>
          <p:cNvPr id="3" name="Прямоугольник 2"/>
          <p:cNvSpPr/>
          <p:nvPr/>
        </p:nvSpPr>
        <p:spPr>
          <a:xfrm>
            <a:off x="2331178" y="2091221"/>
            <a:ext cx="7704856" cy="1015663"/>
          </a:xfrm>
          <a:prstGeom prst="rect">
            <a:avLst/>
          </a:prstGeom>
        </p:spPr>
        <p:txBody>
          <a:bodyPr wrap="square">
            <a:spAutoFit/>
          </a:bodyPr>
          <a:lstStyle/>
          <a:p>
            <a:pPr indent="144000"/>
            <a:r>
              <a:rPr lang="ru-RU" sz="2000" b="1" dirty="0">
                <a:solidFill>
                  <a:srgbClr val="002060"/>
                </a:solidFill>
              </a:rPr>
              <a:t>Зона коррупционного риска </a:t>
            </a:r>
            <a:r>
              <a:rPr lang="ru-RU" sz="2000" dirty="0">
                <a:solidFill>
                  <a:srgbClr val="002060"/>
                </a:solidFill>
              </a:rPr>
              <a:t>— сфера общественных отношений, характеризующаяся наличием условий и обстоятельств, благоприятствующих возникновению коррупционных отношений.</a:t>
            </a:r>
          </a:p>
        </p:txBody>
      </p:sp>
      <p:sp>
        <p:nvSpPr>
          <p:cNvPr id="4" name="Прямоугольник 3"/>
          <p:cNvSpPr/>
          <p:nvPr/>
        </p:nvSpPr>
        <p:spPr>
          <a:xfrm>
            <a:off x="3614067" y="3615613"/>
            <a:ext cx="7416824" cy="1631216"/>
          </a:xfrm>
          <a:prstGeom prst="rect">
            <a:avLst/>
          </a:prstGeom>
        </p:spPr>
        <p:txBody>
          <a:bodyPr wrap="square">
            <a:spAutoFit/>
          </a:bodyPr>
          <a:lstStyle/>
          <a:p>
            <a:pPr indent="144000"/>
            <a:r>
              <a:rPr lang="ru-RU" sz="2000" b="1" dirty="0">
                <a:solidFill>
                  <a:srgbClr val="002060"/>
                </a:solidFill>
              </a:rPr>
              <a:t>Мониторинг коррупционных рисков </a:t>
            </a:r>
            <a:r>
              <a:rPr lang="ru-RU" sz="2000" dirty="0">
                <a:solidFill>
                  <a:srgbClr val="002060"/>
                </a:solidFill>
              </a:rPr>
              <a:t>— комплекс мероприятий, включающих сбор, анализ и оценку условий и обстоятельств, мотивирующих и открывающих возможность вступления в коррупционные отношения, с целью выработки мер упреждающего противодействия.</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2145" y="3138986"/>
            <a:ext cx="3144387" cy="2888206"/>
          </a:xfrm>
          <a:prstGeom prst="rect">
            <a:avLst/>
          </a:prstGeom>
        </p:spPr>
      </p:pic>
    </p:spTree>
    <p:extLst>
      <p:ext uri="{BB962C8B-B14F-4D97-AF65-F5344CB8AC3E}">
        <p14:creationId xmlns:p14="http://schemas.microsoft.com/office/powerpoint/2010/main" xmlns="" val="383086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1773" y="771384"/>
            <a:ext cx="10732396" cy="1200329"/>
          </a:xfrm>
          <a:prstGeom prst="rect">
            <a:avLst/>
          </a:prstGeom>
        </p:spPr>
        <p:txBody>
          <a:bodyPr wrap="square">
            <a:spAutoFit/>
          </a:bodyPr>
          <a:lstStyle/>
          <a:p>
            <a:r>
              <a:rPr lang="ru-RU" sz="2400" b="1" dirty="0" smtClean="0">
                <a:solidFill>
                  <a:srgbClr val="002060"/>
                </a:solidFill>
              </a:rPr>
              <a:t>2. Нахождение </a:t>
            </a:r>
            <a:r>
              <a:rPr lang="ru-RU" sz="2400" b="1" dirty="0">
                <a:solidFill>
                  <a:srgbClr val="002060"/>
                </a:solidFill>
              </a:rPr>
              <a:t>родственников и иных близких лиц </a:t>
            </a:r>
            <a:r>
              <a:rPr lang="ru-RU" sz="2400" b="1" dirty="0" smtClean="0">
                <a:solidFill>
                  <a:srgbClr val="002060"/>
                </a:solidFill>
              </a:rPr>
              <a:t>в служебной </a:t>
            </a:r>
            <a:r>
              <a:rPr lang="ru-RU" sz="2400" b="1" dirty="0">
                <a:solidFill>
                  <a:srgbClr val="002060"/>
                </a:solidFill>
              </a:rPr>
              <a:t>зависимости от должностного лица, </a:t>
            </a:r>
            <a:r>
              <a:rPr lang="ru-RU" sz="2400" b="1" dirty="0" smtClean="0">
                <a:solidFill>
                  <a:srgbClr val="002060"/>
                </a:solidFill>
              </a:rPr>
              <a:t>неправомерное </a:t>
            </a:r>
            <a:r>
              <a:rPr lang="ru-RU" sz="2400" b="1" dirty="0">
                <a:solidFill>
                  <a:srgbClr val="002060"/>
                </a:solidFill>
              </a:rPr>
              <a:t>назначение их на должности, </a:t>
            </a:r>
            <a:r>
              <a:rPr lang="ru-RU" sz="2400" b="1" dirty="0" smtClean="0">
                <a:solidFill>
                  <a:srgbClr val="002060"/>
                </a:solidFill>
              </a:rPr>
              <a:t>выплата им </a:t>
            </a:r>
            <a:r>
              <a:rPr lang="ru-RU" sz="2400" b="1" dirty="0">
                <a:solidFill>
                  <a:srgbClr val="002060"/>
                </a:solidFill>
              </a:rPr>
              <a:t>вознаграждений, принятие иных </a:t>
            </a:r>
            <a:r>
              <a:rPr lang="ru-RU" sz="2400" b="1" dirty="0" smtClean="0">
                <a:solidFill>
                  <a:srgbClr val="002060"/>
                </a:solidFill>
              </a:rPr>
              <a:t>необоснованных решений</a:t>
            </a:r>
            <a:r>
              <a:rPr lang="ru-RU" sz="2400" b="1" dirty="0">
                <a:solidFill>
                  <a:srgbClr val="002060"/>
                </a:solidFill>
              </a:rPr>
              <a:t>.</a:t>
            </a:r>
          </a:p>
        </p:txBody>
      </p:sp>
      <p:sp>
        <p:nvSpPr>
          <p:cNvPr id="3" name="Прямоугольник 2"/>
          <p:cNvSpPr/>
          <p:nvPr/>
        </p:nvSpPr>
        <p:spPr>
          <a:xfrm>
            <a:off x="1305057" y="1983914"/>
            <a:ext cx="9247031" cy="3139321"/>
          </a:xfrm>
          <a:prstGeom prst="rect">
            <a:avLst/>
          </a:prstGeom>
        </p:spPr>
        <p:txBody>
          <a:bodyPr wrap="square">
            <a:spAutoFit/>
          </a:bodyPr>
          <a:lstStyle/>
          <a:p>
            <a:r>
              <a:rPr lang="ru-RU" dirty="0">
                <a:solidFill>
                  <a:srgbClr val="002060"/>
                </a:solidFill>
              </a:rPr>
              <a:t>Прокуратурой Республики Тыва в ходе </a:t>
            </a:r>
            <a:r>
              <a:rPr lang="ru-RU" dirty="0" smtClean="0">
                <a:solidFill>
                  <a:srgbClr val="002060"/>
                </a:solidFill>
              </a:rPr>
              <a:t>проверки Службы </a:t>
            </a:r>
            <a:r>
              <a:rPr lang="ru-RU" dirty="0">
                <a:solidFill>
                  <a:srgbClr val="002060"/>
                </a:solidFill>
              </a:rPr>
              <a:t>государственной жилищной инспекции и </a:t>
            </a:r>
            <a:r>
              <a:rPr lang="ru-RU" dirty="0" smtClean="0">
                <a:solidFill>
                  <a:srgbClr val="002060"/>
                </a:solidFill>
              </a:rPr>
              <a:t>строительного </a:t>
            </a:r>
            <a:r>
              <a:rPr lang="ru-RU" dirty="0">
                <a:solidFill>
                  <a:srgbClr val="002060"/>
                </a:solidFill>
              </a:rPr>
              <a:t>надзора республики установлено, что </a:t>
            </a:r>
            <a:r>
              <a:rPr lang="ru-RU" dirty="0" smtClean="0">
                <a:solidFill>
                  <a:srgbClr val="002060"/>
                </a:solidFill>
              </a:rPr>
              <a:t>заместитель </a:t>
            </a:r>
            <a:r>
              <a:rPr lang="ru-RU" dirty="0">
                <a:solidFill>
                  <a:srgbClr val="002060"/>
                </a:solidFill>
              </a:rPr>
              <a:t>руководителя службы при исполнении </a:t>
            </a:r>
            <a:r>
              <a:rPr lang="ru-RU" dirty="0" smtClean="0">
                <a:solidFill>
                  <a:srgbClr val="002060"/>
                </a:solidFill>
              </a:rPr>
              <a:t>обязанностей руководителя </a:t>
            </a:r>
            <a:r>
              <a:rPr lang="ru-RU" dirty="0">
                <a:solidFill>
                  <a:srgbClr val="002060"/>
                </a:solidFill>
              </a:rPr>
              <a:t>не приняла меры по недопущению </a:t>
            </a:r>
            <a:r>
              <a:rPr lang="ru-RU" dirty="0" smtClean="0">
                <a:solidFill>
                  <a:srgbClr val="002060"/>
                </a:solidFill>
              </a:rPr>
              <a:t>любой возможности </a:t>
            </a:r>
            <a:r>
              <a:rPr lang="ru-RU" dirty="0">
                <a:solidFill>
                  <a:srgbClr val="002060"/>
                </a:solidFill>
              </a:rPr>
              <a:t>возникновения конфликта интересов, </a:t>
            </a:r>
            <a:r>
              <a:rPr lang="ru-RU" dirty="0" smtClean="0">
                <a:solidFill>
                  <a:srgbClr val="002060"/>
                </a:solidFill>
              </a:rPr>
              <a:t>принимая </a:t>
            </a:r>
            <a:r>
              <a:rPr lang="ru-RU" dirty="0">
                <a:solidFill>
                  <a:srgbClr val="002060"/>
                </a:solidFill>
              </a:rPr>
              <a:t>решения о проведении плановых и </a:t>
            </a:r>
            <a:r>
              <a:rPr lang="ru-RU" dirty="0" smtClean="0">
                <a:solidFill>
                  <a:srgbClr val="002060"/>
                </a:solidFill>
              </a:rPr>
              <a:t>внеплановых проверок </a:t>
            </a:r>
            <a:r>
              <a:rPr lang="ru-RU" dirty="0">
                <a:solidFill>
                  <a:srgbClr val="002060"/>
                </a:solidFill>
              </a:rPr>
              <a:t>деятельности государственного </a:t>
            </a:r>
            <a:r>
              <a:rPr lang="ru-RU" dirty="0" smtClean="0">
                <a:solidFill>
                  <a:srgbClr val="002060"/>
                </a:solidFill>
              </a:rPr>
              <a:t>учреждения, возглавляемого </a:t>
            </a:r>
            <a:r>
              <a:rPr lang="ru-RU" dirty="0">
                <a:solidFill>
                  <a:srgbClr val="002060"/>
                </a:solidFill>
              </a:rPr>
              <a:t>ее супругом, утверждая для данной </a:t>
            </a:r>
            <a:r>
              <a:rPr lang="ru-RU" dirty="0" smtClean="0">
                <a:solidFill>
                  <a:srgbClr val="002060"/>
                </a:solidFill>
              </a:rPr>
              <a:t>организации </a:t>
            </a:r>
            <a:r>
              <a:rPr lang="ru-RU" dirty="0">
                <a:solidFill>
                  <a:srgbClr val="002060"/>
                </a:solidFill>
              </a:rPr>
              <a:t>заключения о соответствии объектов </a:t>
            </a:r>
            <a:r>
              <a:rPr lang="ru-RU" dirty="0" smtClean="0">
                <a:solidFill>
                  <a:srgbClr val="002060"/>
                </a:solidFill>
              </a:rPr>
              <a:t>капитального </a:t>
            </a:r>
            <a:r>
              <a:rPr lang="ru-RU" dirty="0">
                <a:solidFill>
                  <a:srgbClr val="002060"/>
                </a:solidFill>
              </a:rPr>
              <a:t>строительства требованиям технических </a:t>
            </a:r>
            <a:r>
              <a:rPr lang="ru-RU" dirty="0" smtClean="0">
                <a:solidFill>
                  <a:srgbClr val="002060"/>
                </a:solidFill>
              </a:rPr>
              <a:t>регламентов и </a:t>
            </a:r>
            <a:r>
              <a:rPr lang="ru-RU" dirty="0">
                <a:solidFill>
                  <a:srgbClr val="002060"/>
                </a:solidFill>
              </a:rPr>
              <a:t>проектной документации, продлевая срок </a:t>
            </a:r>
            <a:r>
              <a:rPr lang="ru-RU" dirty="0" smtClean="0">
                <a:solidFill>
                  <a:srgbClr val="002060"/>
                </a:solidFill>
              </a:rPr>
              <a:t>проведения проверки </a:t>
            </a:r>
            <a:r>
              <a:rPr lang="ru-RU" dirty="0">
                <a:solidFill>
                  <a:srgbClr val="002060"/>
                </a:solidFill>
              </a:rPr>
              <a:t>этой организации по объекту реконструкции </a:t>
            </a:r>
            <a:r>
              <a:rPr lang="ru-RU" dirty="0" smtClean="0">
                <a:solidFill>
                  <a:srgbClr val="002060"/>
                </a:solidFill>
              </a:rPr>
              <a:t>мостового </a:t>
            </a:r>
            <a:r>
              <a:rPr lang="ru-RU" dirty="0">
                <a:solidFill>
                  <a:srgbClr val="002060"/>
                </a:solidFill>
              </a:rPr>
              <a:t>перехода в отсутствии на то правовых </a:t>
            </a:r>
            <a:r>
              <a:rPr lang="ru-RU" dirty="0" smtClean="0">
                <a:solidFill>
                  <a:srgbClr val="002060"/>
                </a:solidFill>
              </a:rPr>
              <a:t>оснований. В </a:t>
            </a:r>
            <a:r>
              <a:rPr lang="ru-RU" dirty="0">
                <a:solidFill>
                  <a:srgbClr val="002060"/>
                </a:solidFill>
              </a:rPr>
              <a:t>ходе рассмотрения внесенного по данному факту </a:t>
            </a:r>
            <a:r>
              <a:rPr lang="ru-RU" dirty="0" smtClean="0">
                <a:solidFill>
                  <a:srgbClr val="002060"/>
                </a:solidFill>
              </a:rPr>
              <a:t>представления </a:t>
            </a:r>
            <a:r>
              <a:rPr lang="ru-RU" dirty="0">
                <a:solidFill>
                  <a:srgbClr val="002060"/>
                </a:solidFill>
              </a:rPr>
              <a:t>служащая уволилась по собственному желанию.</a:t>
            </a:r>
          </a:p>
        </p:txBody>
      </p:sp>
    </p:spTree>
    <p:extLst>
      <p:ext uri="{BB962C8B-B14F-4D97-AF65-F5344CB8AC3E}">
        <p14:creationId xmlns:p14="http://schemas.microsoft.com/office/powerpoint/2010/main" xmlns="" val="2572167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5089" y="642611"/>
            <a:ext cx="10205005" cy="2862322"/>
          </a:xfrm>
          <a:prstGeom prst="rect">
            <a:avLst/>
          </a:prstGeom>
        </p:spPr>
        <p:txBody>
          <a:bodyPr wrap="square">
            <a:spAutoFit/>
          </a:bodyPr>
          <a:lstStyle/>
          <a:p>
            <a:pPr indent="432000" algn="just"/>
            <a:r>
              <a:rPr lang="ru-RU" sz="2000" b="1" dirty="0">
                <a:solidFill>
                  <a:srgbClr val="002060"/>
                </a:solidFill>
              </a:rPr>
              <a:t>Индикаторы оценки коррупционных рисков </a:t>
            </a:r>
            <a:r>
              <a:rPr lang="ru-RU" sz="2000" dirty="0">
                <a:solidFill>
                  <a:srgbClr val="002060"/>
                </a:solidFill>
              </a:rPr>
              <a:t>— показатели, свидетельствующие о наличии условий и факторов для коррупционных проявлений</a:t>
            </a:r>
            <a:r>
              <a:rPr lang="ru-RU" sz="2000" dirty="0" smtClean="0">
                <a:solidFill>
                  <a:srgbClr val="002060"/>
                </a:solidFill>
              </a:rPr>
              <a:t>.</a:t>
            </a:r>
            <a:endParaRPr lang="en-US" sz="2000" dirty="0" smtClean="0">
              <a:solidFill>
                <a:srgbClr val="002060"/>
              </a:solidFill>
            </a:endParaRPr>
          </a:p>
          <a:p>
            <a:pPr indent="432000" algn="just"/>
            <a:endParaRPr lang="ru-RU" sz="2000" b="1" dirty="0">
              <a:solidFill>
                <a:srgbClr val="002060"/>
              </a:solidFill>
            </a:endParaRPr>
          </a:p>
          <a:p>
            <a:pPr indent="432000" algn="just"/>
            <a:r>
              <a:rPr lang="ru-RU" sz="2000" b="1" dirty="0">
                <a:solidFill>
                  <a:srgbClr val="002060"/>
                </a:solidFill>
              </a:rPr>
              <a:t>Антикоррупционная экспертиза нормативных правовых актов </a:t>
            </a:r>
            <a:r>
              <a:rPr lang="ru-RU" sz="2000" dirty="0">
                <a:solidFill>
                  <a:srgbClr val="002060"/>
                </a:solidFill>
              </a:rPr>
              <a:t>— обязательное экспертное исследование проектов нормативных правовых актов и нормативных правовых актов, проводимое специально уполномоченными субъектами, определенными действующим законодательством, и направленное на выявление и дальнейшее устранение норм, содержащих коррупциогенные факторы с обязательным отражением результатов экспертной деятельности в мотивированном заключении.</a:t>
            </a:r>
            <a:endParaRPr lang="ru-RU" sz="2000" b="0" i="0" u="none" strike="noStrike" dirty="0">
              <a:solidFill>
                <a:srgbClr val="002060"/>
              </a:solidFill>
              <a:effectLst/>
            </a:endParaRPr>
          </a:p>
        </p:txBody>
      </p:sp>
    </p:spTree>
    <p:extLst>
      <p:ext uri="{BB962C8B-B14F-4D97-AF65-F5344CB8AC3E}">
        <p14:creationId xmlns:p14="http://schemas.microsoft.com/office/powerpoint/2010/main" xmlns="" val="13928165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178" y="719299"/>
            <a:ext cx="9452949" cy="2246769"/>
          </a:xfrm>
          <a:prstGeom prst="rect">
            <a:avLst/>
          </a:prstGeom>
          <a:noFill/>
        </p:spPr>
        <p:txBody>
          <a:bodyPr wrap="square" rtlCol="0">
            <a:spAutoFit/>
          </a:bodyPr>
          <a:lstStyle/>
          <a:p>
            <a:pPr indent="144000"/>
            <a:r>
              <a:rPr lang="ru-RU" sz="2000" dirty="0" smtClean="0">
                <a:solidFill>
                  <a:srgbClr val="002060"/>
                </a:solidFill>
              </a:rPr>
              <a:t>Федеральное законодательство не дает четкого определения понятия «коррупционные риски». Данный пробел пытаются ликвидировать на региональном уровне. Например, в Чувашской Республике приняты специальные Методические рекомендации по оценке коррупционных рисков в органах исполнительной власти, согласно которым под коррупционными рисками понимаются обстоятельства, провоцирующие государственного служащего на использование служебного положения в личных, а не публичных интересах.</a:t>
            </a:r>
            <a:endParaRPr lang="ru-RU" sz="200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62186" y="2751343"/>
            <a:ext cx="3599688" cy="3144490"/>
          </a:xfrm>
          <a:prstGeom prst="rect">
            <a:avLst/>
          </a:prstGeom>
        </p:spPr>
      </p:pic>
    </p:spTree>
    <p:extLst>
      <p:ext uri="{BB962C8B-B14F-4D97-AF65-F5344CB8AC3E}">
        <p14:creationId xmlns:p14="http://schemas.microsoft.com/office/powerpoint/2010/main" xmlns="" val="29294677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555" y="613886"/>
            <a:ext cx="10191357" cy="3170099"/>
          </a:xfrm>
          <a:prstGeom prst="rect">
            <a:avLst/>
          </a:prstGeom>
          <a:noFill/>
        </p:spPr>
        <p:txBody>
          <a:bodyPr wrap="square" rtlCol="0">
            <a:spAutoFit/>
          </a:bodyPr>
          <a:lstStyle/>
          <a:p>
            <a:pPr indent="432000"/>
            <a:r>
              <a:rPr lang="ru-RU" sz="2000" dirty="0" smtClean="0">
                <a:solidFill>
                  <a:srgbClr val="002060"/>
                </a:solidFill>
              </a:rPr>
              <a:t>Распоряжением Администрации Кондинского района Ханты-Мансийского автономного округа от 19 марта 2009 г. «об экспертизе нормативных правовых актов органов местного самоуправления Кондинского района», понятие «Коррупционные риски» раскрыто через деяние лиц, замещающих муниципальные должности и должности муниципальной службы, должности в муниципальных учреждениях и предприятиях муниципального статуса, направленные на незаконное получение денежного вознаграждения, имущества, имущественных прав и иных имущественных благ использование должностных полномочий, а равно действия физических и юридических лиц, направленные на незаконное предоставления указанным должностным лицам или в их интересах иным лицам денежных средств, имущества, имущественных прав и иных имущественных благ.</a:t>
            </a:r>
            <a:endParaRPr lang="ru-RU" sz="2000" dirty="0">
              <a:solidFill>
                <a:srgbClr val="002060"/>
              </a:solidFill>
            </a:endParaRPr>
          </a:p>
        </p:txBody>
      </p:sp>
    </p:spTree>
    <p:extLst>
      <p:ext uri="{BB962C8B-B14F-4D97-AF65-F5344CB8AC3E}">
        <p14:creationId xmlns:p14="http://schemas.microsoft.com/office/powerpoint/2010/main" xmlns="" val="19706634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490" y="387984"/>
            <a:ext cx="9744751" cy="3477875"/>
          </a:xfrm>
          <a:prstGeom prst="rect">
            <a:avLst/>
          </a:prstGeom>
          <a:noFill/>
        </p:spPr>
        <p:txBody>
          <a:bodyPr wrap="square" rtlCol="0">
            <a:spAutoFit/>
          </a:bodyPr>
          <a:lstStyle/>
          <a:p>
            <a:pPr indent="540000"/>
            <a:r>
              <a:rPr lang="ru-RU" sz="2000" dirty="0" smtClean="0">
                <a:solidFill>
                  <a:srgbClr val="002060"/>
                </a:solidFill>
              </a:rPr>
              <a:t>Методические рекомендации по выявлению зон потенциально повышенного коррупционного риска содержат следующее определение: «</a:t>
            </a:r>
            <a:r>
              <a:rPr lang="ru-RU" sz="2000" b="1" dirty="0" smtClean="0">
                <a:solidFill>
                  <a:srgbClr val="002060"/>
                </a:solidFill>
              </a:rPr>
              <a:t>Коррупционные риски </a:t>
            </a:r>
            <a:r>
              <a:rPr lang="ru-RU" sz="2000" dirty="0" smtClean="0">
                <a:solidFill>
                  <a:srgbClr val="002060"/>
                </a:solidFill>
              </a:rPr>
              <a:t>– это заложенные в системе государственного и муниципального управления возможности для действия (бездействия) должностных лиц и рядовых сотрудников с целью незаконного извлечения материальной и иной выгоды при выполнении своих должностных полномочий». Наиболее информативной и авторитетной представляется разработанная в СК России Методика оценки коррупционных рисков, в которой указывается, что </a:t>
            </a:r>
            <a:r>
              <a:rPr lang="ru-RU" sz="2000" b="1" dirty="0" smtClean="0">
                <a:solidFill>
                  <a:srgbClr val="002060"/>
                </a:solidFill>
              </a:rPr>
              <a:t>коррупционные риски </a:t>
            </a:r>
            <a:r>
              <a:rPr lang="ru-RU" sz="2000" dirty="0" smtClean="0">
                <a:solidFill>
                  <a:srgbClr val="002060"/>
                </a:solidFill>
              </a:rPr>
              <a:t>– это условия и обстоятельства, предоставляющие возможность для действия (бездействия) лиц, замещающих должности федеральной государственной службы, с целью незаконного извлечения выгоды при выполнении своих должностных полномочий.</a:t>
            </a:r>
            <a:endParaRPr lang="ru-RU" sz="2000" dirty="0">
              <a:solidFill>
                <a:srgbClr val="002060"/>
              </a:solidFill>
            </a:endParaRPr>
          </a:p>
        </p:txBody>
      </p:sp>
      <p:sp>
        <p:nvSpPr>
          <p:cNvPr id="3" name="TextBox 2"/>
          <p:cNvSpPr txBox="1"/>
          <p:nvPr/>
        </p:nvSpPr>
        <p:spPr>
          <a:xfrm>
            <a:off x="3859727" y="3885579"/>
            <a:ext cx="7560840" cy="2308324"/>
          </a:xfrm>
          <a:prstGeom prst="rect">
            <a:avLst/>
          </a:prstGeom>
          <a:noFill/>
        </p:spPr>
        <p:txBody>
          <a:bodyPr wrap="square" rtlCol="0">
            <a:spAutoFit/>
          </a:bodyPr>
          <a:lstStyle/>
          <a:p>
            <a:pPr indent="144000"/>
            <a:r>
              <a:rPr lang="ru-RU" dirty="0" smtClean="0">
                <a:solidFill>
                  <a:srgbClr val="002060"/>
                </a:solidFill>
              </a:rPr>
              <a:t>На основании изложенного можно сделать вывод о том, что под коррупционными рисками следует понимать заложенные в системе государственного и муниципального управления потенциальные возможности для совершения действий, направленных на неправомерное извлечение материальной и иной выгоды при выполнении публичных полномочий. Иными словами, это условия и обстоятельства (причины), мотивирующие и открывающие возможность для публичных лиц вступления в коррупционные отношения.</a:t>
            </a:r>
            <a:endParaRPr lang="ru-RU" dirty="0">
              <a:solidFill>
                <a:srgbClr val="002060"/>
              </a:solidFill>
            </a:endParaRPr>
          </a:p>
        </p:txBody>
      </p:sp>
      <p:sp>
        <p:nvSpPr>
          <p:cNvPr id="5" name="Стрелка вправо 4"/>
          <p:cNvSpPr/>
          <p:nvPr/>
        </p:nvSpPr>
        <p:spPr>
          <a:xfrm>
            <a:off x="982638" y="4271750"/>
            <a:ext cx="2042934" cy="13784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233852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069" y="454793"/>
            <a:ext cx="9949467" cy="5201424"/>
          </a:xfrm>
          <a:prstGeom prst="rect">
            <a:avLst/>
          </a:prstGeom>
          <a:noFill/>
        </p:spPr>
        <p:txBody>
          <a:bodyPr wrap="square" rtlCol="0">
            <a:spAutoFit/>
          </a:bodyPr>
          <a:lstStyle/>
          <a:p>
            <a:pPr indent="144000"/>
            <a:r>
              <a:rPr lang="ru-RU" sz="2400" b="1" dirty="0" smtClean="0">
                <a:solidFill>
                  <a:srgbClr val="002060"/>
                </a:solidFill>
              </a:rPr>
              <a:t>Обстоятельств (причин) коррупционных рисков великое множество, и они имеют самые разные причины – технические, экономические, политические, социальные. </a:t>
            </a:r>
            <a:r>
              <a:rPr lang="ru-RU" sz="2400" dirty="0" smtClean="0">
                <a:solidFill>
                  <a:srgbClr val="002060"/>
                </a:solidFill>
              </a:rPr>
              <a:t>Укажем на некоторые из них.</a:t>
            </a:r>
          </a:p>
          <a:p>
            <a:pPr indent="144000"/>
            <a:r>
              <a:rPr lang="ru-RU" sz="2000" dirty="0" smtClean="0">
                <a:solidFill>
                  <a:srgbClr val="002060"/>
                </a:solidFill>
              </a:rPr>
              <a:t>В группу причин технической </a:t>
            </a:r>
            <a:r>
              <a:rPr lang="ru-RU" sz="2000" b="1" dirty="0" smtClean="0">
                <a:solidFill>
                  <a:srgbClr val="002060"/>
                </a:solidFill>
              </a:rPr>
              <a:t>направленности</a:t>
            </a:r>
            <a:r>
              <a:rPr lang="ru-RU" sz="2000" dirty="0" smtClean="0">
                <a:solidFill>
                  <a:srgbClr val="002060"/>
                </a:solidFill>
              </a:rPr>
              <a:t> входят:</a:t>
            </a:r>
          </a:p>
          <a:p>
            <a:pPr marL="285750" indent="144000">
              <a:buFont typeface="Wingdings" panose="05000000000000000000" pitchFamily="2" charset="2"/>
              <a:buChar char="Ø"/>
            </a:pPr>
            <a:r>
              <a:rPr lang="ru-RU" sz="2000" dirty="0">
                <a:solidFill>
                  <a:srgbClr val="002060"/>
                </a:solidFill>
              </a:rPr>
              <a:t>г</a:t>
            </a:r>
            <a:r>
              <a:rPr lang="ru-RU" sz="2000" dirty="0" smtClean="0">
                <a:solidFill>
                  <a:srgbClr val="002060"/>
                </a:solidFill>
              </a:rPr>
              <a:t>ромоздкая система отчетности органов государственного управления;</a:t>
            </a:r>
          </a:p>
          <a:p>
            <a:pPr marL="285750" indent="144000">
              <a:buFont typeface="Wingdings" panose="05000000000000000000" pitchFamily="2" charset="2"/>
              <a:buChar char="Ø"/>
            </a:pPr>
            <a:r>
              <a:rPr lang="ru-RU" sz="2000" dirty="0">
                <a:solidFill>
                  <a:srgbClr val="002060"/>
                </a:solidFill>
              </a:rPr>
              <a:t>н</a:t>
            </a:r>
            <a:r>
              <a:rPr lang="ru-RU" sz="2000" dirty="0" smtClean="0">
                <a:solidFill>
                  <a:srgbClr val="002060"/>
                </a:solidFill>
              </a:rPr>
              <a:t>едостаточно четкая регламентация сроков рассмотрения обращений;</a:t>
            </a:r>
          </a:p>
          <a:p>
            <a:pPr marL="285750" indent="144000">
              <a:buFont typeface="Wingdings" panose="05000000000000000000" pitchFamily="2" charset="2"/>
              <a:buChar char="Ø"/>
            </a:pPr>
            <a:r>
              <a:rPr lang="ru-RU" sz="2000" dirty="0">
                <a:solidFill>
                  <a:srgbClr val="002060"/>
                </a:solidFill>
              </a:rPr>
              <a:t>н</a:t>
            </a:r>
            <a:r>
              <a:rPr lang="ru-RU" sz="2000" dirty="0" smtClean="0">
                <a:solidFill>
                  <a:srgbClr val="002060"/>
                </a:solidFill>
              </a:rPr>
              <a:t>аличие норм, способствующих административных барьеров.</a:t>
            </a:r>
          </a:p>
          <a:p>
            <a:pPr indent="144000"/>
            <a:r>
              <a:rPr lang="ru-RU" sz="2000" dirty="0" smtClean="0">
                <a:solidFill>
                  <a:srgbClr val="002060"/>
                </a:solidFill>
              </a:rPr>
              <a:t>В группу </a:t>
            </a:r>
            <a:r>
              <a:rPr lang="ru-RU" sz="2000" b="1" dirty="0" smtClean="0">
                <a:solidFill>
                  <a:srgbClr val="002060"/>
                </a:solidFill>
              </a:rPr>
              <a:t>социальных</a:t>
            </a:r>
            <a:r>
              <a:rPr lang="ru-RU" sz="2000" dirty="0" smtClean="0">
                <a:solidFill>
                  <a:srgbClr val="002060"/>
                </a:solidFill>
              </a:rPr>
              <a:t> причин возможно включить:</a:t>
            </a:r>
          </a:p>
          <a:p>
            <a:pPr marL="285750" indent="144000">
              <a:buFont typeface="Wingdings" panose="05000000000000000000" pitchFamily="2" charset="2"/>
              <a:buChar char="Ø"/>
            </a:pPr>
            <a:r>
              <a:rPr lang="ru-RU" sz="2000" dirty="0">
                <a:solidFill>
                  <a:srgbClr val="002060"/>
                </a:solidFill>
              </a:rPr>
              <a:t>н</a:t>
            </a:r>
            <a:r>
              <a:rPr lang="ru-RU" sz="2000" dirty="0" smtClean="0">
                <a:solidFill>
                  <a:srgbClr val="002060"/>
                </a:solidFill>
              </a:rPr>
              <a:t>едееспособную систему запретов и ограничений, налагаемых на лиц, занимающих публичные должности;</a:t>
            </a:r>
          </a:p>
          <a:p>
            <a:pPr marL="285750" indent="144000">
              <a:buFont typeface="Wingdings" panose="05000000000000000000" pitchFamily="2" charset="2"/>
              <a:buChar char="Ø"/>
            </a:pPr>
            <a:r>
              <a:rPr lang="ru-RU" sz="2000" dirty="0">
                <a:solidFill>
                  <a:srgbClr val="002060"/>
                </a:solidFill>
              </a:rPr>
              <a:t>з</a:t>
            </a:r>
            <a:r>
              <a:rPr lang="ru-RU" sz="2000" dirty="0" smtClean="0">
                <a:solidFill>
                  <a:srgbClr val="002060"/>
                </a:solidFill>
              </a:rPr>
              <a:t>акрытость принятия властных и управленческих решений;</a:t>
            </a:r>
          </a:p>
          <a:p>
            <a:pPr marL="285750" indent="144000">
              <a:buFont typeface="Wingdings" panose="05000000000000000000" pitchFamily="2" charset="2"/>
              <a:buChar char="Ø"/>
            </a:pPr>
            <a:r>
              <a:rPr lang="ru-RU" sz="2000" dirty="0">
                <a:solidFill>
                  <a:srgbClr val="002060"/>
                </a:solidFill>
              </a:rPr>
              <a:t>и</a:t>
            </a:r>
            <a:r>
              <a:rPr lang="ru-RU" sz="2000" dirty="0" smtClean="0">
                <a:solidFill>
                  <a:srgbClr val="002060"/>
                </a:solidFill>
              </a:rPr>
              <a:t>збыточность государственных функций;</a:t>
            </a:r>
          </a:p>
          <a:p>
            <a:pPr marL="285750" indent="144000">
              <a:buFont typeface="Wingdings" panose="05000000000000000000" pitchFamily="2" charset="2"/>
              <a:buChar char="Ø"/>
            </a:pPr>
            <a:r>
              <a:rPr lang="ru-RU" sz="2000" dirty="0">
                <a:solidFill>
                  <a:srgbClr val="002060"/>
                </a:solidFill>
              </a:rPr>
              <a:t>н</a:t>
            </a:r>
            <a:r>
              <a:rPr lang="ru-RU" sz="2000" dirty="0" smtClean="0">
                <a:solidFill>
                  <a:srgbClr val="002060"/>
                </a:solidFill>
              </a:rPr>
              <a:t>изкую эффективность внутреннего и внешнего контроля за деятельностью органов государственной власти, их должностных лиц;</a:t>
            </a:r>
          </a:p>
          <a:p>
            <a:pPr marL="285750" indent="144000">
              <a:buFont typeface="Wingdings" panose="05000000000000000000" pitchFamily="2" charset="2"/>
              <a:buChar char="Ø"/>
            </a:pPr>
            <a:r>
              <a:rPr lang="ru-RU" sz="2000" dirty="0">
                <a:solidFill>
                  <a:srgbClr val="002060"/>
                </a:solidFill>
              </a:rPr>
              <a:t>н</a:t>
            </a:r>
            <a:r>
              <a:rPr lang="ru-RU" sz="2000" dirty="0" smtClean="0">
                <a:solidFill>
                  <a:srgbClr val="002060"/>
                </a:solidFill>
              </a:rPr>
              <a:t>равственно разлагающий характер предоставляемых льгот и гарантий для работников государственного сектора; </a:t>
            </a:r>
            <a:endParaRPr lang="ru-RU" sz="2000" dirty="0">
              <a:solidFill>
                <a:srgbClr val="002060"/>
              </a:solidFill>
            </a:endParaRPr>
          </a:p>
        </p:txBody>
      </p:sp>
    </p:spTree>
    <p:extLst>
      <p:ext uri="{BB962C8B-B14F-4D97-AF65-F5344CB8AC3E}">
        <p14:creationId xmlns:p14="http://schemas.microsoft.com/office/powerpoint/2010/main" xmlns="" val="37610400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02" y="423728"/>
            <a:ext cx="10516564" cy="5016758"/>
          </a:xfrm>
          <a:prstGeom prst="rect">
            <a:avLst/>
          </a:prstGeom>
          <a:noFill/>
        </p:spPr>
        <p:txBody>
          <a:bodyPr wrap="square" rtlCol="0">
            <a:spAutoFit/>
          </a:bodyPr>
          <a:lstStyle/>
          <a:p>
            <a:pPr marL="285750" indent="144000">
              <a:buFont typeface="Wingdings" panose="05000000000000000000" pitchFamily="2" charset="2"/>
              <a:buChar char="Ø"/>
            </a:pPr>
            <a:r>
              <a:rPr lang="ru-RU" sz="2000" dirty="0" smtClean="0">
                <a:solidFill>
                  <a:srgbClr val="002060"/>
                </a:solidFill>
              </a:rPr>
              <a:t> слабую правовую защищенность сотрудников государственных органов, а также лиц, оказывающих содействие правоохранительным органам;</a:t>
            </a:r>
          </a:p>
          <a:p>
            <a:pPr marL="285750" indent="144000">
              <a:buFont typeface="Wingdings" panose="05000000000000000000" pitchFamily="2" charset="2"/>
              <a:buChar char="Ø"/>
            </a:pPr>
            <a:r>
              <a:rPr lang="ru-RU" sz="2000" dirty="0" smtClean="0">
                <a:solidFill>
                  <a:srgbClr val="002060"/>
                </a:solidFill>
              </a:rPr>
              <a:t> несовершенство механизмов обратной связи между гражданами и органами контроля и надзора и др.</a:t>
            </a:r>
          </a:p>
          <a:p>
            <a:pPr indent="144000"/>
            <a:r>
              <a:rPr lang="ru-RU" sz="2000" dirty="0" smtClean="0">
                <a:solidFill>
                  <a:srgbClr val="002060"/>
                </a:solidFill>
              </a:rPr>
              <a:t>К </a:t>
            </a:r>
            <a:r>
              <a:rPr lang="ru-RU" sz="2000" b="1" dirty="0" smtClean="0">
                <a:solidFill>
                  <a:srgbClr val="002060"/>
                </a:solidFill>
              </a:rPr>
              <a:t>причинам экономической направленности </a:t>
            </a:r>
            <a:r>
              <a:rPr lang="ru-RU" sz="2000" dirty="0" smtClean="0">
                <a:solidFill>
                  <a:srgbClr val="002060"/>
                </a:solidFill>
              </a:rPr>
              <a:t>следует отнести:</a:t>
            </a:r>
          </a:p>
          <a:p>
            <a:pPr marL="285750" indent="144000">
              <a:buFont typeface="Wingdings" panose="05000000000000000000" pitchFamily="2" charset="2"/>
              <a:buChar char="Ø"/>
            </a:pPr>
            <a:r>
              <a:rPr lang="ru-RU" sz="2000" dirty="0" smtClean="0">
                <a:solidFill>
                  <a:srgbClr val="002060"/>
                </a:solidFill>
              </a:rPr>
              <a:t> монополизм и низкий уровень конкуренции;</a:t>
            </a:r>
          </a:p>
          <a:p>
            <a:pPr marL="285750" indent="144000">
              <a:buFont typeface="Wingdings" panose="05000000000000000000" pitchFamily="2" charset="2"/>
              <a:buChar char="Ø"/>
            </a:pPr>
            <a:r>
              <a:rPr lang="ru-RU" sz="2000" dirty="0" smtClean="0">
                <a:solidFill>
                  <a:srgbClr val="002060"/>
                </a:solidFill>
              </a:rPr>
              <a:t> диктат теневой экономики;</a:t>
            </a:r>
          </a:p>
          <a:p>
            <a:pPr marL="285750" indent="144000">
              <a:buFont typeface="Wingdings" panose="05000000000000000000" pitchFamily="2" charset="2"/>
              <a:buChar char="Ø"/>
            </a:pPr>
            <a:r>
              <a:rPr lang="ru-RU" sz="2000" dirty="0" smtClean="0">
                <a:solidFill>
                  <a:srgbClr val="002060"/>
                </a:solidFill>
              </a:rPr>
              <a:t> «серые» управленческие и финансовые схемы;</a:t>
            </a:r>
          </a:p>
          <a:p>
            <a:pPr marL="285750" indent="144000">
              <a:buFont typeface="Wingdings" panose="05000000000000000000" pitchFamily="2" charset="2"/>
              <a:buChar char="Ø"/>
            </a:pPr>
            <a:r>
              <a:rPr lang="ru-RU" sz="2000" dirty="0" smtClean="0">
                <a:solidFill>
                  <a:srgbClr val="002060"/>
                </a:solidFill>
              </a:rPr>
              <a:t> слишком высокие налоги;</a:t>
            </a:r>
          </a:p>
          <a:p>
            <a:pPr marL="285750" indent="144000">
              <a:buFont typeface="Wingdings" panose="05000000000000000000" pitchFamily="2" charset="2"/>
              <a:buChar char="Ø"/>
            </a:pPr>
            <a:r>
              <a:rPr lang="ru-RU" sz="2000" dirty="0" smtClean="0">
                <a:solidFill>
                  <a:srgbClr val="002060"/>
                </a:solidFill>
              </a:rPr>
              <a:t> труднопреодолимые бюрократические барьеры.</a:t>
            </a:r>
          </a:p>
          <a:p>
            <a:pPr indent="144000"/>
            <a:r>
              <a:rPr lang="ru-RU" sz="2000" dirty="0" smtClean="0">
                <a:solidFill>
                  <a:srgbClr val="002060"/>
                </a:solidFill>
              </a:rPr>
              <a:t>В группу </a:t>
            </a:r>
            <a:r>
              <a:rPr lang="ru-RU" sz="2000" b="1" dirty="0" smtClean="0">
                <a:solidFill>
                  <a:srgbClr val="002060"/>
                </a:solidFill>
              </a:rPr>
              <a:t>причин политической направленности </a:t>
            </a:r>
            <a:r>
              <a:rPr lang="ru-RU" sz="2000" dirty="0" smtClean="0">
                <a:solidFill>
                  <a:srgbClr val="002060"/>
                </a:solidFill>
              </a:rPr>
              <a:t>можно включить:</a:t>
            </a:r>
          </a:p>
          <a:p>
            <a:pPr marL="285750" indent="144000">
              <a:buFont typeface="Wingdings" panose="05000000000000000000" pitchFamily="2" charset="2"/>
              <a:buChar char="Ø"/>
            </a:pPr>
            <a:r>
              <a:rPr lang="ru-RU" sz="2000" dirty="0" smtClean="0">
                <a:solidFill>
                  <a:srgbClr val="002060"/>
                </a:solidFill>
              </a:rPr>
              <a:t> отсутствие политической конкуренции;</a:t>
            </a:r>
          </a:p>
          <a:p>
            <a:pPr marL="285750" indent="144000">
              <a:buFont typeface="Wingdings" panose="05000000000000000000" pitchFamily="2" charset="2"/>
              <a:buChar char="Ø"/>
            </a:pPr>
            <a:r>
              <a:rPr lang="ru-RU" sz="2000" dirty="0" smtClean="0">
                <a:solidFill>
                  <a:srgbClr val="002060"/>
                </a:solidFill>
              </a:rPr>
              <a:t> имитацию выборных компаний;</a:t>
            </a:r>
          </a:p>
          <a:p>
            <a:pPr marL="285750" indent="144000">
              <a:buFont typeface="Wingdings" panose="05000000000000000000" pitchFamily="2" charset="2"/>
              <a:buChar char="Ø"/>
            </a:pPr>
            <a:r>
              <a:rPr lang="ru-RU" sz="2000" dirty="0" smtClean="0">
                <a:solidFill>
                  <a:srgbClr val="002060"/>
                </a:solidFill>
              </a:rPr>
              <a:t> неразвитость институтов гражданского общества, в том числе СМИ;</a:t>
            </a:r>
          </a:p>
          <a:p>
            <a:pPr marL="285750" indent="144000">
              <a:buFont typeface="Wingdings" panose="05000000000000000000" pitchFamily="2" charset="2"/>
              <a:buChar char="Ø"/>
            </a:pPr>
            <a:r>
              <a:rPr lang="ru-RU" sz="2000" dirty="0" smtClean="0">
                <a:solidFill>
                  <a:srgbClr val="002060"/>
                </a:solidFill>
              </a:rPr>
              <a:t> кадровую политику, основанную на принципе «</a:t>
            </a:r>
            <a:r>
              <a:rPr lang="ru-RU" sz="2000" dirty="0" err="1" smtClean="0">
                <a:solidFill>
                  <a:srgbClr val="002060"/>
                </a:solidFill>
              </a:rPr>
              <a:t>клановости</a:t>
            </a:r>
            <a:r>
              <a:rPr lang="ru-RU" sz="2000" dirty="0" smtClean="0">
                <a:solidFill>
                  <a:srgbClr val="002060"/>
                </a:solidFill>
              </a:rPr>
              <a:t>», «землячества»;</a:t>
            </a:r>
          </a:p>
          <a:p>
            <a:pPr marL="285750" indent="144000">
              <a:buFont typeface="Wingdings" panose="05000000000000000000" pitchFamily="2" charset="2"/>
              <a:buChar char="Ø"/>
            </a:pPr>
            <a:r>
              <a:rPr lang="ru-RU" sz="2000" dirty="0" smtClean="0">
                <a:solidFill>
                  <a:srgbClr val="002060"/>
                </a:solidFill>
              </a:rPr>
              <a:t> излишние иммунитеты лиц, занимающих государственные         должности.</a:t>
            </a:r>
            <a:endParaRPr lang="ru-RU" sz="2000" dirty="0">
              <a:solidFill>
                <a:srgbClr val="002060"/>
              </a:solidFill>
            </a:endParaRPr>
          </a:p>
        </p:txBody>
      </p:sp>
    </p:spTree>
    <p:extLst>
      <p:ext uri="{BB962C8B-B14F-4D97-AF65-F5344CB8AC3E}">
        <p14:creationId xmlns:p14="http://schemas.microsoft.com/office/powerpoint/2010/main" xmlns="" val="13524754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5458" y="444915"/>
            <a:ext cx="9610613" cy="4770537"/>
          </a:xfrm>
          <a:prstGeom prst="rect">
            <a:avLst/>
          </a:prstGeom>
          <a:noFill/>
        </p:spPr>
        <p:txBody>
          <a:bodyPr wrap="square" rtlCol="0">
            <a:spAutoFit/>
          </a:bodyPr>
          <a:lstStyle/>
          <a:p>
            <a:pPr algn="ctr"/>
            <a:r>
              <a:rPr lang="ru-RU" sz="2400" b="1" dirty="0" smtClean="0">
                <a:solidFill>
                  <a:srgbClr val="002060"/>
                </a:solidFill>
              </a:rPr>
              <a:t>Классификация коррупционных рисков</a:t>
            </a:r>
          </a:p>
          <a:p>
            <a:endParaRPr lang="ru-RU" sz="2000" b="1" dirty="0">
              <a:solidFill>
                <a:srgbClr val="002060"/>
              </a:solidFill>
            </a:endParaRPr>
          </a:p>
          <a:p>
            <a:r>
              <a:rPr lang="ru-RU" sz="2000" dirty="0" smtClean="0">
                <a:solidFill>
                  <a:srgbClr val="002060"/>
                </a:solidFill>
              </a:rPr>
              <a:t>    В научной литературе существует плюрализм оснований классификации коррупционных рисков:</a:t>
            </a:r>
          </a:p>
          <a:p>
            <a:pPr marL="285750" indent="-285750">
              <a:buFont typeface="Wingdings" panose="05000000000000000000" pitchFamily="2" charset="2"/>
              <a:buChar char="Ø"/>
            </a:pPr>
            <a:r>
              <a:rPr lang="ru-RU" sz="2000" b="1" dirty="0">
                <a:solidFill>
                  <a:srgbClr val="002060"/>
                </a:solidFill>
              </a:rPr>
              <a:t>р</a:t>
            </a:r>
            <a:r>
              <a:rPr lang="ru-RU" sz="2000" b="1" dirty="0" smtClean="0">
                <a:solidFill>
                  <a:srgbClr val="002060"/>
                </a:solidFill>
              </a:rPr>
              <a:t>иски законодательные</a:t>
            </a:r>
            <a:r>
              <a:rPr lang="ru-RU" sz="2000" dirty="0" smtClean="0">
                <a:solidFill>
                  <a:srgbClr val="002060"/>
                </a:solidFill>
              </a:rPr>
              <a:t>, т.е. заложенные в нормах законодательства. Среди них следует выделить:</a:t>
            </a:r>
          </a:p>
          <a:p>
            <a:pPr marL="285750" indent="-285750">
              <a:buFontTx/>
              <a:buChar char="-"/>
            </a:pPr>
            <a:r>
              <a:rPr lang="ru-RU" sz="2000" dirty="0">
                <a:solidFill>
                  <a:srgbClr val="002060"/>
                </a:solidFill>
              </a:rPr>
              <a:t>н</a:t>
            </a:r>
            <a:r>
              <a:rPr lang="ru-RU" sz="2000" dirty="0" smtClean="0">
                <a:solidFill>
                  <a:srgbClr val="002060"/>
                </a:solidFill>
              </a:rPr>
              <a:t>аличие пробелов в процедурных положениях, в том числе а порядке; а) вскрытия конвертов с заявками участников; б) рассмотрение заявок на участие в торгах; в) оценки и сопоставления заявок на участие в торгах;</a:t>
            </a:r>
          </a:p>
          <a:p>
            <a:pPr marL="285750" indent="-285750">
              <a:buFontTx/>
              <a:buChar char="-"/>
            </a:pPr>
            <a:r>
              <a:rPr lang="ru-RU" sz="2000" dirty="0">
                <a:solidFill>
                  <a:srgbClr val="002060"/>
                </a:solidFill>
              </a:rPr>
              <a:t>о</a:t>
            </a:r>
            <a:r>
              <a:rPr lang="ru-RU" sz="2000" dirty="0" smtClean="0">
                <a:solidFill>
                  <a:srgbClr val="002060"/>
                </a:solidFill>
              </a:rPr>
              <a:t>тсутствие регламентированных административных процедур, в том числе устанавливающих порядок: а) взаимодействия уполномоченного органа и заказчика; б) обязательной проверке сведений об участниках торгов; в)изменения договора на размещение заказа, содержащий процедуру одностороннего изменения объема работ; г) хранения конкурсных (аукционных) документов; д) запроса документов при подаче жалобы;</a:t>
            </a:r>
            <a:endParaRPr lang="ru-RU" sz="2000" dirty="0">
              <a:solidFill>
                <a:srgbClr val="002060"/>
              </a:solidFill>
            </a:endParaRPr>
          </a:p>
        </p:txBody>
      </p:sp>
    </p:spTree>
    <p:extLst>
      <p:ext uri="{BB962C8B-B14F-4D97-AF65-F5344CB8AC3E}">
        <p14:creationId xmlns:p14="http://schemas.microsoft.com/office/powerpoint/2010/main" xmlns="" val="32325697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005" y="587502"/>
            <a:ext cx="10444556" cy="4401205"/>
          </a:xfrm>
          <a:prstGeom prst="rect">
            <a:avLst/>
          </a:prstGeom>
          <a:noFill/>
        </p:spPr>
        <p:txBody>
          <a:bodyPr wrap="square" rtlCol="0">
            <a:spAutoFit/>
          </a:bodyPr>
          <a:lstStyle/>
          <a:p>
            <a:pPr marL="285750" indent="-285750">
              <a:buFont typeface="Wingdings" panose="05000000000000000000" pitchFamily="2" charset="2"/>
              <a:buChar char="Ø"/>
            </a:pPr>
            <a:r>
              <a:rPr lang="ru-RU" sz="2000" b="1" dirty="0">
                <a:solidFill>
                  <a:srgbClr val="002060"/>
                </a:solidFill>
              </a:rPr>
              <a:t>р</a:t>
            </a:r>
            <a:r>
              <a:rPr lang="ru-RU" sz="2000" b="1" dirty="0" smtClean="0">
                <a:solidFill>
                  <a:srgbClr val="002060"/>
                </a:solidFill>
              </a:rPr>
              <a:t>иски ведомственные</a:t>
            </a:r>
            <a:r>
              <a:rPr lang="ru-RU" sz="2000" dirty="0" smtClean="0">
                <a:solidFill>
                  <a:srgbClr val="002060"/>
                </a:solidFill>
              </a:rPr>
              <a:t>, которые содержатся в ведомственных правовых актах. В данную группу рисков вошли:</a:t>
            </a:r>
          </a:p>
          <a:p>
            <a:pPr marL="285750" indent="-285750">
              <a:buFontTx/>
              <a:buChar char="-"/>
            </a:pPr>
            <a:r>
              <a:rPr lang="ru-RU" sz="2000" dirty="0">
                <a:solidFill>
                  <a:srgbClr val="002060"/>
                </a:solidFill>
              </a:rPr>
              <a:t>о</a:t>
            </a:r>
            <a:r>
              <a:rPr lang="ru-RU" sz="2000" dirty="0" smtClean="0">
                <a:solidFill>
                  <a:srgbClr val="002060"/>
                </a:solidFill>
              </a:rPr>
              <a:t>тсутствие в конкурсной документации полных сведений о требуемом объеме и качестве выполнения работ, оказания услуг;</a:t>
            </a:r>
          </a:p>
          <a:p>
            <a:pPr marL="285750" indent="-285750">
              <a:buFontTx/>
              <a:buChar char="-"/>
            </a:pPr>
            <a:r>
              <a:rPr lang="ru-RU" sz="2000" dirty="0">
                <a:solidFill>
                  <a:srgbClr val="002060"/>
                </a:solidFill>
              </a:rPr>
              <a:t>н</a:t>
            </a:r>
            <a:r>
              <a:rPr lang="ru-RU" sz="2000" dirty="0" smtClean="0">
                <a:solidFill>
                  <a:srgbClr val="002060"/>
                </a:solidFill>
              </a:rPr>
              <a:t>аличие положений, искусственно ограничивающих круг участников торгов;</a:t>
            </a:r>
          </a:p>
          <a:p>
            <a:pPr marL="285750" indent="-285750">
              <a:buFontTx/>
              <a:buChar char="-"/>
            </a:pPr>
            <a:r>
              <a:rPr lang="ru-RU" sz="2000" dirty="0">
                <a:solidFill>
                  <a:srgbClr val="002060"/>
                </a:solidFill>
              </a:rPr>
              <a:t>о</a:t>
            </a:r>
            <a:r>
              <a:rPr lang="ru-RU" sz="2000" dirty="0" smtClean="0">
                <a:solidFill>
                  <a:srgbClr val="002060"/>
                </a:solidFill>
              </a:rPr>
              <a:t>тсутствие положений, устанавливающих срок опубликования извещения о проведении торгов. Коррупционный риск возникает в случае опубликования извещения о проведении торгов в конце финансового года. В данном случае имеется большая вероятность того, что за установленные минимальные сроки данную работу сможет выполнить только определенная организация, договаривающаяся с заказчиком изначально;</a:t>
            </a:r>
          </a:p>
          <a:p>
            <a:pPr marL="285750" indent="-285750">
              <a:buFontTx/>
              <a:buChar char="-"/>
            </a:pPr>
            <a:r>
              <a:rPr lang="ru-RU" sz="2000" dirty="0">
                <a:solidFill>
                  <a:srgbClr val="002060"/>
                </a:solidFill>
              </a:rPr>
              <a:t>о</a:t>
            </a:r>
            <a:r>
              <a:rPr lang="ru-RU" sz="2000" dirty="0" smtClean="0">
                <a:solidFill>
                  <a:srgbClr val="002060"/>
                </a:solidFill>
              </a:rPr>
              <a:t>тсутствие положений, устанавливающих срок выполнения работ, оказания услуг. Коррупционный риск существует в случае недостаточного срока для качественного выполнения работы, оказания услуги с учетом установленного конкурсной документацией объема выполняемых работ, оказываемых услуг;</a:t>
            </a:r>
            <a:endParaRPr lang="ru-RU" sz="2000" dirty="0">
              <a:solidFill>
                <a:srgbClr val="002060"/>
              </a:solidFill>
            </a:endParaRPr>
          </a:p>
        </p:txBody>
      </p:sp>
    </p:spTree>
    <p:extLst>
      <p:ext uri="{BB962C8B-B14F-4D97-AF65-F5344CB8AC3E}">
        <p14:creationId xmlns:p14="http://schemas.microsoft.com/office/powerpoint/2010/main" xmlns="" val="2586628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32" y="581392"/>
            <a:ext cx="10380086" cy="4093428"/>
          </a:xfrm>
          <a:prstGeom prst="rect">
            <a:avLst/>
          </a:prstGeom>
          <a:noFill/>
        </p:spPr>
        <p:txBody>
          <a:bodyPr wrap="square" rtlCol="0">
            <a:spAutoFit/>
          </a:bodyPr>
          <a:lstStyle/>
          <a:p>
            <a:pPr marL="285750" indent="-285750">
              <a:buFont typeface="Wingdings" panose="05000000000000000000" pitchFamily="2" charset="2"/>
              <a:buChar char="Ø"/>
            </a:pPr>
            <a:r>
              <a:rPr lang="ru-RU" sz="2000" b="1" dirty="0">
                <a:solidFill>
                  <a:srgbClr val="002060"/>
                </a:solidFill>
              </a:rPr>
              <a:t>р</a:t>
            </a:r>
            <a:r>
              <a:rPr lang="ru-RU" sz="2000" b="1" dirty="0" smtClean="0">
                <a:solidFill>
                  <a:srgbClr val="002060"/>
                </a:solidFill>
              </a:rPr>
              <a:t>иски организационно-технические</a:t>
            </a:r>
            <a:r>
              <a:rPr lang="ru-RU" sz="2000" dirty="0" smtClean="0">
                <a:solidFill>
                  <a:srgbClr val="002060"/>
                </a:solidFill>
              </a:rPr>
              <a:t>, возникающие в процессе правоприменительной практики. Они содержатся в самом процессе принятия и последующей реализации управленческих решений. Такого радо коррупционные риски существуют, например, при совершении действий должностным лицом, а именно: при формировании плана на проведение государственных закупок на очередной финансовый год; при установлении соответствия участника торгов требованиям, установленным в извещении о проведении запроса котировок, в конкурсной или аукционной документации: при допуске к участию в торгах; при оценки заявок участников торгов.</a:t>
            </a:r>
          </a:p>
          <a:p>
            <a:r>
              <a:rPr lang="ru-RU" sz="2000" dirty="0" smtClean="0">
                <a:solidFill>
                  <a:srgbClr val="002060"/>
                </a:solidFill>
              </a:rPr>
              <a:t>     Коррупционные риски могут возникнуть и реально возникают практически на всех стадиях управления: в процессе разработки и принятия нормативных правовых актов; в процессе толкования положений нормативных правовых актов; в процессе принятия управленческих решений; в процессе решения процедурных вопросов. Не говоря уже о лоббировании частных интересов и реализации прямых преступных замыслов.</a:t>
            </a:r>
            <a:endParaRPr lang="ru-RU" sz="2000" dirty="0">
              <a:solidFill>
                <a:srgbClr val="002060"/>
              </a:solidFill>
            </a:endParaRPr>
          </a:p>
        </p:txBody>
      </p:sp>
    </p:spTree>
    <p:extLst>
      <p:ext uri="{BB962C8B-B14F-4D97-AF65-F5344CB8AC3E}">
        <p14:creationId xmlns:p14="http://schemas.microsoft.com/office/powerpoint/2010/main" xmlns="" val="4027858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175" y="793864"/>
            <a:ext cx="10561173" cy="3600986"/>
          </a:xfrm>
          <a:prstGeom prst="rect">
            <a:avLst/>
          </a:prstGeom>
          <a:noFill/>
        </p:spPr>
        <p:txBody>
          <a:bodyPr wrap="square" rtlCol="0">
            <a:spAutoFit/>
          </a:bodyPr>
          <a:lstStyle/>
          <a:p>
            <a:r>
              <a:rPr lang="ru-RU" sz="2400" dirty="0">
                <a:solidFill>
                  <a:srgbClr val="002060"/>
                </a:solidFill>
              </a:rPr>
              <a:t>В </a:t>
            </a:r>
            <a:r>
              <a:rPr lang="ru-RU" sz="2400" b="1" dirty="0">
                <a:solidFill>
                  <a:srgbClr val="002060"/>
                </a:solidFill>
              </a:rPr>
              <a:t>группу организационных коррупционных рисков </a:t>
            </a:r>
            <a:r>
              <a:rPr lang="ru-RU" sz="2400" dirty="0">
                <a:solidFill>
                  <a:srgbClr val="002060"/>
                </a:solidFill>
              </a:rPr>
              <a:t>входят:</a:t>
            </a:r>
          </a:p>
          <a:p>
            <a:pPr marL="380990" indent="-380990">
              <a:buFontTx/>
              <a:buChar char="-"/>
            </a:pPr>
            <a:r>
              <a:rPr lang="ru-RU" sz="2000" dirty="0">
                <a:solidFill>
                  <a:srgbClr val="002060"/>
                </a:solidFill>
              </a:rPr>
              <a:t>Отсутствие транспарентности при формировании планов работы государственного органа, его бюджета;</a:t>
            </a:r>
          </a:p>
          <a:p>
            <a:pPr marL="380990" indent="-380990">
              <a:buFontTx/>
              <a:buChar char="-"/>
            </a:pPr>
            <a:r>
              <a:rPr lang="ru-RU" sz="2000" dirty="0">
                <a:solidFill>
                  <a:srgbClr val="002060"/>
                </a:solidFill>
              </a:rPr>
              <a:t>Отсутствие действенного контроля при оказании государственных или муниципальных услуг и др.</a:t>
            </a:r>
          </a:p>
          <a:p>
            <a:r>
              <a:rPr lang="ru-RU" sz="2400" dirty="0">
                <a:solidFill>
                  <a:srgbClr val="002060"/>
                </a:solidFill>
              </a:rPr>
              <a:t>      В </a:t>
            </a:r>
            <a:r>
              <a:rPr lang="ru-RU" sz="2400" b="1" dirty="0">
                <a:solidFill>
                  <a:srgbClr val="002060"/>
                </a:solidFill>
              </a:rPr>
              <a:t>группу кадровых коррупционных рисков </a:t>
            </a:r>
            <a:r>
              <a:rPr lang="ru-RU" sz="2400" dirty="0">
                <a:solidFill>
                  <a:srgbClr val="002060"/>
                </a:solidFill>
              </a:rPr>
              <a:t>могут входить:</a:t>
            </a:r>
          </a:p>
          <a:p>
            <a:pPr marL="380990" indent="-380990">
              <a:buFontTx/>
              <a:buChar char="-"/>
            </a:pPr>
            <a:r>
              <a:rPr lang="ru-RU" sz="2000" dirty="0">
                <a:solidFill>
                  <a:srgbClr val="002060"/>
                </a:solidFill>
              </a:rPr>
              <a:t>Келейность процедуры назначения на государственные должности и должности государственной и муниципальной службы, размытость процедур организации ротации и формирования кадрового резерва;</a:t>
            </a:r>
          </a:p>
          <a:p>
            <a:pPr marL="380990" indent="-380990">
              <a:buFontTx/>
              <a:buChar char="-"/>
            </a:pPr>
            <a:r>
              <a:rPr lang="ru-RU" sz="2000" dirty="0">
                <a:solidFill>
                  <a:srgbClr val="002060"/>
                </a:solidFill>
              </a:rPr>
              <a:t>Наличие близкородственных связей среди лиц, занимающих государственные должности или должности в системе органов государственной власти и местного самоуправления.</a:t>
            </a:r>
          </a:p>
        </p:txBody>
      </p:sp>
    </p:spTree>
    <p:extLst>
      <p:ext uri="{BB962C8B-B14F-4D97-AF65-F5344CB8AC3E}">
        <p14:creationId xmlns:p14="http://schemas.microsoft.com/office/powerpoint/2010/main" xmlns="" val="197572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653" y="639428"/>
            <a:ext cx="10281633" cy="1200329"/>
          </a:xfrm>
          <a:prstGeom prst="rect">
            <a:avLst/>
          </a:prstGeom>
        </p:spPr>
        <p:txBody>
          <a:bodyPr wrap="square">
            <a:spAutoFit/>
          </a:bodyPr>
          <a:lstStyle/>
          <a:p>
            <a:r>
              <a:rPr lang="ru-RU" sz="2400" b="1" dirty="0" smtClean="0">
                <a:solidFill>
                  <a:srgbClr val="002060"/>
                </a:solidFill>
              </a:rPr>
              <a:t>3. Заключение </a:t>
            </a:r>
            <a:r>
              <a:rPr lang="ru-RU" sz="2400" b="1" dirty="0">
                <a:solidFill>
                  <a:srgbClr val="002060"/>
                </a:solidFill>
              </a:rPr>
              <a:t>государственных или </a:t>
            </a:r>
            <a:r>
              <a:rPr lang="ru-RU" sz="2400" b="1" dirty="0" smtClean="0">
                <a:solidFill>
                  <a:srgbClr val="002060"/>
                </a:solidFill>
              </a:rPr>
              <a:t>муниципальных контрактов </a:t>
            </a:r>
            <a:r>
              <a:rPr lang="ru-RU" sz="2400" b="1" dirty="0">
                <a:solidFill>
                  <a:srgbClr val="002060"/>
                </a:solidFill>
              </a:rPr>
              <a:t>на выполнение работ или оказание </a:t>
            </a:r>
            <a:r>
              <a:rPr lang="ru-RU" sz="2400" b="1" dirty="0" smtClean="0">
                <a:solidFill>
                  <a:srgbClr val="002060"/>
                </a:solidFill>
              </a:rPr>
              <a:t>услуг с </a:t>
            </a:r>
            <a:r>
              <a:rPr lang="ru-RU" sz="2400" b="1" dirty="0">
                <a:solidFill>
                  <a:srgbClr val="002060"/>
                </a:solidFill>
              </a:rPr>
              <a:t>исполнителями, являющимися родственниками </a:t>
            </a:r>
            <a:r>
              <a:rPr lang="ru-RU" sz="2400" b="1" dirty="0" smtClean="0">
                <a:solidFill>
                  <a:srgbClr val="002060"/>
                </a:solidFill>
              </a:rPr>
              <a:t>или иными </a:t>
            </a:r>
            <a:r>
              <a:rPr lang="ru-RU" sz="2400" b="1" dirty="0">
                <a:solidFill>
                  <a:srgbClr val="002060"/>
                </a:solidFill>
              </a:rPr>
              <a:t>близкими лицами служащего.</a:t>
            </a:r>
          </a:p>
        </p:txBody>
      </p:sp>
      <p:sp>
        <p:nvSpPr>
          <p:cNvPr id="3" name="Прямоугольник 2"/>
          <p:cNvSpPr/>
          <p:nvPr/>
        </p:nvSpPr>
        <p:spPr>
          <a:xfrm>
            <a:off x="1275008" y="2136339"/>
            <a:ext cx="8706119" cy="2031325"/>
          </a:xfrm>
          <a:prstGeom prst="rect">
            <a:avLst/>
          </a:prstGeom>
        </p:spPr>
        <p:txBody>
          <a:bodyPr wrap="square">
            <a:spAutoFit/>
          </a:bodyPr>
          <a:lstStyle/>
          <a:p>
            <a:r>
              <a:rPr lang="ru-RU" dirty="0">
                <a:solidFill>
                  <a:srgbClr val="002060"/>
                </a:solidFill>
              </a:rPr>
              <a:t>По представлению прокуратуры Чувашской </a:t>
            </a:r>
            <a:r>
              <a:rPr lang="ru-RU" dirty="0" smtClean="0">
                <a:solidFill>
                  <a:srgbClr val="002060"/>
                </a:solidFill>
              </a:rPr>
              <a:t>Республики уволен </a:t>
            </a:r>
            <a:r>
              <a:rPr lang="ru-RU" dirty="0">
                <a:solidFill>
                  <a:srgbClr val="002060"/>
                </a:solidFill>
              </a:rPr>
              <a:t>в связи с утратой доверия помощник министра </a:t>
            </a:r>
            <a:r>
              <a:rPr lang="ru-RU" dirty="0" smtClean="0">
                <a:solidFill>
                  <a:srgbClr val="002060"/>
                </a:solidFill>
              </a:rPr>
              <a:t>республики</a:t>
            </a:r>
            <a:r>
              <a:rPr lang="ru-RU" dirty="0">
                <a:solidFill>
                  <a:srgbClr val="002060"/>
                </a:solidFill>
              </a:rPr>
              <a:t>, который в условиях конфликта интересов </a:t>
            </a:r>
            <a:r>
              <a:rPr lang="ru-RU" dirty="0" smtClean="0">
                <a:solidFill>
                  <a:srgbClr val="002060"/>
                </a:solidFill>
              </a:rPr>
              <a:t>использовал </a:t>
            </a:r>
            <a:r>
              <a:rPr lang="ru-RU" dirty="0">
                <a:solidFill>
                  <a:srgbClr val="002060"/>
                </a:solidFill>
              </a:rPr>
              <a:t>служебное положение в целях создания выгод и</a:t>
            </a:r>
          </a:p>
          <a:p>
            <a:r>
              <a:rPr lang="ru-RU" dirty="0">
                <a:solidFill>
                  <a:srgbClr val="002060"/>
                </a:solidFill>
              </a:rPr>
              <a:t>преимуществ для аффилированной ему организации, </a:t>
            </a:r>
            <a:r>
              <a:rPr lang="ru-RU" dirty="0" smtClean="0">
                <a:solidFill>
                  <a:srgbClr val="002060"/>
                </a:solidFill>
              </a:rPr>
              <a:t>а также </a:t>
            </a:r>
            <a:r>
              <a:rPr lang="ru-RU" dirty="0">
                <a:solidFill>
                  <a:srgbClr val="002060"/>
                </a:solidFill>
              </a:rPr>
              <a:t>содействовал заключению с ней на </a:t>
            </a:r>
            <a:r>
              <a:rPr lang="ru-RU" dirty="0" smtClean="0">
                <a:solidFill>
                  <a:srgbClr val="002060"/>
                </a:solidFill>
              </a:rPr>
              <a:t>бесконкурсной</a:t>
            </a:r>
            <a:r>
              <a:rPr lang="ru-RU" dirty="0">
                <a:solidFill>
                  <a:srgbClr val="002060"/>
                </a:solidFill>
              </a:rPr>
              <a:t> </a:t>
            </a:r>
            <a:r>
              <a:rPr lang="ru-RU" dirty="0" smtClean="0">
                <a:solidFill>
                  <a:srgbClr val="002060"/>
                </a:solidFill>
              </a:rPr>
              <a:t>основе </a:t>
            </a:r>
            <a:r>
              <a:rPr lang="ru-RU" dirty="0">
                <a:solidFill>
                  <a:srgbClr val="002060"/>
                </a:solidFill>
              </a:rPr>
              <a:t>договоров на оказание услуг по взысканию с </a:t>
            </a:r>
            <a:r>
              <a:rPr lang="ru-RU" dirty="0" smtClean="0">
                <a:solidFill>
                  <a:srgbClr val="002060"/>
                </a:solidFill>
              </a:rPr>
              <a:t>граждан </a:t>
            </a:r>
            <a:r>
              <a:rPr lang="ru-RU" dirty="0">
                <a:solidFill>
                  <a:srgbClr val="002060"/>
                </a:solidFill>
              </a:rPr>
              <a:t>и организаций задолженности по плате за капитальный</a:t>
            </a:r>
          </a:p>
          <a:p>
            <a:r>
              <a:rPr lang="ru-RU" dirty="0">
                <a:solidFill>
                  <a:srgbClr val="002060"/>
                </a:solidFill>
              </a:rPr>
              <a:t>ремонт с подведомственным министерству фондом.</a:t>
            </a:r>
          </a:p>
        </p:txBody>
      </p:sp>
    </p:spTree>
    <p:extLst>
      <p:ext uri="{BB962C8B-B14F-4D97-AF65-F5344CB8AC3E}">
        <p14:creationId xmlns:p14="http://schemas.microsoft.com/office/powerpoint/2010/main" xmlns="" val="787424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6757" y="1556342"/>
            <a:ext cx="5909479"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ru-RU" sz="3600" b="1" dirty="0" smtClean="0">
                <a:solidFill>
                  <a:schemeClr val="accent1">
                    <a:lumMod val="75000"/>
                  </a:schemeClr>
                </a:solidFill>
              </a:rPr>
              <a:t>СПАСИБО ЗА ВНИМАНИЕ!</a:t>
            </a:r>
            <a:endParaRPr lang="ru-RU" sz="3600" b="1" dirty="0">
              <a:solidFill>
                <a:schemeClr val="accent1">
                  <a:lumMod val="75000"/>
                </a:schemeClr>
              </a:solidFill>
            </a:endParaRPr>
          </a:p>
        </p:txBody>
      </p:sp>
      <p:pic>
        <p:nvPicPr>
          <p:cNvPr id="4" name="Picture 2" descr="https://kpi.ua/files/styles/story/public/images-story/n9621.jpg?itok=EHFfIMy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3899" y="2880948"/>
            <a:ext cx="5157643" cy="2926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171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7292" y="232010"/>
            <a:ext cx="3640434" cy="457199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a:solidFill>
                  <a:srgbClr val="002060"/>
                </a:solidFill>
              </a:rPr>
              <a:t>СЛУЖАЩИЙ ОБЯЗАН </a:t>
            </a:r>
            <a:r>
              <a:rPr lang="ru-RU" dirty="0">
                <a:solidFill>
                  <a:srgbClr val="002060"/>
                </a:solidFill>
              </a:rPr>
              <a:t>принимать меры по недопущению любой возможности возникновения конфликта</a:t>
            </a:r>
          </a:p>
          <a:p>
            <a:pPr algn="ctr"/>
            <a:r>
              <a:rPr lang="ru-RU" dirty="0">
                <a:solidFill>
                  <a:srgbClr val="002060"/>
                </a:solidFill>
              </a:rPr>
              <a:t>интересов. О возникшем конфликте интересов или о возможности его возникновения (как только ему станет</a:t>
            </a:r>
          </a:p>
          <a:p>
            <a:pPr algn="ctr"/>
            <a:r>
              <a:rPr lang="ru-RU" dirty="0">
                <a:solidFill>
                  <a:srgbClr val="002060"/>
                </a:solidFill>
              </a:rPr>
              <a:t>об этом известно) служащий обязан в письменной форме уведомить представителя</a:t>
            </a:r>
          </a:p>
          <a:p>
            <a:pPr algn="ctr"/>
            <a:r>
              <a:rPr lang="ru-RU" dirty="0">
                <a:solidFill>
                  <a:srgbClr val="002060"/>
                </a:solidFill>
              </a:rPr>
              <a:t>нанимателя/работодателя.</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03259" y="696038"/>
            <a:ext cx="3507475" cy="4189861"/>
          </a:xfrm>
          <a:prstGeom prst="rect">
            <a:avLst/>
          </a:prstGeom>
        </p:spPr>
      </p:pic>
      <p:sp>
        <p:nvSpPr>
          <p:cNvPr id="4" name="Скругленный прямоугольник 3"/>
          <p:cNvSpPr/>
          <p:nvPr/>
        </p:nvSpPr>
        <p:spPr>
          <a:xfrm>
            <a:off x="7276348" y="218365"/>
            <a:ext cx="4752528" cy="58207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a:solidFill>
                  <a:srgbClr val="002060"/>
                </a:solidFill>
              </a:rPr>
              <a:t>ПРЕДСТАВИТЕЛЬ НАНИМАТЕЛЯ/РАБОТОДАТЕЛЬ</a:t>
            </a:r>
            <a:r>
              <a:rPr lang="ru-RU" dirty="0">
                <a:solidFill>
                  <a:srgbClr val="002060"/>
                </a:solidFill>
              </a:rPr>
              <a:t>, если ему стало известно о возникновении у служащего</a:t>
            </a:r>
          </a:p>
          <a:p>
            <a:pPr algn="ctr"/>
            <a:r>
              <a:rPr lang="ru-RU" dirty="0">
                <a:solidFill>
                  <a:srgbClr val="002060"/>
                </a:solidFill>
              </a:rPr>
              <a:t>личной заинтересованности, которая приводит или может привести к конфликту интересов, обязан </a:t>
            </a:r>
            <a:r>
              <a:rPr lang="ru-RU" dirty="0" smtClean="0">
                <a:solidFill>
                  <a:srgbClr val="002060"/>
                </a:solidFill>
              </a:rPr>
              <a:t>принять меры </a:t>
            </a:r>
            <a:r>
              <a:rPr lang="ru-RU" dirty="0">
                <a:solidFill>
                  <a:srgbClr val="002060"/>
                </a:solidFill>
              </a:rPr>
              <a:t>по предотвращению или урегулированию такого конфликта.</a:t>
            </a:r>
          </a:p>
          <a:p>
            <a:pPr algn="ctr"/>
            <a:r>
              <a:rPr lang="ru-RU" dirty="0">
                <a:solidFill>
                  <a:srgbClr val="002060"/>
                </a:solidFill>
              </a:rPr>
              <a:t>ПРЕДОТВРАЩЕНИЕ и УРЕГУЛИРОВАНИЕ конфликта интересов осуществляются путем отвода или </a:t>
            </a:r>
            <a:r>
              <a:rPr lang="ru-RU" dirty="0" smtClean="0">
                <a:solidFill>
                  <a:srgbClr val="002060"/>
                </a:solidFill>
              </a:rPr>
              <a:t> самоотвода </a:t>
            </a:r>
            <a:r>
              <a:rPr lang="ru-RU" dirty="0">
                <a:solidFill>
                  <a:srgbClr val="002060"/>
                </a:solidFill>
              </a:rPr>
              <a:t>служащего в случаях и порядке, предусмотренных законодательством </a:t>
            </a:r>
            <a:r>
              <a:rPr lang="ru-RU" dirty="0" smtClean="0">
                <a:solidFill>
                  <a:srgbClr val="002060"/>
                </a:solidFill>
              </a:rPr>
              <a:t>РФ, а  также </a:t>
            </a:r>
            <a:r>
              <a:rPr lang="ru-RU" dirty="0">
                <a:solidFill>
                  <a:srgbClr val="002060"/>
                </a:solidFill>
              </a:rPr>
              <a:t>может состоять в изменении должностного или служебного положения вплоть до отстранения от</a:t>
            </a:r>
          </a:p>
          <a:p>
            <a:pPr algn="ctr"/>
            <a:r>
              <a:rPr lang="ru-RU" dirty="0">
                <a:solidFill>
                  <a:srgbClr val="002060"/>
                </a:solidFill>
              </a:rPr>
              <a:t>исполнения должностных </a:t>
            </a:r>
            <a:r>
              <a:rPr lang="ru-RU" dirty="0" smtClean="0">
                <a:solidFill>
                  <a:srgbClr val="002060"/>
                </a:solidFill>
              </a:rPr>
              <a:t>обязанностей</a:t>
            </a:r>
            <a:r>
              <a:rPr lang="ru-RU" dirty="0">
                <a:solidFill>
                  <a:srgbClr val="002060"/>
                </a:solidFill>
              </a:rPr>
              <a:t>, и (или) в отказе его от выгоды, явившейся </a:t>
            </a:r>
            <a:r>
              <a:rPr lang="ru-RU" dirty="0" smtClean="0">
                <a:solidFill>
                  <a:srgbClr val="002060"/>
                </a:solidFill>
              </a:rPr>
              <a:t>причиной возникновения </a:t>
            </a:r>
            <a:r>
              <a:rPr lang="ru-RU" dirty="0">
                <a:solidFill>
                  <a:srgbClr val="002060"/>
                </a:solidFill>
              </a:rPr>
              <a:t>конфликта интересов.</a:t>
            </a:r>
          </a:p>
        </p:txBody>
      </p:sp>
    </p:spTree>
    <p:extLst>
      <p:ext uri="{BB962C8B-B14F-4D97-AF65-F5344CB8AC3E}">
        <p14:creationId xmlns:p14="http://schemas.microsoft.com/office/powerpoint/2010/main" xmlns="" val="112993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150</TotalTime>
  <Words>6418</Words>
  <Application>Microsoft Office PowerPoint</Application>
  <PresentationFormat>Произвольный</PresentationFormat>
  <Paragraphs>269</Paragraphs>
  <Slides>80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80</vt:i4>
      </vt:variant>
    </vt:vector>
  </HeadingPairs>
  <TitlesOfParts>
    <vt:vector size="81" baseType="lpstr">
      <vt:lpstr>Ретро</vt:lpstr>
      <vt:lpstr>ПОНЯТИЕ, РАЗНООБРАЗИЯ И ФОРМЫ КОРРУПЦИОННЫХ ПРОЯВЛЕНИЙ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vector>
  </TitlesOfParts>
  <Company>ИДПО "Госзаказ"</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 Петрович Сеньков</dc:creator>
  <cp:lastModifiedBy>Point-12</cp:lastModifiedBy>
  <cp:revision>21</cp:revision>
  <dcterms:created xsi:type="dcterms:W3CDTF">2019-10-11T17:13:52Z</dcterms:created>
  <dcterms:modified xsi:type="dcterms:W3CDTF">2022-11-17T06:54:34Z</dcterms:modified>
</cp:coreProperties>
</file>