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01046144"/>
        <c:axId val="105860096"/>
      </c:barChart>
      <c:catAx>
        <c:axId val="10104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860096"/>
        <c:crosses val="autoZero"/>
        <c:auto val="1"/>
        <c:lblAlgn val="ctr"/>
        <c:lblOffset val="100"/>
      </c:catAx>
      <c:valAx>
        <c:axId val="105860096"/>
        <c:scaling>
          <c:orientation val="minMax"/>
        </c:scaling>
        <c:axPos val="l"/>
        <c:majorGridlines/>
        <c:numFmt formatCode="General" sourceLinked="1"/>
        <c:tickLblPos val="none"/>
        <c:crossAx val="101046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2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8888695074540218"/>
                  <c:y val="8.2181956143598023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3.5460956895954361E-2"/>
                  <c:y val="-5.280788513633208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26695165340897"/>
                  <c:y val="-0.11712650151807005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276249.3</c:v>
                </c:pt>
                <c:pt idx="1">
                  <c:v>135647.20000000001</c:v>
                </c:pt>
                <c:pt idx="2">
                  <c:v>875065.7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5095E-3"/>
          <c:w val="0.54675594684522699"/>
          <c:h val="0.808895033790075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en-US" dirty="0" smtClean="0"/>
                      <a:t>27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249</a:t>
                    </a:r>
                    <a:r>
                      <a:rPr lang="en-US" dirty="0" smtClean="0"/>
                      <a:t>,30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135 647,2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ru-RU" dirty="0" smtClean="0"/>
                      <a:t>875 065,7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52429952"/>
        <c:axId val="52431488"/>
      </c:barChart>
      <c:catAx>
        <c:axId val="52429952"/>
        <c:scaling>
          <c:orientation val="minMax"/>
        </c:scaling>
        <c:delete val="1"/>
        <c:axPos val="b"/>
        <c:tickLblPos val="nextTo"/>
        <c:crossAx val="52431488"/>
        <c:crosses val="autoZero"/>
        <c:auto val="1"/>
        <c:lblAlgn val="ctr"/>
        <c:lblOffset val="100"/>
      </c:catAx>
      <c:valAx>
        <c:axId val="52431488"/>
        <c:scaling>
          <c:orientation val="minMax"/>
        </c:scaling>
        <c:delete val="1"/>
        <c:axPos val="l"/>
        <c:numFmt formatCode="#,##0.00" sourceLinked="1"/>
        <c:tickLblPos val="nextTo"/>
        <c:crossAx val="5242995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9329"/>
          <c:y val="0.16192029865172591"/>
          <c:w val="0.30416268832537996"/>
          <c:h val="0.672539153078312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276.2</c:v>
                </c:pt>
                <c:pt idx="1">
                  <c:v>287.89999999999992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135.6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21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875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150401024"/>
        <c:axId val="150402560"/>
        <c:axId val="0"/>
      </c:bar3DChart>
      <c:catAx>
        <c:axId val="15040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50402560"/>
        <c:crosses val="autoZero"/>
        <c:auto val="1"/>
        <c:lblAlgn val="ctr"/>
        <c:lblOffset val="100"/>
      </c:catAx>
      <c:valAx>
        <c:axId val="150402560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5040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525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877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701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1286.9000000000001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75837440"/>
        <c:axId val="75838976"/>
        <c:axId val="0"/>
      </c:bar3DChart>
      <c:catAx>
        <c:axId val="75837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75838976"/>
        <c:crosses val="autoZero"/>
        <c:auto val="1"/>
        <c:lblAlgn val="ctr"/>
        <c:lblOffset val="100"/>
      </c:catAx>
      <c:valAx>
        <c:axId val="75838976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75837440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72E-2"/>
          <c:y val="6.4235484400930923E-2"/>
          <c:w val="0.72061387504440866"/>
          <c:h val="0.760843619187153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251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108,8</c:v>
                </c:pt>
                <c:pt idx="7">
                  <c:v>Платежи при пользовании природными ресурсами 18,5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5,4</c:v>
                </c:pt>
                <c:pt idx="10">
                  <c:v>Штрафы, санкции 2,6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251</c:v>
                </c:pt>
                <c:pt idx="1">
                  <c:v>14.3</c:v>
                </c:pt>
                <c:pt idx="2">
                  <c:v>5</c:v>
                </c:pt>
                <c:pt idx="3">
                  <c:v>0.60000000000000031</c:v>
                </c:pt>
                <c:pt idx="4">
                  <c:v>0.4</c:v>
                </c:pt>
                <c:pt idx="5">
                  <c:v>4.8</c:v>
                </c:pt>
                <c:pt idx="6">
                  <c:v>108.8</c:v>
                </c:pt>
                <c:pt idx="7">
                  <c:v>18.5</c:v>
                </c:pt>
                <c:pt idx="8">
                  <c:v>0.4</c:v>
                </c:pt>
                <c:pt idx="9">
                  <c:v>5.4</c:v>
                </c:pt>
                <c:pt idx="10">
                  <c:v>2.6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39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623E-4"/>
          <c:y val="2.0914886293832303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44"/>
          <c:w val="0.71286091728429912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202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803"/>
          <c:w val="0.63925968438833525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59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4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74 602,1</c:v>
                </c:pt>
                <c:pt idx="1">
                  <c:v>Национальная безопасность и правоохранительная деятельность 938,3</c:v>
                </c:pt>
                <c:pt idx="2">
                  <c:v>Национальная экономика 43 616,5</c:v>
                </c:pt>
                <c:pt idx="3">
                  <c:v>Жилищно-коммунальное хозяйство 20 686</c:v>
                </c:pt>
                <c:pt idx="4">
                  <c:v>Образование 916 926,4</c:v>
                </c:pt>
                <c:pt idx="5">
                  <c:v>Культура 69 738,4</c:v>
                </c:pt>
                <c:pt idx="6">
                  <c:v>Социальная политика 75 917,8</c:v>
                </c:pt>
                <c:pt idx="7">
                  <c:v>Физическая культура и спорт 321,1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87 141,5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74602.100000000006</c:v>
                </c:pt>
                <c:pt idx="1">
                  <c:v>938.3</c:v>
                </c:pt>
                <c:pt idx="2">
                  <c:v>43616.5</c:v>
                </c:pt>
                <c:pt idx="3">
                  <c:v>20686</c:v>
                </c:pt>
                <c:pt idx="4" formatCode="#,##0.00">
                  <c:v>916926.4</c:v>
                </c:pt>
                <c:pt idx="5">
                  <c:v>69738.399999999994</c:v>
                </c:pt>
                <c:pt idx="6" formatCode="#,##0.00">
                  <c:v>75917.8</c:v>
                </c:pt>
                <c:pt idx="7">
                  <c:v>321.10000000000002</c:v>
                </c:pt>
                <c:pt idx="8">
                  <c:v>6245.9</c:v>
                </c:pt>
                <c:pt idx="9">
                  <c:v>50</c:v>
                </c:pt>
                <c:pt idx="10">
                  <c:v>87141.5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271"/>
          <c:y val="6.0682514908032406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92"/>
          <c:y val="7.3567114140934114E-2"/>
          <c:w val="0.65167597546662581"/>
          <c:h val="0.899739561580593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246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74"/>
                  <c:y val="-9.8620832050170928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193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303E-2"/>
                  <c:y val="5.0818366975559227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995E-2"/>
                  <c:y val="0.16360935356533182"/>
                </c:manualLayout>
              </c:layout>
              <c:showPercent val="1"/>
            </c:dLbl>
            <c:dLbl>
              <c:idx val="7"/>
              <c:layout>
                <c:manualLayout>
                  <c:x val="2.6044100640254236E-2"/>
                  <c:y val="0.15976633584367092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38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183194.6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632853.19999999949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5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60802.7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3951.2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177258880"/>
        <c:axId val="177260416"/>
        <c:axId val="0"/>
      </c:bar3DChart>
      <c:catAx>
        <c:axId val="177258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260416"/>
        <c:crosses val="autoZero"/>
        <c:auto val="1"/>
        <c:lblAlgn val="ctr"/>
        <c:lblOffset val="100"/>
      </c:catAx>
      <c:valAx>
        <c:axId val="177260416"/>
        <c:scaling>
          <c:orientation val="minMax"/>
        </c:scaling>
        <c:delete val="1"/>
        <c:axPos val="l"/>
        <c:numFmt formatCode="#,##0.0" sourceLinked="1"/>
        <c:tickLblPos val="none"/>
        <c:crossAx val="17725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28"/>
          <c:w val="0.6881155687449223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812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81733504"/>
        <c:axId val="81735040"/>
      </c:barChart>
      <c:catAx>
        <c:axId val="81733504"/>
        <c:scaling>
          <c:orientation val="minMax"/>
        </c:scaling>
        <c:axPos val="b"/>
        <c:numFmt formatCode="General" sourceLinked="1"/>
        <c:tickLblPos val="nextTo"/>
        <c:crossAx val="81735040"/>
        <c:crosses val="autoZero"/>
        <c:auto val="1"/>
        <c:lblAlgn val="ctr"/>
        <c:lblOffset val="100"/>
      </c:catAx>
      <c:valAx>
        <c:axId val="81735040"/>
        <c:scaling>
          <c:orientation val="minMax"/>
        </c:scaling>
        <c:axPos val="l"/>
        <c:majorGridlines/>
        <c:numFmt formatCode="General" sourceLinked="1"/>
        <c:tickLblPos val="none"/>
        <c:crossAx val="8173350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434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194E-2"/>
                  <c:y val="-3.720930232558245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43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916926.4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177296896"/>
        <c:axId val="177298432"/>
      </c:lineChart>
      <c:catAx>
        <c:axId val="177296896"/>
        <c:scaling>
          <c:orientation val="minMax"/>
        </c:scaling>
        <c:delete val="1"/>
        <c:axPos val="b"/>
        <c:numFmt formatCode="General" sourceLinked="1"/>
        <c:tickLblPos val="none"/>
        <c:crossAx val="177298432"/>
        <c:crosses val="autoZero"/>
        <c:auto val="1"/>
        <c:lblAlgn val="ctr"/>
        <c:lblOffset val="100"/>
      </c:catAx>
      <c:valAx>
        <c:axId val="177298432"/>
        <c:scaling>
          <c:orientation val="minMax"/>
        </c:scaling>
        <c:delete val="1"/>
        <c:axPos val="l"/>
        <c:numFmt formatCode="#,##0.00" sourceLinked="1"/>
        <c:tickLblPos val="none"/>
        <c:crossAx val="17729689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8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534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87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2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29760640"/>
        <c:axId val="129983616"/>
        <c:axId val="0"/>
      </c:bar3DChart>
      <c:catAx>
        <c:axId val="129760640"/>
        <c:scaling>
          <c:orientation val="minMax"/>
        </c:scaling>
        <c:delete val="1"/>
        <c:axPos val="b"/>
        <c:tickLblPos val="nextTo"/>
        <c:crossAx val="129983616"/>
        <c:crosses val="autoZero"/>
        <c:auto val="1"/>
        <c:lblAlgn val="ctr"/>
        <c:lblOffset val="100"/>
      </c:catAx>
      <c:valAx>
        <c:axId val="129983616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29760640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34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10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30037632"/>
        <c:axId val="130039168"/>
        <c:axId val="0"/>
      </c:bar3DChart>
      <c:catAx>
        <c:axId val="130037632"/>
        <c:scaling>
          <c:orientation val="minMax"/>
        </c:scaling>
        <c:delete val="1"/>
        <c:axPos val="b"/>
        <c:tickLblPos val="nextTo"/>
        <c:crossAx val="130039168"/>
        <c:crosses val="autoZero"/>
        <c:auto val="1"/>
        <c:lblAlgn val="ctr"/>
        <c:lblOffset val="100"/>
      </c:catAx>
      <c:valAx>
        <c:axId val="130039168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30037632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81771136"/>
        <c:axId val="81777024"/>
      </c:barChart>
      <c:catAx>
        <c:axId val="81771136"/>
        <c:scaling>
          <c:orientation val="minMax"/>
        </c:scaling>
        <c:axPos val="b"/>
        <c:numFmt formatCode="General" sourceLinked="1"/>
        <c:tickLblPos val="nextTo"/>
        <c:crossAx val="81777024"/>
        <c:crosses val="autoZero"/>
        <c:auto val="1"/>
        <c:lblAlgn val="ctr"/>
        <c:lblOffset val="100"/>
      </c:catAx>
      <c:valAx>
        <c:axId val="81777024"/>
        <c:scaling>
          <c:orientation val="minMax"/>
        </c:scaling>
        <c:axPos val="l"/>
        <c:majorGridlines/>
        <c:numFmt formatCode="General" sourceLinked="1"/>
        <c:tickLblPos val="none"/>
        <c:crossAx val="81771136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96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63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598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93605248"/>
        <c:axId val="93604096"/>
      </c:lineChart>
      <c:catAx>
        <c:axId val="93605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93604096"/>
        <c:crosses val="autoZero"/>
        <c:auto val="1"/>
        <c:lblAlgn val="ctr"/>
        <c:lblOffset val="100"/>
      </c:catAx>
      <c:valAx>
        <c:axId val="936040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3605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108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554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105936768"/>
        <c:axId val="105938304"/>
        <c:axId val="0"/>
      </c:bar3DChart>
      <c:catAx>
        <c:axId val="105936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05938304"/>
        <c:crossesAt val="0"/>
        <c:auto val="1"/>
        <c:lblAlgn val="ctr"/>
        <c:lblOffset val="100"/>
      </c:catAx>
      <c:valAx>
        <c:axId val="1059383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593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1026E-2"/>
          <c:y val="6.1888800375320158E-2"/>
          <c:w val="0.86692471299671481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383,1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550,7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658,7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767,7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864,6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976,3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90016000"/>
        <c:axId val="105881600"/>
      </c:barChart>
      <c:catAx>
        <c:axId val="90016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881600"/>
        <c:crossesAt val="0"/>
        <c:auto val="1"/>
        <c:lblAlgn val="ctr"/>
        <c:lblOffset val="100"/>
      </c:catAx>
      <c:valAx>
        <c:axId val="105881600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900160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134475136"/>
        <c:axId val="134481024"/>
        <c:axId val="0"/>
      </c:bar3DChart>
      <c:catAx>
        <c:axId val="134475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481024"/>
        <c:crosses val="autoZero"/>
        <c:auto val="1"/>
        <c:lblAlgn val="ctr"/>
        <c:lblOffset val="100"/>
      </c:catAx>
      <c:valAx>
        <c:axId val="134481024"/>
        <c:scaling>
          <c:orientation val="minMax"/>
        </c:scaling>
        <c:delete val="1"/>
        <c:axPos val="l"/>
        <c:numFmt formatCode="General" sourceLinked="1"/>
        <c:tickLblPos val="nextTo"/>
        <c:crossAx val="134475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134523520"/>
        <c:axId val="134533504"/>
        <c:axId val="0"/>
      </c:bar3DChart>
      <c:catAx>
        <c:axId val="134523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533504"/>
        <c:crosses val="autoZero"/>
        <c:auto val="1"/>
        <c:lblAlgn val="ctr"/>
        <c:lblOffset val="100"/>
      </c:catAx>
      <c:valAx>
        <c:axId val="1345335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4523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 custLinFactNeighborX="-901" custLinFactNeighborY="148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1 242 996,6 тыс.рублей ( 95,9%)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53 187,5 тыс.рублей ( 4,1%)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1 296 184,0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12" Type="http://schemas.openxmlformats.org/officeDocument/2006/relationships/oleObject" Target="../embeddings/_____Microsoft_Office_Excel_97-20031.xls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2.png"/><Relationship Id="rId5" Type="http://schemas.openxmlformats.org/officeDocument/2006/relationships/diagramData" Target="../diagrams/data1.xml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58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12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Relationship Id="rId14" Type="http://schemas.openxmlformats.org/officeDocument/2006/relationships/image" Target="../media/image1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6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1 287 019,7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1 296 241,6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1472" y="2000240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 Решению Совета депутатов 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Усть-Абаканского района от 24.10.2019 года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71        </a:t>
            </a: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Усть-Абаканский район Республики Хакасия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2019 год и плановый период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и 2021 годов»</a:t>
            </a:r>
            <a:endParaRPr kumimoji="0" lang="ru-RU" sz="2400" b="1" i="0" u="none" strike="noStrike" kern="1200" cap="none" spc="0" normalizeH="0" baseline="0" noProof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875 065,7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186 486,2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1 296 184,0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74 602,1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75 917,8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87 141,5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916 926,4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69 738,4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43 616,5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20 686,0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27 658,1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11 801,6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1 493,6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27 011,1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21455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2 422,7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072199" y="2642785"/>
            <a:ext cx="128588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2928934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</a:t>
            </a:r>
            <a:r>
              <a:rPr lang="ru-RU" sz="1200" b="1" dirty="0" smtClean="0">
                <a:solidFill>
                  <a:srgbClr val="002060"/>
                </a:solidFill>
              </a:rPr>
              <a:t>10  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49" name="Группа 14"/>
          <p:cNvGrpSpPr/>
          <p:nvPr/>
        </p:nvGrpSpPr>
        <p:grpSpPr>
          <a:xfrm rot="16200000">
            <a:off x="3642889" y="3000789"/>
            <a:ext cx="358034" cy="214323"/>
            <a:chOff x="6543063" y="2070876"/>
            <a:chExt cx="673727" cy="215117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300037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8 623,0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11 047,9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35 887,7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632853,2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183194,6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60 802,7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56 330,2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55 934,2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52 069,3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17 669,1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835,8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6 575,0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12 574,5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1 296 184,0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643050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9"/>
          <a:srcRect l="9986" t="13799" r="61925" b="62692"/>
          <a:stretch>
            <a:fillRect/>
          </a:stretch>
        </p:blipFill>
        <p:spPr bwMode="auto">
          <a:xfrm>
            <a:off x="7072330" y="5214950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0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  <p:graphicFrame>
        <p:nvGraphicFramePr>
          <p:cNvPr id="192514" name="Содержимое 11"/>
          <p:cNvGraphicFramePr>
            <a:graphicFrameLocks noGrp="1"/>
          </p:cNvGraphicFramePr>
          <p:nvPr/>
        </p:nvGraphicFramePr>
        <p:xfrm>
          <a:off x="285720" y="2714620"/>
          <a:ext cx="6248400" cy="2867025"/>
        </p:xfrm>
        <a:graphic>
          <a:graphicData uri="http://schemas.openxmlformats.org/presentationml/2006/ole">
            <p:oleObj spid="_x0000_s192514" name="Worksheet" r:id="rId12" imgW="6248445" imgH="28671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1 057 457,5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59 999,0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4 288,3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121 251,7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1 242 996,6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903 080,8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68 312,8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81 995,7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4 067,9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12 505,9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31 247,0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14 339,6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106 406,4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14 699,6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903 080,8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843 346,1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59 481,7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19 834,9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324,6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1 751,2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1 925,0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642918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214422"/>
            <a:ext cx="2736304" cy="634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3 207,8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000240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857496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2 331,1 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2143140" cy="170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142984"/>
            <a:ext cx="2214578" cy="7858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1 892,0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2000240"/>
            <a:ext cx="2214578" cy="114300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решение вопросов по организации теплоснабжения в период прохождения отопительного периода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172,7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286124"/>
            <a:ext cx="2286016" cy="157163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Субсидии муниципальным казенным предприятиям на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затрат,  связанных с созданием предприятия и  капитальный ремонт объектов коммунальной инфраструктуры 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6 200,0 тыс.руб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53 306,6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428736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2143116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59" y="1285860"/>
            <a:ext cx="692364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643050"/>
            <a:ext cx="1893185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21455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2643182"/>
            <a:ext cx="228600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6182" y="3071810"/>
            <a:ext cx="139814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286256"/>
            <a:ext cx="2162002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4786322"/>
            <a:ext cx="1433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1 955,4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282" y="1357299"/>
            <a:ext cx="7227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2928934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142844" y="2714620"/>
            <a:ext cx="53578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20" y="3429000"/>
            <a:ext cx="149752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103,1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2132" y="2857496"/>
            <a:ext cx="3437681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57818" y="2500306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428868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572396" y="3500438"/>
            <a:ext cx="1433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4071942"/>
            <a:ext cx="2162002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6248" y="4714884"/>
            <a:ext cx="15392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786050" y="3714752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000504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215074" y="4071942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15206" y="471488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39290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2396" y="2357430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612,6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714488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85786" y="5214950"/>
            <a:ext cx="235906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финансовое обеспечение затрат,  связанных с созданием предприятия, для выполнения работ, оказания услуг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596" y="628652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3 799,8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5214950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возмещение убытков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9058" y="585789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1060" name="Picture 4" descr="http://abcnews.com.ua/media/cache/news/uploads/content/54cfa211d53106f5238b45dd/7eb5d07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5143512"/>
            <a:ext cx="835071" cy="500066"/>
          </a:xfrm>
          <a:prstGeom prst="rect">
            <a:avLst/>
          </a:prstGeom>
          <a:noFill/>
        </p:spPr>
      </p:pic>
      <p:pic>
        <p:nvPicPr>
          <p:cNvPr id="301062" name="Picture 6" descr="https://kirovpravda.ru/wp-content/uploads/2017/01/%D0%B1%D1%8E%D0%B4%D0%B6%D0%B5%D1%8219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846" y="5143512"/>
            <a:ext cx="750750" cy="500066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6572264" y="5357826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органов местного самоуправления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00826" y="6000768"/>
            <a:ext cx="142385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160,0 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 descr="http://present5.com/presentation/57d2dd6f2efcb458b912a1739dd84941/image-9.jpg"/>
          <p:cNvPicPr/>
          <p:nvPr/>
        </p:nvPicPr>
        <p:blipFill>
          <a:blip r:embed="rId14" cstate="print"/>
          <a:srcRect l="55743" t="62500"/>
          <a:stretch>
            <a:fillRect/>
          </a:stretch>
        </p:blipFill>
        <p:spPr bwMode="auto">
          <a:xfrm>
            <a:off x="6357950" y="500063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</TotalTime>
  <Words>4705</Words>
  <Application>Microsoft Office PowerPoint</Application>
  <PresentationFormat>Экран (4:3)</PresentationFormat>
  <Paragraphs>1082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4520</cp:revision>
  <dcterms:created xsi:type="dcterms:W3CDTF">2013-11-30T21:03:12Z</dcterms:created>
  <dcterms:modified xsi:type="dcterms:W3CDTF">2019-10-24T07:18:23Z</dcterms:modified>
</cp:coreProperties>
</file>