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7"/>
  </p:notesMasterIdLst>
  <p:handoutMasterIdLst>
    <p:handoutMasterId r:id="rId58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1" r:id="rId18"/>
    <p:sldId id="382" r:id="rId19"/>
    <p:sldId id="379" r:id="rId20"/>
    <p:sldId id="380" r:id="rId21"/>
    <p:sldId id="346" r:id="rId22"/>
    <p:sldId id="328" r:id="rId23"/>
    <p:sldId id="327" r:id="rId24"/>
    <p:sldId id="329" r:id="rId25"/>
    <p:sldId id="330" r:id="rId26"/>
    <p:sldId id="376" r:id="rId27"/>
    <p:sldId id="331" r:id="rId28"/>
    <p:sldId id="332" r:id="rId29"/>
    <p:sldId id="338" r:id="rId30"/>
    <p:sldId id="335" r:id="rId31"/>
    <p:sldId id="333" r:id="rId32"/>
    <p:sldId id="370" r:id="rId33"/>
    <p:sldId id="371" r:id="rId34"/>
    <p:sldId id="372" r:id="rId35"/>
    <p:sldId id="373" r:id="rId36"/>
    <p:sldId id="374" r:id="rId37"/>
    <p:sldId id="336" r:id="rId38"/>
    <p:sldId id="348" r:id="rId39"/>
    <p:sldId id="353" r:id="rId40"/>
    <p:sldId id="354" r:id="rId41"/>
    <p:sldId id="358" r:id="rId42"/>
    <p:sldId id="362" r:id="rId43"/>
    <p:sldId id="361" r:id="rId44"/>
    <p:sldId id="360" r:id="rId45"/>
    <p:sldId id="363" r:id="rId46"/>
    <p:sldId id="364" r:id="rId47"/>
    <p:sldId id="365" r:id="rId48"/>
    <p:sldId id="366" r:id="rId49"/>
    <p:sldId id="367" r:id="rId50"/>
    <p:sldId id="369" r:id="rId51"/>
    <p:sldId id="359" r:id="rId52"/>
    <p:sldId id="368" r:id="rId53"/>
    <p:sldId id="345" r:id="rId54"/>
    <p:sldId id="347" r:id="rId55"/>
    <p:sldId id="351" r:id="rId56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D3FDE4"/>
    <a:srgbClr val="ADFB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5;&#1048;&#1053;&#1071;&#1057;&#1054;&#1042;&#1040;&#1054;&#1040;\AppData\Roaming\Microsoft\Excel\&#1051;&#1080;&#1089;&#1090;%20&#1074;%20&#1041;&#1102;&#1076;&#1078;&#1077;&#1090;%20&#1076;&#1083;&#1103;%20&#1075;&#1088;&#1072;&#1078;&#1076;&#1072;&#1085;%20&#1082;%20&#1087;&#1088;&#1086;&#1077;&#1082;&#1090;&#1091;%20&#1073;&#1102;&#1076;&#1078;&#1077;&#1090;&#1072;%20&#1085;&#1072;%202017%20&#1075;&#1086;&#1076;%20&#1080;%20&#1085;&#1072;%20&#1087;&#1083;&#1072;&#1085;&#1086;&#1074;&#1099;&#1081;%20&#1087;&#1077;&#1088;&#1080;&#1086;&#1076;%202018&#1080;%202019%20&#1075;&#1086;&#1076;&#1086;%20(version%201)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617,0</a:t>
                    </a:r>
                    <a:endParaRPr lang="en-US" sz="1400" b="1" dirty="0"/>
                  </a:p>
                </c:rich>
              </c:tx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Lbl>
              <c:idx val="5"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368.7</c:v>
                </c:pt>
                <c:pt idx="1">
                  <c:v>534.6</c:v>
                </c:pt>
                <c:pt idx="2">
                  <c:v>617</c:v>
                </c:pt>
                <c:pt idx="3">
                  <c:v>526.29999999999995</c:v>
                </c:pt>
                <c:pt idx="4">
                  <c:v>532.29999999999995</c:v>
                </c:pt>
                <c:pt idx="5">
                  <c:v>555.6</c:v>
                </c:pt>
              </c:numCache>
            </c:numRef>
          </c:val>
        </c:ser>
        <c:axId val="109940736"/>
        <c:axId val="109942272"/>
      </c:barChart>
      <c:catAx>
        <c:axId val="109940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9942272"/>
        <c:crosses val="autoZero"/>
        <c:auto val="1"/>
        <c:lblAlgn val="ctr"/>
        <c:lblOffset val="100"/>
      </c:catAx>
      <c:valAx>
        <c:axId val="109942272"/>
        <c:scaling>
          <c:orientation val="minMax"/>
        </c:scaling>
        <c:axPos val="l"/>
        <c:majorGridlines/>
        <c:numFmt formatCode="General" sourceLinked="1"/>
        <c:tickLblPos val="none"/>
        <c:crossAx val="1099407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7.7885340756641955E-2"/>
          <c:y val="3.022227103671209E-2"/>
          <c:w val="0.97287735849056667"/>
          <c:h val="0.7351135547070443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5703461595602587E-3"/>
                  <c:y val="-1.09951881014873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 248,9</a:t>
                    </a:r>
                    <a:endParaRPr lang="ru-RU" dirty="0"/>
                  </a:p>
                </c:rich>
              </c:tx>
              <c:showVal val="1"/>
              <c:showSerName val="1"/>
            </c:dLbl>
            <c:dLbl>
              <c:idx val="1"/>
              <c:layout>
                <c:manualLayout>
                  <c:x val="-2.3771889137660849E-2"/>
                  <c:y val="-1.242615911082978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258,3</a:t>
                    </a:r>
                    <a:endParaRPr lang="ru-RU" dirty="0"/>
                  </a:p>
                </c:rich>
              </c:tx>
              <c:showVal val="1"/>
              <c:showSerName val="1"/>
            </c:dLbl>
            <c:dLbl>
              <c:idx val="2"/>
              <c:layout>
                <c:manualLayout>
                  <c:x val="-7.7750277503910578E-3"/>
                  <c:y val="-2.494779362095126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267,6</a:t>
                    </a:r>
                    <a:endParaRPr lang="ru-RU" dirty="0"/>
                  </a:p>
                </c:rich>
              </c:tx>
              <c:showVal val="1"/>
              <c:showSerName val="1"/>
            </c:dLbl>
            <c:numFmt formatCode="General" sourceLinked="0"/>
            <c:spPr>
              <a:solidFill>
                <a:schemeClr val="bg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SerName val="1"/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242.7</c:v>
                </c:pt>
                <c:pt idx="1">
                  <c:v>251</c:v>
                </c:pt>
                <c:pt idx="2">
                  <c:v>260.10000000000002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8008433697562916E-4"/>
                  <c:y val="-5.40394349292089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 доходы; </a:t>
                    </a:r>
                    <a:r>
                      <a:rPr lang="ru-RU" dirty="0" smtClean="0"/>
                      <a:t>96,9</a:t>
                    </a:r>
                    <a:endParaRPr lang="ru-RU" dirty="0"/>
                  </a:p>
                </c:rich>
              </c:tx>
              <c:showVal val="1"/>
              <c:showSerName val="1"/>
            </c:dLbl>
            <c:dLbl>
              <c:idx val="1"/>
              <c:layout>
                <c:manualLayout>
                  <c:x val="1.8322706402754841E-2"/>
                  <c:y val="-1.865068731477306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 доходы; </a:t>
                    </a:r>
                    <a:r>
                      <a:rPr lang="ru-RU" dirty="0" smtClean="0"/>
                      <a:t>103,2</a:t>
                    </a:r>
                    <a:endParaRPr lang="ru-RU" dirty="0"/>
                  </a:p>
                </c:rich>
              </c:tx>
              <c:showVal val="1"/>
              <c:showSerName val="1"/>
            </c:dLbl>
            <c:dLbl>
              <c:idx val="2"/>
              <c:layout>
                <c:manualLayout>
                  <c:x val="3.144654088050348E-3"/>
                  <c:y val="-2.22224409448818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 доходы; </a:t>
                    </a:r>
                    <a:r>
                      <a:rPr lang="ru-RU" dirty="0" smtClean="0"/>
                      <a:t>105,4</a:t>
                    </a:r>
                    <a:endParaRPr lang="ru-RU" dirty="0"/>
                  </a:p>
                </c:rich>
              </c:tx>
              <c:showVal val="1"/>
              <c:showSerName val="1"/>
            </c:dLbl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SerName val="1"/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40.5</c:v>
                </c:pt>
                <c:pt idx="1">
                  <c:v>40.5</c:v>
                </c:pt>
                <c:pt idx="2">
                  <c:v>40.6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-6.8272393449470073E-2"/>
                  <c:y val="9.98575765472220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 </a:t>
                    </a:r>
                    <a:r>
                      <a:rPr lang="ru-RU" dirty="0"/>
                      <a:t>поступления; </a:t>
                    </a:r>
                    <a:r>
                      <a:rPr lang="ru-RU" dirty="0" smtClean="0"/>
                      <a:t>496,0</a:t>
                    </a:r>
                    <a:endParaRPr lang="ru-RU" dirty="0"/>
                  </a:p>
                </c:rich>
              </c:tx>
              <c:showVal val="1"/>
              <c:showSerName val="1"/>
            </c:dLbl>
            <c:dLbl>
              <c:idx val="1"/>
              <c:layout>
                <c:manualLayout>
                  <c:x val="1.4981049528489273E-2"/>
                  <c:y val="-4.67955082055003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 </a:t>
                    </a:r>
                    <a:r>
                      <a:rPr lang="ru-RU" dirty="0"/>
                      <a:t>поступления; </a:t>
                    </a:r>
                    <a:r>
                      <a:rPr lang="ru-RU" dirty="0" smtClean="0"/>
                      <a:t>452,1</a:t>
                    </a:r>
                    <a:endParaRPr lang="ru-RU" dirty="0"/>
                  </a:p>
                </c:rich>
              </c:tx>
              <c:showVal val="1"/>
              <c:showSerName val="1"/>
            </c:dLbl>
            <c:dLbl>
              <c:idx val="2"/>
              <c:layout>
                <c:manualLayout>
                  <c:x val="4.8917678001639181E-2"/>
                  <c:y val="-2.02278631672420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 </a:t>
                    </a:r>
                    <a:r>
                      <a:rPr lang="ru-RU" dirty="0"/>
                      <a:t>поступления; </a:t>
                    </a:r>
                    <a:r>
                      <a:rPr lang="ru-RU" dirty="0" smtClean="0"/>
                      <a:t>452,6</a:t>
                    </a:r>
                    <a:endParaRPr lang="ru-RU" dirty="0"/>
                  </a:p>
                </c:rich>
              </c:tx>
              <c:showVal val="1"/>
              <c:showSerName val="1"/>
            </c:dLbl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SerName val="1"/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516.1</c:v>
                </c:pt>
                <c:pt idx="1">
                  <c:v>325.8</c:v>
                </c:pt>
                <c:pt idx="2">
                  <c:v>283.89999999999969</c:v>
                </c:pt>
              </c:numCache>
            </c:numRef>
          </c:val>
        </c:ser>
        <c:shape val="box"/>
        <c:axId val="85969152"/>
        <c:axId val="87322624"/>
        <c:axId val="0"/>
      </c:bar3DChart>
      <c:catAx>
        <c:axId val="85969152"/>
        <c:scaling>
          <c:orientation val="minMax"/>
        </c:scaling>
        <c:delete val="1"/>
        <c:axPos val="b"/>
        <c:numFmt formatCode="General" sourceLinked="1"/>
        <c:tickLblPos val="nextTo"/>
        <c:crossAx val="87322624"/>
        <c:crossesAt val="0"/>
        <c:auto val="1"/>
        <c:lblAlgn val="ctr"/>
        <c:lblOffset val="100"/>
      </c:catAx>
      <c:valAx>
        <c:axId val="87322624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ru-RU"/>
          </a:p>
        </c:txPr>
        <c:crossAx val="85969152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  <a:ln w="25400">
          <a:noFill/>
        </a:ln>
      </c:spPr>
    </c:plotArea>
    <c:plotVisOnly val="1"/>
    <c:dispBlanksAs val="gap"/>
  </c:chart>
  <c:spPr>
    <a:solidFill>
      <a:srgbClr val="FCECD5">
        <a:alpha val="89000"/>
      </a:srgb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7922E-2"/>
          <c:y val="6.4235484400930618E-2"/>
          <c:w val="0.72061387504440466"/>
          <c:h val="0.760843619187148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77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225,3</c:v>
                </c:pt>
                <c:pt idx="1">
                  <c:v>Акцизы 12,6</c:v>
                </c:pt>
                <c:pt idx="2">
                  <c:v>ЕНВД 6,3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80,5</c:v>
                </c:pt>
                <c:pt idx="7">
                  <c:v>Платежи при пользовании природными ресурсами 12,4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</c:v>
                </c:pt>
                <c:pt idx="10">
                  <c:v>Штрафы, санкции 1,6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225.3</c:v>
                </c:pt>
                <c:pt idx="1">
                  <c:v>12.6</c:v>
                </c:pt>
                <c:pt idx="2">
                  <c:v>6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80.5</c:v>
                </c:pt>
                <c:pt idx="7">
                  <c:v>12.4</c:v>
                </c:pt>
                <c:pt idx="8">
                  <c:v>0.4</c:v>
                </c:pt>
                <c:pt idx="9">
                  <c:v>2</c:v>
                </c:pt>
                <c:pt idx="10">
                  <c:v>1.6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3.0805914151013494E-2"/>
          <c:w val="0.35753575315280839"/>
          <c:h val="0.96917022519520468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205339607036306E-4"/>
          <c:y val="2.091488629383256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233,6</c:v>
                </c:pt>
                <c:pt idx="1">
                  <c:v>Акцизы 13,6</c:v>
                </c:pt>
                <c:pt idx="2">
                  <c:v>ЕНВД 6,0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4,3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11,1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233.6</c:v>
                </c:pt>
                <c:pt idx="1">
                  <c:v>13.6</c:v>
                </c:pt>
                <c:pt idx="2">
                  <c:v>6</c:v>
                </c:pt>
                <c:pt idx="3">
                  <c:v>0.4</c:v>
                </c:pt>
                <c:pt idx="4">
                  <c:v>0.4</c:v>
                </c:pt>
                <c:pt idx="5">
                  <c:v>4.3</c:v>
                </c:pt>
                <c:pt idx="6">
                  <c:v>87.8</c:v>
                </c:pt>
                <c:pt idx="7">
                  <c:v>11.1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8567281012"/>
          <c:y val="0"/>
          <c:w val="0.35753579627154641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11E-3"/>
          <c:y val="0.1001382817468095"/>
          <c:w val="0.71286091728429468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242,3</c:v>
                </c:pt>
                <c:pt idx="1">
                  <c:v>Акцизы 14,2</c:v>
                </c:pt>
                <c:pt idx="2">
                  <c:v>ЕНВД 6,1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13,4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242.3</c:v>
                </c:pt>
                <c:pt idx="1">
                  <c:v>14.2</c:v>
                </c:pt>
                <c:pt idx="2">
                  <c:v>6.1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87.8</c:v>
                </c:pt>
                <c:pt idx="7">
                  <c:v>13.4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171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7258477436533934"/>
          <c:w val="0.63925968438833014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explosion val="20"/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7.6892200229569704E-2"/>
                  <c:y val="-0.19294318150004308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 58 800,5</c:v>
                </c:pt>
                <c:pt idx="1">
                  <c:v>Национальная безопасность и правоохранительная деятельность 342</c:v>
                </c:pt>
                <c:pt idx="2">
                  <c:v>Национальная экономика 23 799,3</c:v>
                </c:pt>
                <c:pt idx="3">
                  <c:v>Жилищно-коммунальное хозяйство 11 668,5</c:v>
                </c:pt>
                <c:pt idx="4">
                  <c:v>Образование 587 825,2</c:v>
                </c:pt>
                <c:pt idx="5">
                  <c:v>Культура 50 586,3</c:v>
                </c:pt>
                <c:pt idx="6">
                  <c:v>Здравоохранение 450</c:v>
                </c:pt>
                <c:pt idx="7">
                  <c:v>Социальная политика 63 176,6</c:v>
                </c:pt>
                <c:pt idx="8">
                  <c:v>Физическая культура и спорт 251,1</c:v>
                </c:pt>
                <c:pt idx="9">
                  <c:v>Средства массовой информации 4 691</c:v>
                </c:pt>
                <c:pt idx="10">
                  <c:v>Обслуживание государственного долга 300</c:v>
                </c:pt>
                <c:pt idx="11">
                  <c:v>Межбюджетные трансферты 48 003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 formatCode="#,##0.00">
                  <c:v>58800.5</c:v>
                </c:pt>
                <c:pt idx="1">
                  <c:v>342</c:v>
                </c:pt>
                <c:pt idx="2">
                  <c:v>23799.3</c:v>
                </c:pt>
                <c:pt idx="3">
                  <c:v>11668.5</c:v>
                </c:pt>
                <c:pt idx="4">
                  <c:v>587825.19999999972</c:v>
                </c:pt>
                <c:pt idx="5">
                  <c:v>50586.3</c:v>
                </c:pt>
                <c:pt idx="6">
                  <c:v>450</c:v>
                </c:pt>
                <c:pt idx="7">
                  <c:v>63176.6</c:v>
                </c:pt>
                <c:pt idx="8">
                  <c:v>251.1</c:v>
                </c:pt>
                <c:pt idx="9">
                  <c:v>4691</c:v>
                </c:pt>
                <c:pt idx="10">
                  <c:v>300</c:v>
                </c:pt>
                <c:pt idx="11">
                  <c:v>48003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5718245187"/>
          <c:y val="0.13623754164450289"/>
          <c:w val="0.44093377198396982"/>
          <c:h val="0.83357527670545062"/>
        </c:manualLayout>
      </c:layout>
      <c:txPr>
        <a:bodyPr/>
        <a:lstStyle/>
        <a:p>
          <a:pPr>
            <a:defRPr sz="1400" b="1" i="0" u="none" strike="noStrike" baseline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1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106035.3</c:v>
                </c:pt>
                <c:pt idx="1">
                  <c:v>114904.4</c:v>
                </c:pt>
                <c:pt idx="2">
                  <c:v>109962.9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(20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403086</c:v>
                </c:pt>
                <c:pt idx="1">
                  <c:v>361858.6</c:v>
                </c:pt>
                <c:pt idx="2">
                  <c:v>364829.1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39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47017.3</c:v>
                </c:pt>
                <c:pt idx="1">
                  <c:v>46895.5</c:v>
                </c:pt>
                <c:pt idx="2">
                  <c:v>46702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88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2551.8000000000002</c:v>
                </c:pt>
                <c:pt idx="1">
                  <c:v>2556.8000000000002</c:v>
                </c:pt>
                <c:pt idx="2">
                  <c:v>2571.8000000000002</c:v>
                </c:pt>
              </c:numCache>
            </c:numRef>
          </c:val>
        </c:ser>
        <c:shape val="box"/>
        <c:axId val="165280000"/>
        <c:axId val="165294080"/>
        <c:axId val="0"/>
      </c:bar3DChart>
      <c:catAx>
        <c:axId val="165280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5294080"/>
        <c:crosses val="autoZero"/>
        <c:auto val="1"/>
        <c:lblAlgn val="ctr"/>
        <c:lblOffset val="100"/>
      </c:catAx>
      <c:valAx>
        <c:axId val="165294080"/>
        <c:scaling>
          <c:orientation val="minMax"/>
        </c:scaling>
        <c:delete val="1"/>
        <c:axPos val="l"/>
        <c:numFmt formatCode="#,##0.0" sourceLinked="1"/>
        <c:tickLblPos val="none"/>
        <c:crossAx val="165280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18472894911212E-2"/>
          <c:y val="0.66216362665934692"/>
          <c:w val="0.7710779510437985"/>
          <c:h val="0.3101796369330863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8828714307441178E-2"/>
          <c:y val="0.1883720930232558"/>
          <c:w val="0.82522470448534935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431E-2"/>
                  <c:y val="-3.7209302325582096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4.8648455393806946E-2"/>
                  <c:y val="-3.720930232558206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587825.19999999972</c:v>
                </c:pt>
                <c:pt idx="1">
                  <c:v>555364.1</c:v>
                </c:pt>
                <c:pt idx="2" formatCode="General">
                  <c:v>553249.6</c:v>
                </c:pt>
              </c:numCache>
            </c:numRef>
          </c:val>
        </c:ser>
        <c:marker val="1"/>
        <c:axId val="165301632"/>
        <c:axId val="165356672"/>
      </c:lineChart>
      <c:catAx>
        <c:axId val="165301632"/>
        <c:scaling>
          <c:orientation val="minMax"/>
        </c:scaling>
        <c:delete val="1"/>
        <c:axPos val="b"/>
        <c:numFmt formatCode="General" sourceLinked="1"/>
        <c:tickLblPos val="none"/>
        <c:crossAx val="165356672"/>
        <c:crosses val="autoZero"/>
        <c:auto val="1"/>
        <c:lblAlgn val="ctr"/>
        <c:lblOffset val="100"/>
      </c:catAx>
      <c:valAx>
        <c:axId val="165356672"/>
        <c:scaling>
          <c:orientation val="minMax"/>
        </c:scaling>
        <c:delete val="1"/>
        <c:axPos val="l"/>
        <c:numFmt formatCode="#,##0.00" sourceLinked="1"/>
        <c:tickLblPos val="none"/>
        <c:crossAx val="16530163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0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Lbls>
            <c:dLbl>
              <c:idx val="0"/>
              <c:layout>
                <c:manualLayout>
                  <c:x val="-3.1745809553138989E-3"/>
                  <c:y val="-2.4540348514396165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7.2545424004031491E-3"/>
                  <c:y val="-6.1349663615446791E-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4.3091811880831745E-3"/>
                  <c:y val="0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098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Лист1!$A$2:$A$4</c:f>
              <c:strCache>
                <c:ptCount val="3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45581.5</c:v>
                </c:pt>
                <c:pt idx="1">
                  <c:v>54156.3</c:v>
                </c:pt>
                <c:pt idx="2">
                  <c:v>62958.1</c:v>
                </c:pt>
              </c:numCache>
            </c:numRef>
          </c:val>
        </c:ser>
        <c:shape val="box"/>
        <c:axId val="167974784"/>
        <c:axId val="167976320"/>
        <c:axId val="0"/>
      </c:bar3DChart>
      <c:catAx>
        <c:axId val="167974784"/>
        <c:scaling>
          <c:orientation val="minMax"/>
        </c:scaling>
        <c:delete val="1"/>
        <c:axPos val="b"/>
        <c:tickLblPos val="nextTo"/>
        <c:crossAx val="167976320"/>
        <c:crosses val="autoZero"/>
        <c:auto val="1"/>
        <c:lblAlgn val="ctr"/>
        <c:lblOffset val="100"/>
      </c:catAx>
      <c:valAx>
        <c:axId val="167976320"/>
        <c:scaling>
          <c:orientation val="minMax"/>
          <c:max val="7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67974784"/>
        <c:crosses val="autoZero"/>
        <c:crossBetween val="between"/>
        <c:majorUnit val="10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7343304232228715E-2"/>
          <c:y val="9.3101436100631292E-4"/>
          <c:w val="0.69688988150338615"/>
          <c:h val="0.88173317984770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119175752671614"/>
                  <c:y val="2.3726044632696591E-2"/>
                </c:manualLayout>
              </c:layout>
              <c:showVal val="1"/>
            </c:dLbl>
            <c:dLbl>
              <c:idx val="1"/>
              <c:layout>
                <c:manualLayout>
                  <c:x val="1.0730938354846838E-2"/>
                  <c:y val="-0.17106208647125318"/>
                </c:manualLayout>
              </c:layout>
              <c:showVal val="1"/>
            </c:dLbl>
            <c:dLbl>
              <c:idx val="2"/>
              <c:layout>
                <c:manualLayout>
                  <c:x val="0.14613867743651388"/>
                  <c:y val="3.83461539939473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80469.5</c:v>
                </c:pt>
                <c:pt idx="1">
                  <c:v>65478</c:v>
                </c:pt>
                <c:pt idx="2">
                  <c:v>73156.3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877182921532011"/>
          <c:y val="0.5096927597713965"/>
          <c:w val="0.23436993413643697"/>
          <c:h val="0.2685594913236170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29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427.1</c:v>
                </c:pt>
                <c:pt idx="1">
                  <c:v>392.9</c:v>
                </c:pt>
                <c:pt idx="2">
                  <c:v>492.2</c:v>
                </c:pt>
                <c:pt idx="3">
                  <c:v>523.9</c:v>
                </c:pt>
                <c:pt idx="4">
                  <c:v>559.1</c:v>
                </c:pt>
                <c:pt idx="5">
                  <c:v>564.9</c:v>
                </c:pt>
              </c:numCache>
            </c:numRef>
          </c:val>
        </c:ser>
        <c:axId val="131023616"/>
        <c:axId val="131025152"/>
      </c:barChart>
      <c:catAx>
        <c:axId val="131023616"/>
        <c:scaling>
          <c:orientation val="minMax"/>
        </c:scaling>
        <c:axPos val="b"/>
        <c:numFmt formatCode="General" sourceLinked="1"/>
        <c:tickLblPos val="nextTo"/>
        <c:crossAx val="131025152"/>
        <c:crosses val="autoZero"/>
        <c:auto val="1"/>
        <c:lblAlgn val="ctr"/>
        <c:lblOffset val="100"/>
      </c:catAx>
      <c:valAx>
        <c:axId val="131025152"/>
        <c:scaling>
          <c:orientation val="minMax"/>
        </c:scaling>
        <c:axPos val="l"/>
        <c:majorGridlines/>
        <c:numFmt formatCode="General" sourceLinked="1"/>
        <c:tickLblPos val="none"/>
        <c:crossAx val="131023616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162.6</c:v>
                </c:pt>
                <c:pt idx="1">
                  <c:v>195.5</c:v>
                </c:pt>
                <c:pt idx="2">
                  <c:v>230.4</c:v>
                </c:pt>
                <c:pt idx="3">
                  <c:v>240.5</c:v>
                </c:pt>
                <c:pt idx="4">
                  <c:v>259.10000000000002</c:v>
                </c:pt>
                <c:pt idx="5">
                  <c:v>279.10000000000002</c:v>
                </c:pt>
              </c:numCache>
            </c:numRef>
          </c:val>
        </c:ser>
        <c:axId val="131106304"/>
        <c:axId val="131107840"/>
      </c:barChart>
      <c:catAx>
        <c:axId val="131106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1107840"/>
        <c:crosses val="autoZero"/>
        <c:auto val="1"/>
        <c:lblAlgn val="ctr"/>
        <c:lblOffset val="100"/>
      </c:catAx>
      <c:valAx>
        <c:axId val="131107840"/>
        <c:scaling>
          <c:orientation val="minMax"/>
        </c:scaling>
        <c:axPos val="l"/>
        <c:majorGridlines/>
        <c:numFmt formatCode="General" sourceLinked="1"/>
        <c:tickLblPos val="none"/>
        <c:crossAx val="131106304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25722791032261738"/>
                  <c:y val="-1.4812378099424209E-2"/>
                </c:manualLayout>
              </c:layout>
              <c:showVal val="1"/>
            </c:dLbl>
            <c:dLbl>
              <c:idx val="1"/>
              <c:layout>
                <c:manualLayout>
                  <c:x val="0.17566724525695943"/>
                  <c:y val="-0.21368244508004039"/>
                </c:manualLayout>
              </c:layout>
              <c:showVal val="1"/>
            </c:dLbl>
            <c:dLbl>
              <c:idx val="2"/>
              <c:layout>
                <c:manualLayout>
                  <c:x val="0.13501692352880609"/>
                  <c:y val="8.1781538170294862E-2"/>
                </c:manualLayout>
              </c:layout>
              <c:showVal val="1"/>
            </c:dLbl>
            <c:dLbl>
              <c:idx val="3"/>
              <c:layout>
                <c:manualLayout>
                  <c:x val="7.2331252274699734E-2"/>
                  <c:y val="9.8341902589788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526.29999999999995</c:v>
                </c:pt>
                <c:pt idx="1">
                  <c:v>523.9</c:v>
                </c:pt>
                <c:pt idx="2">
                  <c:v>240.5</c:v>
                </c:pt>
                <c:pt idx="3">
                  <c:v>116.4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6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6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929004482519602"/>
          <c:y val="3.0967306254968286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5560242048049655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284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677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91.9</c:v>
                </c:pt>
                <c:pt idx="1">
                  <c:v>97</c:v>
                </c:pt>
                <c:pt idx="2">
                  <c:v>104.5</c:v>
                </c:pt>
                <c:pt idx="3">
                  <c:v>99.4</c:v>
                </c:pt>
                <c:pt idx="4">
                  <c:v>98</c:v>
                </c:pt>
                <c:pt idx="5">
                  <c:v>97.6</c:v>
                </c:pt>
              </c:numCache>
            </c:numRef>
          </c:val>
        </c:ser>
        <c:marker val="1"/>
        <c:axId val="133645440"/>
        <c:axId val="133646976"/>
      </c:lineChart>
      <c:catAx>
        <c:axId val="133645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133646976"/>
        <c:crosses val="autoZero"/>
        <c:auto val="1"/>
        <c:lblAlgn val="ctr"/>
        <c:lblOffset val="100"/>
      </c:catAx>
      <c:valAx>
        <c:axId val="1336469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33645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155E-2"/>
          <c:y val="0"/>
          <c:w val="0.93052677144044649"/>
          <c:h val="0.64067863042079709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-4.3895440369772385E-3"/>
                  <c:y val="3.7036777811995047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453.9</c:v>
                </c:pt>
                <c:pt idx="1">
                  <c:v>455.9</c:v>
                </c:pt>
                <c:pt idx="2">
                  <c:v>523.29999999999995</c:v>
                </c:pt>
                <c:pt idx="3">
                  <c:v>544.20000000000005</c:v>
                </c:pt>
                <c:pt idx="4">
                  <c:v>564.29999999999995</c:v>
                </c:pt>
                <c:pt idx="5">
                  <c:v>578.4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1258.2</c:v>
                </c:pt>
                <c:pt idx="1">
                  <c:v>1382.5</c:v>
                </c:pt>
                <c:pt idx="2">
                  <c:v>1473</c:v>
                </c:pt>
                <c:pt idx="3">
                  <c:v>1495</c:v>
                </c:pt>
                <c:pt idx="4">
                  <c:v>1523.7</c:v>
                </c:pt>
                <c:pt idx="5">
                  <c:v>1573.8</c:v>
                </c:pt>
              </c:numCache>
            </c:numRef>
          </c:val>
        </c:ser>
        <c:shape val="cylinder"/>
        <c:axId val="133754880"/>
        <c:axId val="133756416"/>
        <c:axId val="0"/>
      </c:bar3DChart>
      <c:catAx>
        <c:axId val="133754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133756416"/>
        <c:crossesAt val="0"/>
        <c:auto val="1"/>
        <c:lblAlgn val="ctr"/>
        <c:lblOffset val="100"/>
      </c:catAx>
      <c:valAx>
        <c:axId val="13375641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33754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787671086240262E-2"/>
          <c:y val="6.1888800375320158E-2"/>
          <c:w val="0.86692471299670881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2381.8000000000002</c:v>
                </c:pt>
                <c:pt idx="1">
                  <c:v>2421.8000000000002</c:v>
                </c:pt>
                <c:pt idx="2">
                  <c:v>2383.1</c:v>
                </c:pt>
                <c:pt idx="3">
                  <c:v>2517.1999999999998</c:v>
                </c:pt>
                <c:pt idx="4">
                  <c:v>2653.1</c:v>
                </c:pt>
                <c:pt idx="5">
                  <c:v>2885.7</c:v>
                </c:pt>
              </c:numCache>
            </c:numRef>
          </c:val>
        </c:ser>
        <c:axId val="116352128"/>
        <c:axId val="116353664"/>
      </c:barChart>
      <c:catAx>
        <c:axId val="116352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6353664"/>
        <c:crossesAt val="0"/>
        <c:auto val="1"/>
        <c:lblAlgn val="ctr"/>
        <c:lblOffset val="100"/>
      </c:catAx>
      <c:valAx>
        <c:axId val="116353664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16352128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4799278848133482"/>
          <c:y val="3.9585301056050091E-3"/>
        </c:manualLayout>
      </c:layout>
    </c:title>
    <c:view3D>
      <c:rotX val="0"/>
      <c:rotY val="0"/>
      <c:depthPercent val="40"/>
      <c:perspective val="12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6.2</c:v>
                </c:pt>
                <c:pt idx="1">
                  <c:v>6.6</c:v>
                </c:pt>
                <c:pt idx="2">
                  <c:v>11.2</c:v>
                </c:pt>
                <c:pt idx="3">
                  <c:v>12.4</c:v>
                </c:pt>
                <c:pt idx="4">
                  <c:v>12.9</c:v>
                </c:pt>
                <c:pt idx="5">
                  <c:v>12.9</c:v>
                </c:pt>
              </c:numCache>
            </c:numRef>
          </c:val>
        </c:ser>
        <c:shape val="pyramid"/>
        <c:axId val="116384128"/>
        <c:axId val="116385664"/>
        <c:axId val="0"/>
      </c:bar3DChart>
      <c:catAx>
        <c:axId val="116384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6385664"/>
        <c:crosses val="autoZero"/>
        <c:auto val="1"/>
        <c:lblAlgn val="ctr"/>
        <c:lblOffset val="100"/>
      </c:catAx>
      <c:valAx>
        <c:axId val="116385664"/>
        <c:scaling>
          <c:orientation val="minMax"/>
        </c:scaling>
        <c:delete val="1"/>
        <c:axPos val="l"/>
        <c:numFmt formatCode="General" sourceLinked="1"/>
        <c:tickLblPos val="nextTo"/>
        <c:crossAx val="116384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Платные услуги населению, </a:t>
            </a:r>
            <a:endParaRPr lang="ru-RU" sz="1800" dirty="0" smtClean="0"/>
          </a:p>
          <a:p>
            <a:pPr>
              <a:defRPr sz="1800"/>
            </a:pPr>
            <a:r>
              <a:rPr lang="ru-RU" sz="1800" dirty="0" smtClean="0"/>
              <a:t>млн</a:t>
            </a:r>
            <a:r>
              <a:rPr lang="ru-RU" sz="1800" dirty="0"/>
              <a:t>. руб.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179.4</c:v>
                </c:pt>
                <c:pt idx="1">
                  <c:v>242</c:v>
                </c:pt>
                <c:pt idx="2">
                  <c:v>284.39999999999969</c:v>
                </c:pt>
                <c:pt idx="3">
                  <c:v>301</c:v>
                </c:pt>
                <c:pt idx="4">
                  <c:v>319.3</c:v>
                </c:pt>
                <c:pt idx="5">
                  <c:v>339.4</c:v>
                </c:pt>
              </c:numCache>
            </c:numRef>
          </c:val>
        </c:ser>
        <c:shape val="cone"/>
        <c:axId val="117750400"/>
        <c:axId val="117752192"/>
        <c:axId val="0"/>
      </c:bar3DChart>
      <c:catAx>
        <c:axId val="117750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7752192"/>
        <c:crosses val="autoZero"/>
        <c:auto val="1"/>
        <c:lblAlgn val="ctr"/>
        <c:lblOffset val="100"/>
      </c:catAx>
      <c:valAx>
        <c:axId val="11775219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7750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rgbClr val="0070C0"/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/>
      <dgm:spPr/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-32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09DE7B2-AE8D-4FAF-9047-B16A07E05020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F5685A0-0112-40FB-A0E9-971A2CB450AA}" type="presOf" srcId="{84057E5B-46AD-4CD3-AD6E-8932A523E451}" destId="{F283F43F-10E6-4B88-9B8C-A6E1D7F295D9}" srcOrd="0" destOrd="0" presId="urn:microsoft.com/office/officeart/2005/8/layout/vList2"/>
    <dgm:cxn modelId="{C70BB09D-301E-4D7C-B8AD-3275E834F6EF}" type="presOf" srcId="{1566F6CF-C665-436D-B779-88A8A80C1C5D}" destId="{79F34D2B-5F80-456A-B944-5D38073B2182}" srcOrd="0" destOrd="0" presId="urn:microsoft.com/office/officeart/2005/8/layout/vList2"/>
    <dgm:cxn modelId="{F5170273-3FDC-49A3-BC7D-5CC67A3D0850}" type="presParOf" srcId="{F283F43F-10E6-4B88-9B8C-A6E1D7F295D9}" destId="{A58C4849-C275-4184-AB08-641E6033B6D0}" srcOrd="0" destOrd="0" presId="urn:microsoft.com/office/officeart/2005/8/layout/vList2"/>
    <dgm:cxn modelId="{8D04CAEC-5B19-4D1D-8CC3-846A622DE238}" type="presParOf" srcId="{F283F43F-10E6-4B88-9B8C-A6E1D7F295D9}" destId="{4059FFB4-9F16-407A-99E1-3875466703CC}" srcOrd="1" destOrd="0" presId="urn:microsoft.com/office/officeart/2005/8/layout/vList2"/>
    <dgm:cxn modelId="{184163B1-9B05-4C5A-A6A2-278971328419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813 846,8 тыс.рублей ( 95,8%)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36 046,7 тыс.рублей ( 4,2%)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34188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849 893,5         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X="-20643" custLinFactNeighborX="-100000" custLinFactNeighborY="4051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"/>
    <dgm:cxn modelId="{1094A0A1-2ED2-4D1C-92CC-6AB8821D3C25}" type="presOf" srcId="{9D40C572-BE28-4F24-A677-C582BBDDCAC6}" destId="{893D8FD9-8655-4223-9B07-DA30975E8426}" srcOrd="0" destOrd="0" presId="urn:microsoft.com/office/officeart/2005/8/layout/vList3"/>
    <dgm:cxn modelId="{0D453BA0-160C-41A5-B631-5E6CA130BFAB}" type="presOf" srcId="{6C71AE6A-B050-4515-9CF2-3F71DEF2AA04}" destId="{492C9903-633E-4E2C-A422-40DFE8419994}" srcOrd="0" destOrd="0" presId="urn:microsoft.com/office/officeart/2005/8/layout/vList3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9D3BE133-6CBD-4EC4-B09E-A43D7F3DB3A6}" type="presOf" srcId="{230436DC-5F0E-4DA4-AB64-0201AF3394AD}" destId="{2A9B699C-309A-4F58-96F8-D3C1CBDD4436}" srcOrd="0" destOrd="0" presId="urn:microsoft.com/office/officeart/2005/8/layout/vList3"/>
    <dgm:cxn modelId="{16AF6DEF-DD4F-4B63-87AC-D100E4069DD7}" type="presParOf" srcId="{C75F3571-4274-403C-98F7-A93B0E9740BB}" destId="{D26D55CB-04A9-45A5-8342-9EA4E30C0C41}" srcOrd="0" destOrd="0" presId="urn:microsoft.com/office/officeart/2005/8/layout/vList3"/>
    <dgm:cxn modelId="{7ABB65C2-A615-45A3-A0F8-C6F05BB05C16}" type="presParOf" srcId="{D26D55CB-04A9-45A5-8342-9EA4E30C0C41}" destId="{CDEEEE10-C59F-458A-A330-64FB345920B8}" srcOrd="0" destOrd="0" presId="urn:microsoft.com/office/officeart/2005/8/layout/vList3"/>
    <dgm:cxn modelId="{63A89398-4AAB-4A91-AE56-BC84C2BE8E28}" type="presParOf" srcId="{D26D55CB-04A9-45A5-8342-9EA4E30C0C41}" destId="{492C9903-633E-4E2C-A422-40DFE8419994}" srcOrd="1" destOrd="0" presId="urn:microsoft.com/office/officeart/2005/8/layout/vList3"/>
    <dgm:cxn modelId="{3B7BCDE0-3E91-484E-A5C4-31E81660634E}" type="presParOf" srcId="{C75F3571-4274-403C-98F7-A93B0E9740BB}" destId="{13B5A84B-BB8F-4D3D-8BF3-0170DF0F2E1D}" srcOrd="1" destOrd="0" presId="urn:microsoft.com/office/officeart/2005/8/layout/vList3"/>
    <dgm:cxn modelId="{9D712114-9548-42A6-BA67-68F2BEEC0A78}" type="presParOf" srcId="{C75F3571-4274-403C-98F7-A93B0E9740BB}" destId="{E1F0C841-DEFF-40A1-B091-2DE2B4F5267A}" srcOrd="2" destOrd="0" presId="urn:microsoft.com/office/officeart/2005/8/layout/vList3"/>
    <dgm:cxn modelId="{39114192-958D-4D65-9710-49B364A973EE}" type="presParOf" srcId="{E1F0C841-DEFF-40A1-B091-2DE2B4F5267A}" destId="{7EF8BE09-5364-42D7-9760-82274CC4EAA5}" srcOrd="0" destOrd="0" presId="urn:microsoft.com/office/officeart/2005/8/layout/vList3"/>
    <dgm:cxn modelId="{2627C2EB-6733-4487-859C-834177D272B6}" type="presParOf" srcId="{E1F0C841-DEFF-40A1-B091-2DE2B4F5267A}" destId="{893D8FD9-8655-4223-9B07-DA30975E8426}" srcOrd="1" destOrd="0" presId="urn:microsoft.com/office/officeart/2005/8/layout/vList3"/>
    <dgm:cxn modelId="{EA660FB4-B18A-42BD-93F6-1A073623BADB}" type="presParOf" srcId="{C75F3571-4274-403C-98F7-A93B0E9740BB}" destId="{DE3B119A-2872-4AEC-8843-30F39A2AFA8D}" srcOrd="3" destOrd="0" presId="urn:microsoft.com/office/officeart/2005/8/layout/vList3"/>
    <dgm:cxn modelId="{F380C272-5CC1-480D-85F6-9F1320B4A399}" type="presParOf" srcId="{C75F3571-4274-403C-98F7-A93B0E9740BB}" destId="{94F7E482-B7E1-4FDB-8300-528059FF988D}" srcOrd="4" destOrd="0" presId="urn:microsoft.com/office/officeart/2005/8/layout/vList3"/>
    <dgm:cxn modelId="{26FFDA09-1503-4DBA-A373-BBF8E7183910}" type="presParOf" srcId="{94F7E482-B7E1-4FDB-8300-528059FF988D}" destId="{3D9C69A5-AD64-4190-A28F-BF140A0F02B3}" srcOrd="0" destOrd="0" presId="urn:microsoft.com/office/officeart/2005/8/layout/vList3"/>
    <dgm:cxn modelId="{EA73B314-86BB-415C-8B25-6D15A68E83AA}" type="presParOf" srcId="{94F7E482-B7E1-4FDB-8300-528059FF988D}" destId="{3A01653F-C2E2-43B0-A743-EE2969B839FA}" srcOrd="1" destOrd="0" presId="urn:microsoft.com/office/officeart/2005/8/layout/vList3"/>
    <dgm:cxn modelId="{79C7C198-D759-4159-B606-D7CD7C3C17B1}" type="presParOf" srcId="{C75F3571-4274-403C-98F7-A93B0E9740BB}" destId="{70F9B535-8DDF-4342-B506-CD4FB568E289}" srcOrd="5" destOrd="0" presId="urn:microsoft.com/office/officeart/2005/8/layout/vList3"/>
    <dgm:cxn modelId="{B3443943-625A-470A-B485-A9728AADBF55}" type="presParOf" srcId="{C75F3571-4274-403C-98F7-A93B0E9740BB}" destId="{F993050E-AEF3-4C89-872C-604DB31BF6BC}" srcOrd="6" destOrd="0" presId="urn:microsoft.com/office/officeart/2005/8/layout/vList3"/>
    <dgm:cxn modelId="{2C0B8ECA-9158-42BF-90C8-11FAD812CDC8}" type="presParOf" srcId="{F993050E-AEF3-4C89-872C-604DB31BF6BC}" destId="{8E35D09F-D250-42A6-AE12-DF88E525A59E}" srcOrd="0" destOrd="0" presId="urn:microsoft.com/office/officeart/2005/8/layout/vList3"/>
    <dgm:cxn modelId="{60D5E6C7-C45D-4027-9B3B-AD54C94D7E2B}" type="presParOf" srcId="{F993050E-AEF3-4C89-872C-604DB31BF6BC}" destId="{2A9B699C-309A-4F58-96F8-D3C1CBDD4436}" srcOrd="1" destOrd="0" presId="urn:microsoft.com/office/officeart/2005/8/layout/vList3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0.6625</cdr:x>
      <cdr:y>0.09524</cdr:y>
    </cdr:from>
    <cdr:to>
      <cdr:x>0.97325</cdr:x>
      <cdr:y>0.17388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86214" y="285752"/>
          <a:ext cx="1775949" cy="235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0.06757</cdr:x>
      <cdr:y>0.82052</cdr:y>
    </cdr:from>
    <cdr:to>
      <cdr:x>0.95946</cdr:x>
      <cdr:y>0.92308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57190" y="2286016"/>
          <a:ext cx="4714908" cy="28575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     2018 год                  2019 год                2020 год</a:t>
          </a:r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0.1017</cdr:x>
      <cdr:y>0.67857</cdr:y>
    </cdr:from>
    <cdr:to>
      <cdr:x>0.40472</cdr:x>
      <cdr:y>0.73499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8660" y="4071966"/>
          <a:ext cx="1277181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2019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08.12.2017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chart" Target="../charts/char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chart" Target="../charts/chart9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chart" Target="../charts/chart10.xml"/><Relationship Id="rId4" Type="http://schemas.openxmlformats.org/officeDocument/2006/relationships/oleObject" Target="../embeddings/_____Microsoft_Office_Excel_97-2003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oleObject" Target="../embeddings/_____Microsoft_Office_Excel_97-20032.xls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6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0.jpeg"/><Relationship Id="rId11" Type="http://schemas.openxmlformats.org/officeDocument/2006/relationships/image" Target="../media/image84.jpeg"/><Relationship Id="rId5" Type="http://schemas.openxmlformats.org/officeDocument/2006/relationships/image" Target="../media/image79.jpeg"/><Relationship Id="rId10" Type="http://schemas.openxmlformats.org/officeDocument/2006/relationships/image" Target="../media/image6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image" Target="../media/image95.jpeg"/><Relationship Id="rId3" Type="http://schemas.openxmlformats.org/officeDocument/2006/relationships/image" Target="../media/image6.jpeg"/><Relationship Id="rId7" Type="http://schemas.openxmlformats.org/officeDocument/2006/relationships/image" Target="../media/image90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9.jpeg"/><Relationship Id="rId11" Type="http://schemas.openxmlformats.org/officeDocument/2006/relationships/image" Target="../media/image94.jpe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1.jpeg"/><Relationship Id="rId4" Type="http://schemas.openxmlformats.org/officeDocument/2006/relationships/chart" Target="../charts/char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hyperlink" Target="http://images.yandex.ru/yandsearch?p=2&amp;text=%D0%BA%D0%B0%D1%80%D1%82%D0%B8%D0%BD%D0%BA%D0%B8%20%D0%BF%D0%BE%20%D0%96%D0%9A%D0%A5&amp;fp=2&amp;img_url=http://newsaltay.ru/up/photos9/9010.jpg&amp;pos=66&amp;uinfo=ww-1403-wh-1019-fw-1178-fh-598-pd-0.8999999761581421&amp;rpt=simage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" Type="http://schemas.openxmlformats.org/officeDocument/2006/relationships/notesSlide" Target="../notesSlides/notesSlide7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14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11.jpeg"/><Relationship Id="rId9" Type="http://schemas.openxmlformats.org/officeDocument/2006/relationships/image" Target="../media/image112.jpeg"/><Relationship Id="rId14" Type="http://schemas.openxmlformats.org/officeDocument/2006/relationships/image" Target="../media/image113.jpeg"/><Relationship Id="rId22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16.jpeg"/><Relationship Id="rId3" Type="http://schemas.openxmlformats.org/officeDocument/2006/relationships/image" Target="../media/image6.jpeg"/><Relationship Id="rId21" Type="http://schemas.openxmlformats.org/officeDocument/2006/relationships/image" Target="../media/image119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5.jpeg"/><Relationship Id="rId20" Type="http://schemas.openxmlformats.org/officeDocument/2006/relationships/image" Target="../media/image118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17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20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Layout" Target="../diagrams/layout14.xml"/><Relationship Id="rId18" Type="http://schemas.openxmlformats.org/officeDocument/2006/relationships/image" Target="../media/image123.jpeg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5.xml"/><Relationship Id="rId7" Type="http://schemas.openxmlformats.org/officeDocument/2006/relationships/diagramColors" Target="../diagrams/colors12.xml"/><Relationship Id="rId12" Type="http://schemas.openxmlformats.org/officeDocument/2006/relationships/diagramData" Target="../diagrams/data14.xml"/><Relationship Id="rId17" Type="http://schemas.openxmlformats.org/officeDocument/2006/relationships/image" Target="../media/image122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1.jpeg"/><Relationship Id="rId20" Type="http://schemas.openxmlformats.org/officeDocument/2006/relationships/diagramData" Target="../diagrams/data15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5" Type="http://schemas.openxmlformats.org/officeDocument/2006/relationships/diagramLayout" Target="../diagrams/layout12.xml"/><Relationship Id="rId15" Type="http://schemas.openxmlformats.org/officeDocument/2006/relationships/diagramColors" Target="../diagrams/colors14.xml"/><Relationship Id="rId23" Type="http://schemas.openxmlformats.org/officeDocument/2006/relationships/diagramColors" Target="../diagrams/colors15.xml"/><Relationship Id="rId10" Type="http://schemas.openxmlformats.org/officeDocument/2006/relationships/diagramQuickStyle" Target="../diagrams/quickStyle13.xml"/><Relationship Id="rId19" Type="http://schemas.openxmlformats.org/officeDocument/2006/relationships/image" Target="../media/image124.jpeg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Relationship Id="rId14" Type="http://schemas.openxmlformats.org/officeDocument/2006/relationships/diagramQuickStyle" Target="../diagrams/quickStyle14.xml"/><Relationship Id="rId22" Type="http://schemas.openxmlformats.org/officeDocument/2006/relationships/diagramQuickStyle" Target="../diagrams/quickStyle1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8.xml"/><Relationship Id="rId18" Type="http://schemas.openxmlformats.org/officeDocument/2006/relationships/diagramQuickStyle" Target="../diagrams/quickStyle19.xml"/><Relationship Id="rId3" Type="http://schemas.openxmlformats.org/officeDocument/2006/relationships/image" Target="../media/image6.jpeg"/><Relationship Id="rId21" Type="http://schemas.openxmlformats.org/officeDocument/2006/relationships/image" Target="../media/image126.jpeg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8.xml"/><Relationship Id="rId17" Type="http://schemas.openxmlformats.org/officeDocument/2006/relationships/diagramLayout" Target="../diagrams/layout19.xml"/><Relationship Id="rId25" Type="http://schemas.openxmlformats.org/officeDocument/2006/relationships/image" Target="../media/image130.jpeg"/><Relationship Id="rId2" Type="http://schemas.openxmlformats.org/officeDocument/2006/relationships/notesSlide" Target="../notesSlides/notesSlide10.xml"/><Relationship Id="rId16" Type="http://schemas.openxmlformats.org/officeDocument/2006/relationships/diagramData" Target="../diagrams/data19.xml"/><Relationship Id="rId20" Type="http://schemas.openxmlformats.org/officeDocument/2006/relationships/image" Target="../media/image125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24" Type="http://schemas.openxmlformats.org/officeDocument/2006/relationships/image" Target="../media/image129.jpeg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8.xml"/><Relationship Id="rId23" Type="http://schemas.openxmlformats.org/officeDocument/2006/relationships/image" Target="../media/image128.jpeg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9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12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131.jpeg"/><Relationship Id="rId7" Type="http://schemas.openxmlformats.org/officeDocument/2006/relationships/image" Target="../media/image1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4.jpeg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9" Type="http://schemas.openxmlformats.org/officeDocument/2006/relationships/image" Target="../media/image13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9.jpe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5857884" y="4714884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0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18413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7200" b="1" i="1" dirty="0" smtClean="0">
                <a:solidFill>
                  <a:srgbClr val="C00000"/>
                </a:solidFill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БЮДЖЕТ 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для граждан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2018-2020 годы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3" descr="C:\Users\Потылицына НА\Desktop\Видеоряд  о районе\Усть-Абаканский район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138542"/>
            <a:ext cx="3429024" cy="261984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500306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Плана мероприятий по росту доходов, оптимизации расходов и совершенствованию долговой политики муниципального образования Усть-Абаканский район Республики Хакасия;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 Указов Президента Российской Федерации от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07.05.2012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года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571480"/>
            <a:ext cx="7643866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Цель бюджетной политики – </a:t>
            </a:r>
            <a:r>
              <a:rPr lang="ru-RU" sz="1600" dirty="0" smtClean="0">
                <a:solidFill>
                  <a:schemeClr val="tx1"/>
                </a:solidFill>
              </a:rPr>
              <a:t>повышение эффективности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 результативности управления бюджетными средствами при достижении приоритетных целей социально-экономического развития Усть-Абаканского района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50017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96875" algn="just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Ключевыми факторами, оказавшими влияние на бюджетную политику Усть-Абаканского района Республики Хакасия на очередной финансовый год и плановый период, стали: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857628"/>
            <a:ext cx="81439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Бюджетная политика муниципального образования Усть-Абаканский район Республики Хакасия в трехлетней перспективе основывается на следующих основных направлениях:</a:t>
            </a:r>
            <a:endParaRPr lang="ru-RU" sz="1600" b="1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4929198"/>
            <a:ext cx="792961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FFFF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</a:t>
            </a:r>
            <a:endParaRPr lang="ru-RU" sz="1400" b="1" dirty="0" smtClean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5000636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28670"/>
            <a:ext cx="7643866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86454"/>
            <a:ext cx="1643074" cy="974891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143116"/>
            <a:ext cx="7715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Осуществление мероприятий, направленных на повышение эффективности социально-экономической политики муниципального образования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929066"/>
            <a:ext cx="77153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системы муниципального финансового контроля, внутреннего финансового контроля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857760"/>
            <a:ext cx="7715304" cy="7848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открытости бюджетных данных, содействие развитию финансового образования и повышение уровня финансовой грамотности населения района.</a:t>
            </a:r>
          </a:p>
          <a:p>
            <a:pPr lvl="0" indent="396875" algn="just" eaLnBrk="0" hangingPunct="0">
              <a:tabLst>
                <a:tab pos="630238" algn="l"/>
              </a:tabLst>
            </a:pP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000372"/>
            <a:ext cx="7643866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оказания муниципальных услуг за счет повышения доступности и качества предоставления услуг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8596" y="4071942"/>
            <a:ext cx="437374" cy="428628"/>
            <a:chOff x="0" y="60476"/>
            <a:chExt cx="437374" cy="624820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8596" y="3143248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214554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8" y="1285860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00034" y="5072074"/>
            <a:ext cx="437374" cy="428628"/>
            <a:chOff x="0" y="60476"/>
            <a:chExt cx="437374" cy="624820"/>
          </a:xfrm>
        </p:grpSpPr>
        <p:sp>
          <p:nvSpPr>
            <p:cNvPr id="29" name="Нашивка 28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857224" y="2643182"/>
            <a:ext cx="8001056" cy="35548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мониторинг расчетов с бюджетом по крупным и средним предприятиям и организациям муниципального образования в целях предотвращения необоснованного сокращения платежей в бюджет и роста задолженности по налогам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инвентаризация имущества, имеющегося в муниципальной собственности, с целью выявления неиспользуемого (бесхозяйного) имущества и определения направлений его последующего использования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вовлечение в хозяйственный оборот неиспользуемых объектов недвижимости и земельных участков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выполнение мероприятий по привлечению дополнительных средств из вышестоящих бюджетов через участие в целевых программах на условиях софинансирования, конкурсах и проектах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муниципальный земельный контроль для максимального учета при проведении мероприятий по увеличению налоговых поступлений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повышение качества претензионной и исковой работы с неплательщиками с целью осуществления мер, направленных на безусловное взыскание задолженности в бюджет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3"/>
          <a:srcRect l="9562" t="52333" r="13562" b="32667"/>
          <a:stretch>
            <a:fillRect/>
          </a:stretch>
        </p:blipFill>
        <p:spPr bwMode="auto">
          <a:xfrm>
            <a:off x="5500694" y="6143644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85720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5720" y="4572008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5720" y="5214950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20" y="3429000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5720" y="4071942"/>
            <a:ext cx="437374" cy="428628"/>
            <a:chOff x="0" y="60476"/>
            <a:chExt cx="437374" cy="624820"/>
          </a:xfrm>
        </p:grpSpPr>
        <p:sp>
          <p:nvSpPr>
            <p:cNvPr id="24" name="Нашивка 23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8" y="5857892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7" y="642919"/>
          <a:ext cx="8929747" cy="423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590"/>
                <a:gridCol w="1008201"/>
                <a:gridCol w="1008201"/>
                <a:gridCol w="1080216"/>
                <a:gridCol w="1008201"/>
                <a:gridCol w="936187"/>
                <a:gridCol w="936151"/>
              </a:tblGrid>
              <a:tr h="385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  <a:tr h="50115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/>
                        <a:t>Численность</a:t>
                      </a:r>
                      <a:r>
                        <a:rPr lang="ru-RU" sz="1200" b="1" baseline="0" dirty="0" smtClean="0"/>
                        <a:t> населения,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41,45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42,04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42,20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98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Численность экономически активного населения,</a:t>
                      </a:r>
                      <a:r>
                        <a:rPr lang="ru-RU" sz="1200" b="1" baseline="0" dirty="0" smtClean="0"/>
                        <a:t>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19,75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Средняя заработная плата,</a:t>
                      </a:r>
                      <a:r>
                        <a:rPr lang="ru-RU" sz="1200" b="1" baseline="0" dirty="0" smtClean="0"/>
                        <a:t>  </a:t>
                      </a:r>
                      <a:r>
                        <a:rPr lang="ru-RU" sz="1200" b="1" dirty="0" smtClean="0"/>
                        <a:t>рублей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28 426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27 610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30,465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33,049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34,813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36,097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Ввод в действие</a:t>
                      </a:r>
                      <a:r>
                        <a:rPr lang="ru-RU" sz="1200" b="1" baseline="0" dirty="0" smtClean="0"/>
                        <a:t> жилых домов,  тыс.кв.м.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39,34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7149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/>
                        <a:t>Численность безработных, тыс. чел.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751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Уровень безработицы, 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974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Индекс потребительских </a:t>
                      </a:r>
                      <a:r>
                        <a:rPr lang="ru-RU" sz="1200" b="1" smtClean="0"/>
                        <a:t>цен,%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67507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Величина прожиточного минимума на душу населения,  рублей в месяц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7 923,0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9 075,5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9 157,5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9 340,6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10 411,6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11 879,5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929198"/>
            <a:ext cx="2143140" cy="1785950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929198"/>
            <a:ext cx="214310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4929198"/>
            <a:ext cx="2143140" cy="17621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714876" y="1500174"/>
          <a:ext cx="392909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3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Добыча полезных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28628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Обрабатывающие производства, млн.руб.</a:t>
            </a:r>
            <a:endParaRPr lang="ru-RU" sz="1400" b="1" dirty="0"/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21484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Производство и распределение электроэнергии, газа и воды, млн.руб.</a:t>
            </a:r>
            <a:endParaRPr lang="ru-RU" sz="1400" b="1" dirty="0"/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4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214422"/>
            <a:ext cx="4572032" cy="357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2017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7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8" y="785794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производства, млн. руб.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0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86190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Оборот розничной торговли, млн. 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426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429124" y="3571876"/>
          <a:ext cx="457203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278605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2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4" y="4714884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4" y="5500702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3071810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3143248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786454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0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6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5000636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2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0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8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8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6" y="521495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4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643578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8 801,8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8 574,8 тыс. руб.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8 112,3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2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49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6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graphicFrame>
        <p:nvGraphicFramePr>
          <p:cNvPr id="108546" name="Содержимое 11"/>
          <p:cNvGraphicFramePr>
            <a:graphicFrameLocks noGrp="1"/>
          </p:cNvGraphicFramePr>
          <p:nvPr/>
        </p:nvGraphicFramePr>
        <p:xfrm>
          <a:off x="457200" y="1333500"/>
          <a:ext cx="4457700" cy="2295525"/>
        </p:xfrm>
        <a:graphic>
          <a:graphicData uri="http://schemas.openxmlformats.org/presentationml/2006/ole">
            <p:oleObj spid="_x0000_s108546" name="Worksheet" r:id="rId4" imgW="4457734" imgH="2295540" progId="Excel.Sheet.8">
              <p:embed/>
            </p:oleObj>
          </a:graphicData>
        </a:graphic>
      </p:graphicFrame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071538" y="428604"/>
            <a:ext cx="8072462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2018-2020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50016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3714744" y="3857628"/>
          <a:ext cx="5286412" cy="278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3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857364"/>
            <a:ext cx="2600634" cy="1543043"/>
          </a:xfrm>
          <a:prstGeom prst="rect">
            <a:avLst/>
          </a:prstGeom>
          <a:noFill/>
        </p:spPr>
      </p:pic>
      <p:pic>
        <p:nvPicPr>
          <p:cNvPr id="11" name="Picture 77" descr="C:\Users\Потылицына НА\Desktop\273589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4714884"/>
            <a:ext cx="2000264" cy="15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047037" cy="13684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 проекту Решения Совета депутатов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Усть-Абаканского района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«О бюджете муниципального образования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Усть-Абаканский район Республики Хакасия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2018 год и плановый период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2019 и 2020 годов»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/>
        </p:nvGraphicFramePr>
        <p:xfrm>
          <a:off x="314026" y="116266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571604" y="3786190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4929158" y="642918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2662300" cy="1504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8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643314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налогоплательщики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357290" y="1071546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8" y="428604"/>
            <a:ext cx="928694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1214422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</a:t>
            </a:r>
            <a:r>
              <a:rPr lang="ru-RU" b="1" dirty="0" err="1" smtClean="0">
                <a:solidFill>
                  <a:srgbClr val="002060"/>
                </a:solidFill>
              </a:rPr>
              <a:t>СУЭК-Хакасия</a:t>
            </a:r>
            <a:r>
              <a:rPr lang="ru-RU" b="1" dirty="0" smtClean="0">
                <a:solidFill>
                  <a:srgbClr val="002060"/>
                </a:solidFill>
              </a:rPr>
              <a:t>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71604" y="1857364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28794" y="2571744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357422" y="3286124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786182" y="2000240"/>
            <a:ext cx="309110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71802" y="271462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57686" y="3429000"/>
            <a:ext cx="274049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КРАС ж. д. ОАО "РЖД"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714612" y="4143380"/>
            <a:ext cx="60722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143240" y="4714884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3428992" y="4857760"/>
            <a:ext cx="55721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ОМВД России по </a:t>
            </a:r>
            <a:r>
              <a:rPr lang="ru-RU" b="1" dirty="0" err="1" smtClean="0">
                <a:solidFill>
                  <a:srgbClr val="002060"/>
                </a:solidFill>
              </a:rPr>
              <a:t>Усть-Абаканскому</a:t>
            </a:r>
            <a:r>
              <a:rPr lang="ru-RU" b="1" dirty="0" smtClean="0">
                <a:solidFill>
                  <a:srgbClr val="002060"/>
                </a:solidFill>
              </a:rPr>
              <a:t> району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3643306" y="5429264"/>
            <a:ext cx="5143536" cy="642455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152624" y="486728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357818" y="5643578"/>
            <a:ext cx="20104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</a:t>
            </a:r>
            <a:r>
              <a:rPr lang="ru-RU" b="1" dirty="0" err="1" smtClean="0">
                <a:solidFill>
                  <a:srgbClr val="002060"/>
                </a:solidFill>
              </a:rPr>
              <a:t>Альпина</a:t>
            </a:r>
            <a:r>
              <a:rPr lang="ru-RU" b="1" dirty="0" smtClean="0">
                <a:solidFill>
                  <a:srgbClr val="002060"/>
                </a:solidFill>
              </a:rPr>
              <a:t>"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1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1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8" y="3938159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6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8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2" y="4486799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6" y="3224056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28604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/>
        </p:nvGraphicFramePr>
        <p:xfrm>
          <a:off x="714348" y="2214554"/>
          <a:ext cx="7786712" cy="2932451"/>
        </p:xfrm>
        <a:graphic>
          <a:graphicData uri="http://schemas.openxmlformats.org/drawingml/2006/table">
            <a:tbl>
              <a:tblPr/>
              <a:tblGrid>
                <a:gridCol w="3533451"/>
                <a:gridCol w="1570435"/>
                <a:gridCol w="1374130"/>
                <a:gridCol w="1308696"/>
              </a:tblGrid>
              <a:tr h="584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1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496 006,0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452 145,0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452 651,0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8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46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17 399,0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8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8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479 224,0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434 746,0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434 746,0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2018-2020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6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2018 год и плановый период 2019-2020 годов осуществлялось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2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8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643702" y="2357430"/>
            <a:ext cx="2143140" cy="18573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/>
        </p:nvGraphicFramePr>
        <p:xfrm>
          <a:off x="285720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786478" cy="965207"/>
          </a:xfrm>
        </p:spPr>
        <p:txBody>
          <a:bodyPr>
            <a:normAutofit fontScale="90000"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849 893,5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3000372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857364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539517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857760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0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14414" y="5857892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142984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357694"/>
            <a:ext cx="2571768" cy="357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9" y="1071547"/>
            <a:ext cx="500065" cy="49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429000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6" cstate="print"/>
          <a:srcRect l="14406" r="18102"/>
          <a:stretch>
            <a:fillRect/>
          </a:stretch>
        </p:blipFill>
        <p:spPr bwMode="auto">
          <a:xfrm>
            <a:off x="4000496" y="4857760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500042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5857892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6492852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9059" y="1785927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496" y="435769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500042"/>
            <a:ext cx="2571768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9" y="2357430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286389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142976" y="3929067"/>
            <a:ext cx="257176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0900  Здравоохранение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l="57873" t="24999" r="36066" b="9838"/>
          <a:stretch/>
        </p:blipFill>
        <p:spPr bwMode="auto">
          <a:xfrm>
            <a:off x="4000495" y="3929066"/>
            <a:ext cx="361953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 l="79121" t="15061" r="14841" b="13652"/>
          <a:stretch/>
        </p:blipFill>
        <p:spPr bwMode="auto">
          <a:xfrm>
            <a:off x="4000495" y="5286388"/>
            <a:ext cx="412143" cy="35719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0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4786314" y="57148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58 800,5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857752" y="121442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4857752" y="428625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63 176,6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63 304,7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63 412,7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857752" y="478632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251,1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8638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92933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4857752" y="652682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4857752" y="285749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587 825,2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555 361,1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553 249,6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4857752" y="335756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50 586,3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50 927,3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51 306,3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/>
        </p:nvGraphicFramePr>
        <p:xfrm>
          <a:off x="4857752" y="385762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/>
        </p:nvGraphicFramePr>
        <p:xfrm>
          <a:off x="4857752" y="178592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23 799,3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24 819,7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25 416,6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2" y="235743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11 668,5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8 751,0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11 756,5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00958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grpSp>
        <p:nvGrpSpPr>
          <p:cNvPr id="76" name="Группа 75"/>
          <p:cNvGrpSpPr/>
          <p:nvPr/>
        </p:nvGrpSpPr>
        <p:grpSpPr>
          <a:xfrm rot="5400000">
            <a:off x="4501400" y="570642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79" name="Группа 78"/>
          <p:cNvGrpSpPr/>
          <p:nvPr/>
        </p:nvGrpSpPr>
        <p:grpSpPr>
          <a:xfrm rot="5400000">
            <a:off x="4501400" y="1213584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82" name="Группа 81"/>
          <p:cNvGrpSpPr/>
          <p:nvPr/>
        </p:nvGrpSpPr>
        <p:grpSpPr>
          <a:xfrm rot="5400000">
            <a:off x="4501400" y="1785088"/>
            <a:ext cx="285753" cy="287430"/>
            <a:chOff x="4117015" y="1174021"/>
            <a:chExt cx="460885" cy="358868"/>
          </a:xfr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3" name="Стрелка вправо 82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85" name="Группа 84"/>
          <p:cNvGrpSpPr/>
          <p:nvPr/>
        </p:nvGrpSpPr>
        <p:grpSpPr>
          <a:xfrm rot="5400000">
            <a:off x="4429962" y="2356592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88" name="Группа 87"/>
          <p:cNvGrpSpPr/>
          <p:nvPr/>
        </p:nvGrpSpPr>
        <p:grpSpPr>
          <a:xfrm rot="5400000">
            <a:off x="4501400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1" name="Группа 90"/>
          <p:cNvGrpSpPr/>
          <p:nvPr/>
        </p:nvGrpSpPr>
        <p:grpSpPr>
          <a:xfrm rot="5400000">
            <a:off x="4501400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4" name="Группа 93"/>
          <p:cNvGrpSpPr/>
          <p:nvPr/>
        </p:nvGrpSpPr>
        <p:grpSpPr>
          <a:xfrm rot="5400000">
            <a:off x="4501400" y="3928228"/>
            <a:ext cx="285753" cy="287430"/>
            <a:chOff x="4117015" y="1174021"/>
            <a:chExt cx="460885" cy="358868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95" name="Стрелка вправо 94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7" name="Группа 96"/>
          <p:cNvGrpSpPr/>
          <p:nvPr/>
        </p:nvGrpSpPr>
        <p:grpSpPr>
          <a:xfrm rot="5400000">
            <a:off x="4501400" y="4356856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00" name="Группа 99"/>
          <p:cNvGrpSpPr/>
          <p:nvPr/>
        </p:nvGrpSpPr>
        <p:grpSpPr>
          <a:xfrm rot="5400000">
            <a:off x="4501400" y="4856922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03" name="Группа 102"/>
          <p:cNvGrpSpPr/>
          <p:nvPr/>
        </p:nvGrpSpPr>
        <p:grpSpPr>
          <a:xfrm rot="5400000">
            <a:off x="4501400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5400000">
            <a:off x="4501400" y="6571409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09" name="Группа 108"/>
          <p:cNvGrpSpPr/>
          <p:nvPr/>
        </p:nvGrpSpPr>
        <p:grpSpPr>
          <a:xfrm rot="5400000">
            <a:off x="4501400" y="5928492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3" name="Нижний колонтитул 1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48</a:t>
            </a:r>
            <a:endParaRPr lang="ru-RU" dirty="0"/>
          </a:p>
        </p:txBody>
      </p: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106861" y="3465116"/>
            <a:ext cx="4286282" cy="213523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4929198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500702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72330" y="142873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72331" y="328612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25 674,8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7072331" y="5572140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18 750,7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91" y="2357430"/>
          <a:ext cx="213428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05475"/>
                <a:gridCol w="714295"/>
                <a:gridCol w="71451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1285860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64291" y="1679190"/>
            <a:ext cx="715226" cy="214317"/>
            <a:chOff x="5736496" y="2070882"/>
            <a:chExt cx="1345873" cy="215111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5736593" y="2070882"/>
              <a:ext cx="1345776" cy="79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74415" y="2178042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1714488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214422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143380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7" name="Группа 14"/>
          <p:cNvGrpSpPr/>
          <p:nvPr/>
        </p:nvGrpSpPr>
        <p:grpSpPr>
          <a:xfrm rot="16200000">
            <a:off x="2570521" y="4286676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6" y="357187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4" y="442913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4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6" y="307181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421481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6" y="478632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6" y="5429264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65" name="Группа 29"/>
          <p:cNvGrpSpPr/>
          <p:nvPr/>
        </p:nvGrpSpPr>
        <p:grpSpPr>
          <a:xfrm>
            <a:off x="3143240" y="4500570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081150" y="221455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0" y="321468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0" y="37147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7081150" y="435769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81150" y="500063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607,2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13 596,6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14 182,5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/>
        </p:nvGraphicFramePr>
        <p:xfrm>
          <a:off x="7081150" y="571501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1 935,0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1 966,0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1442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2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Уважаемые  граждане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Усть-Абаканского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района!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8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2018 год и на плановый период 2019 и 2020 годов.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7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57166"/>
            <a:ext cx="2658689" cy="3046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2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0496" y="2500306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571341" y="4715279"/>
            <a:ext cx="264320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92906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4643446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35756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42913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5 350,0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2 411,0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5 417,0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5007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2 571,8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61436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29124,8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29138,8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29173,8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6929454" y="3429000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85818"/>
                <a:gridCol w="714380"/>
                <a:gridCol w="71434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106 035,3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114904,4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109962,9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6929454" y="407194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450103,3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408754,1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411531,1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64344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78671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435769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857760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521495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78619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507207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71501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85789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857496"/>
            <a:ext cx="2571768" cy="50006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0900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Здравоохранение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2928934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786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09 09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здравоохранения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307181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37737,0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38039,0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38372,0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14311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12 849,3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12 888,3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12 934,3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92893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85762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450057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2 287,6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2 385,7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2 480,7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55 848,0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55 848,0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55 848,0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643182"/>
            <a:ext cx="500066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500570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6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849 893,5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4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812 495,6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2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814 494,8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/>
        </p:nvGraphicFramePr>
        <p:xfrm>
          <a:off x="1362075" y="2143125"/>
          <a:ext cx="6248400" cy="4010025"/>
        </p:xfrm>
        <a:graphic>
          <a:graphicData uri="http://schemas.openxmlformats.org/presentationml/2006/ole">
            <p:oleObj spid="_x0000_s192513" name="Worksheet" r:id="rId4" imgW="6248445" imgH="401004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2018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14298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6617250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24513920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2018 и плановый период 2019 и 2020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2018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8" y="1285860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0166" y="1714488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701 508,6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34 233,4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3 222,8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5715016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74 882,0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500438"/>
            <a:ext cx="1285852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813 846,8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429264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здорового образа 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578 651,4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49 315,3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6" y="3000372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69 260,8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1 495,1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4786322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820,0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1 576,0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7620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0" y="4714884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2" y="3214686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0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69" y="235743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3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2" y="6072206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3 039,8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857892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86322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2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2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4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785926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7 808,1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8" y="3286124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14 507,2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4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284,6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5286388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6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11 596,5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0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900" y="228599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63 730,1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4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0" y="5786454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10 536,9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8" y="928670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8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8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8" y="3714752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0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0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2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4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145,0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Управлее</a:t>
            </a:r>
            <a:r>
              <a:rPr lang="ru-RU" dirty="0" smtClean="0"/>
              <a:t>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3071810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6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4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3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2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578 651,4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6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532 686,5 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4" y="5000636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45 732,9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643578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658091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-285784" y="1357298"/>
          <a:ext cx="642942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8"/>
            <a:ext cx="7143800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2018 год и плановый период 2019-2020 годов (тыс.рублей)</a:t>
            </a: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0" y="571480"/>
          <a:ext cx="585791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8" y="1785926"/>
          <a:ext cx="3214710" cy="16430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241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7 197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8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1 594,7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pic>
        <p:nvPicPr>
          <p:cNvPr id="252930" name="Picture 2" descr="http://dopobraz-karelia.ru/images/news/kursy_povisheni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714752"/>
            <a:ext cx="2928958" cy="292895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8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8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7358082" y="1142984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(1 учреждение)</a:t>
              </a:r>
              <a:endParaRPr lang="ru-RU" sz="1000" kern="1200" dirty="0"/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2"/>
            <a:ext cx="7143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4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«Искусство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14 582,0   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19 498,0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6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911,0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1 621,0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8133813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(2учреждения)</a:t>
              </a:r>
              <a:endParaRPr lang="ru-RU" sz="1000" kern="12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(1  учреждение)</a:t>
              </a:r>
              <a:endParaRPr lang="ru-RU" sz="1000" kern="1200" dirty="0"/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71744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357422" y="4143380"/>
          <a:ext cx="6095999" cy="268947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82364"/>
                <a:gridCol w="676712"/>
                <a:gridCol w="601655"/>
                <a:gridCol w="756560"/>
                <a:gridCol w="678708"/>
              </a:tblGrid>
              <a:tr h="53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Наименование показателя</a:t>
                      </a:r>
                      <a:endParaRPr lang="ru-RU" sz="900" b="1" i="1" dirty="0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2016г.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2017г.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2018г.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2019г.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24514">
                <a:tc gridSpan="5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kern="0" dirty="0"/>
                        <a:t>«Культура Усть-Абаканского района  (2014 – 2020г.)»</a:t>
                      </a:r>
                      <a:endParaRPr lang="ru-RU" sz="1050" b="1" i="1" kern="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культурно-массовых мероприятий на бесплатной и платной основе в учреждениях культуры, чел.</a:t>
                      </a:r>
                      <a:endParaRPr lang="ru-RU" sz="9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211390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213927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216708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218875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выставок народно-прикладного творчества, ед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22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23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24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посещений библиотек района, тыс. чел.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143,6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143,8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144,0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144,2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i="1"/>
                        <a:t>Количество посетителей, посетивших музеи, тыс. чел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18,9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19,1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19,3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Число единиц хранения фондов  музея под открытым небом «Древние курганы Салбыкской степи»,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Количество проведенных экскурсий на объектах культурного наследия,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160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165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30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</a:tbl>
          </a:graphicData>
        </a:graphic>
      </p:graphicFrame>
      <p:grpSp>
        <p:nvGrpSpPr>
          <p:cNvPr id="35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2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12 607,2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13 596,6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 14 182,5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0"/>
            <a:ext cx="400052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pic>
        <p:nvPicPr>
          <p:cNvPr id="39" name="Рисунок 85" descr="http://im4-tub-ru.yandex.net/i?id=93901400-7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736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9546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Основные источники формирования</a:t>
                      </a:r>
                      <a:r>
                        <a:rPr lang="ru-RU" sz="1200" baseline="0" dirty="0" smtClean="0"/>
                        <a:t> доходов дорожного фонда  </a:t>
                      </a:r>
                      <a:r>
                        <a:rPr lang="ru-RU" sz="1200" baseline="0" dirty="0" err="1" smtClean="0"/>
                        <a:t>Усть</a:t>
                      </a:r>
                      <a:r>
                        <a:rPr lang="ru-RU" sz="1200" baseline="0" dirty="0" smtClean="0"/>
                        <a:t>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/>
                        <a:t>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5456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/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43578"/>
          <a:ext cx="6286544" cy="7143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488088"/>
                <a:gridCol w="697864"/>
                <a:gridCol w="620461"/>
                <a:gridCol w="780208"/>
                <a:gridCol w="699923"/>
              </a:tblGrid>
              <a:tr h="216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5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2016г.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2017г.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2018г.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2019г.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52,5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50882" name="Picture 2" descr="http://urbanus.ru/upload/c_item_news/original/20488/20488-14605369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71480"/>
            <a:ext cx="2186053" cy="118265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357298"/>
            <a:ext cx="2396606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жилищного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хозяйства-259,6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071678"/>
            <a:ext cx="2396605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инженерной инфраструктурой земельных участков под малоэтажное жилищное строительство(софинансирование)–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2018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1357298"/>
            <a:ext cx="2736304" cy="6340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хозяйства-  2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330,0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1357298"/>
            <a:ext cx="2592288" cy="6340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Благоустройство-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47,0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2214554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27,0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570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2928934"/>
            <a:ext cx="2736304" cy="652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5 330,0тыс.руб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3000372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20,0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28596" y="3000372"/>
            <a:ext cx="2396605" cy="577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249,6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9" name="Рисунок 26" descr="http://im6-tub-ru.yandex.net/i?id=421129031-0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857628"/>
            <a:ext cx="238716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85762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8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8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6" y="5357826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8" y="385762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4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8" y="271462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2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6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8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6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4" y="5857892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4" y="6357934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8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8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8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8" y="592933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8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0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514351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8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5" y="608629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0" y="2357430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4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2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2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4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857496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4857760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4282" y="2857496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2844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9" cstate="print"/>
          <a:srcRect t="36072"/>
          <a:stretch>
            <a:fillRect/>
          </a:stretch>
        </p:blipFill>
        <p:spPr bwMode="auto">
          <a:xfrm>
            <a:off x="142844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8" y="35004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4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0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58" y="5572140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8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2"/>
          <a:srcRect b="13333"/>
          <a:stretch>
            <a:fillRect/>
          </a:stretch>
        </p:blipFill>
        <p:spPr bwMode="auto">
          <a:xfrm>
            <a:off x="214282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4282" y="2285992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85918" y="3500438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8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1142984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36 046,7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6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7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3 675,7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43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00628" y="1785926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2357430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1 535,6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6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3929066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1 136,6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14546" y="4786322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71604" y="5357826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7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4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14282" y="4000504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24 612,8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3166082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2132" y="307181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35756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2" y="4071942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245,0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86512" y="4786322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643570" y="5572140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4 691,0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5643570" y="4714884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4500570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8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786190"/>
            <a:ext cx="6786610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214282" y="1142984"/>
            <a:ext cx="4316219" cy="647700"/>
            <a:chOff x="175" y="188"/>
            <a:chExt cx="2612" cy="426"/>
          </a:xfrm>
        </p:grpSpPr>
        <p:pic>
          <p:nvPicPr>
            <p:cNvPr id="23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" y="188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218" y="188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Верхний предел </a:t>
              </a:r>
            </a:p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муниципального </a:t>
              </a:r>
              <a:r>
                <a:rPr lang="ru-RU" altLang="ru-RU" sz="1600" b="1" dirty="0" smtClean="0">
                  <a:latin typeface="Constantia" pitchFamily="18" charset="0"/>
                </a:rPr>
                <a:t>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25" name="Диаграмма 15"/>
          <p:cNvGraphicFramePr>
            <a:graphicFrameLocks/>
          </p:cNvGraphicFramePr>
          <p:nvPr/>
        </p:nvGraphicFramePr>
        <p:xfrm>
          <a:off x="214282" y="1857364"/>
          <a:ext cx="400052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4714876" y="1214422"/>
            <a:ext cx="4245163" cy="647700"/>
            <a:chOff x="373" y="-1222"/>
            <a:chExt cx="2569" cy="426"/>
          </a:xfrm>
        </p:grpSpPr>
        <p:pic>
          <p:nvPicPr>
            <p:cNvPr id="29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" y="-1222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3" y="-1222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Предельный объем </a:t>
              </a:r>
            </a:p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муниципального 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31" name="Диаграмма 30"/>
          <p:cNvGraphicFramePr/>
          <p:nvPr/>
        </p:nvGraphicFramePr>
        <p:xfrm>
          <a:off x="4572000" y="1643050"/>
          <a:ext cx="442915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0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421481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294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78632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0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2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2018-2020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2018-2020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C:\Users\ПИНЯСОВАОА\Desktop\Бюджет для граждан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500330" cy="1549195"/>
          </a:xfrm>
          <a:prstGeom prst="rect">
            <a:avLst/>
          </a:prstGeom>
          <a:noFill/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8" y="642918"/>
            <a:ext cx="4572032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500570"/>
            <a:ext cx="5643602" cy="57150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429000"/>
            <a:ext cx="5643602" cy="7143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357826"/>
            <a:ext cx="5643602" cy="3571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8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2" y="2910213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5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0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8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19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4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1" y="3495554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4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0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0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1" y="1927186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8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just"/>
            <a:r>
              <a:rPr lang="ru-RU" sz="1600" b="1" dirty="0" smtClean="0"/>
              <a:t>Проект бюджета Усть-Абаканского района составляется и утверждается сроком на три года - очередной финансовый 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2" y="571480"/>
            <a:ext cx="7845576" cy="84124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1" name="Picture 5" descr="C:\Users\ПИНЯСОВАОА\Desktop\Бюджет для граждан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786190"/>
            <a:ext cx="1602086" cy="1309690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143512"/>
            <a:ext cx="1854829" cy="1271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5676</TotalTime>
  <Words>4412</Words>
  <Application>Microsoft Office PowerPoint</Application>
  <PresentationFormat>Экран (4:3)</PresentationFormat>
  <Paragraphs>966</Paragraphs>
  <Slides>51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Апекс</vt:lpstr>
      <vt:lpstr>Литейная</vt:lpstr>
      <vt:lpstr>1_Апекс</vt:lpstr>
      <vt:lpstr>Тема Office</vt:lpstr>
      <vt:lpstr>1_Тема Office</vt:lpstr>
      <vt:lpstr>Worksheet</vt:lpstr>
      <vt:lpstr> БЮДЖЕТ  для граждан </vt:lpstr>
      <vt:lpstr>К проекту Решения Совета депутатов  Усть-Абаканского района  «О бюджете муниципального образования  Усть-Абаканский район Республики Хакасия  на 2018 год и плановый период  2019 и 2020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Доходы бюджета муниципального образования  Усть-Абаканский район на 2018-2020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налогоплательщики  Усть-Абаканского района</vt:lpstr>
      <vt:lpstr>Слайд 23</vt:lpstr>
      <vt:lpstr>Объемы межбюджетных трансфертов  на 2018-2020 годы</vt:lpstr>
      <vt:lpstr>Слайд 25</vt:lpstr>
      <vt:lpstr>Структура расходов бюджета   муниципального образования  Усть - Абаканский район в 2018 году </vt:lpstr>
      <vt:lpstr>Слайд 27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Структура расходов бюджета   муниципального образования Усть - Абаканский район в 2018 году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2165</cp:revision>
  <dcterms:created xsi:type="dcterms:W3CDTF">2013-11-30T21:03:12Z</dcterms:created>
  <dcterms:modified xsi:type="dcterms:W3CDTF">2017-12-08T04:56:05Z</dcterms:modified>
</cp:coreProperties>
</file>