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charts/chart14.xml" ContentType="application/vnd.openxmlformats-officedocument.drawingml.char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xls" ContentType="application/vnd.ms-exce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</p:sldMasterIdLst>
  <p:notesMasterIdLst>
    <p:notesMasterId r:id="rId57"/>
  </p:notesMasterIdLst>
  <p:handoutMasterIdLst>
    <p:handoutMasterId r:id="rId58"/>
  </p:handoutMasterIdLst>
  <p:sldIdLst>
    <p:sldId id="257" r:id="rId6"/>
    <p:sldId id="313" r:id="rId7"/>
    <p:sldId id="314" r:id="rId8"/>
    <p:sldId id="320" r:id="rId9"/>
    <p:sldId id="317" r:id="rId10"/>
    <p:sldId id="383" r:id="rId11"/>
    <p:sldId id="322" r:id="rId12"/>
    <p:sldId id="321" r:id="rId13"/>
    <p:sldId id="319" r:id="rId14"/>
    <p:sldId id="323" r:id="rId15"/>
    <p:sldId id="324" r:id="rId16"/>
    <p:sldId id="325" r:id="rId17"/>
    <p:sldId id="381" r:id="rId18"/>
    <p:sldId id="382" r:id="rId19"/>
    <p:sldId id="379" r:id="rId20"/>
    <p:sldId id="380" r:id="rId21"/>
    <p:sldId id="346" r:id="rId22"/>
    <p:sldId id="328" r:id="rId23"/>
    <p:sldId id="327" r:id="rId24"/>
    <p:sldId id="329" r:id="rId25"/>
    <p:sldId id="330" r:id="rId26"/>
    <p:sldId id="376" r:id="rId27"/>
    <p:sldId id="331" r:id="rId28"/>
    <p:sldId id="332" r:id="rId29"/>
    <p:sldId id="338" r:id="rId30"/>
    <p:sldId id="335" r:id="rId31"/>
    <p:sldId id="384" r:id="rId32"/>
    <p:sldId id="370" r:id="rId33"/>
    <p:sldId id="385" r:id="rId34"/>
    <p:sldId id="372" r:id="rId35"/>
    <p:sldId id="373" r:id="rId36"/>
    <p:sldId id="374" r:id="rId37"/>
    <p:sldId id="336" r:id="rId38"/>
    <p:sldId id="348" r:id="rId39"/>
    <p:sldId id="353" r:id="rId40"/>
    <p:sldId id="354" r:id="rId41"/>
    <p:sldId id="358" r:id="rId42"/>
    <p:sldId id="362" r:id="rId43"/>
    <p:sldId id="361" r:id="rId44"/>
    <p:sldId id="360" r:id="rId45"/>
    <p:sldId id="363" r:id="rId46"/>
    <p:sldId id="364" r:id="rId47"/>
    <p:sldId id="365" r:id="rId48"/>
    <p:sldId id="366" r:id="rId49"/>
    <p:sldId id="367" r:id="rId50"/>
    <p:sldId id="369" r:id="rId51"/>
    <p:sldId id="359" r:id="rId52"/>
    <p:sldId id="368" r:id="rId53"/>
    <p:sldId id="345" r:id="rId54"/>
    <p:sldId id="347" r:id="rId55"/>
    <p:sldId id="351" r:id="rId56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D3FDE4"/>
    <a:srgbClr val="ADFB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4.xlsx"/><Relationship Id="rId1" Type="http://schemas.openxmlformats.org/officeDocument/2006/relationships/themeOverride" Target="../theme/themeOverride1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Times New Roman (Основной текст)"/>
                      </a:rPr>
                      <a:t>617,0</a:t>
                    </a:r>
                    <a:endParaRPr lang="en-US" sz="1200" b="1" dirty="0">
                      <a:latin typeface="Times New Roman (Основной текст)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368.7</c:v>
                </c:pt>
                <c:pt idx="1">
                  <c:v>534.6</c:v>
                </c:pt>
                <c:pt idx="2">
                  <c:v>617</c:v>
                </c:pt>
                <c:pt idx="3">
                  <c:v>526.29999999999995</c:v>
                </c:pt>
                <c:pt idx="4">
                  <c:v>532.29999999999995</c:v>
                </c:pt>
                <c:pt idx="5">
                  <c:v>555.6</c:v>
                </c:pt>
              </c:numCache>
            </c:numRef>
          </c:val>
        </c:ser>
        <c:axId val="105229312"/>
        <c:axId val="105231104"/>
      </c:barChart>
      <c:catAx>
        <c:axId val="10522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5231104"/>
        <c:crosses val="autoZero"/>
        <c:auto val="1"/>
        <c:lblAlgn val="ctr"/>
        <c:lblOffset val="100"/>
      </c:catAx>
      <c:valAx>
        <c:axId val="105231104"/>
        <c:scaling>
          <c:orientation val="minMax"/>
        </c:scaling>
        <c:axPos val="l"/>
        <c:majorGridlines/>
        <c:numFmt formatCode="General" sourceLinked="1"/>
        <c:tickLblPos val="none"/>
        <c:crossAx val="1052293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248.9</c:v>
                </c:pt>
                <c:pt idx="1">
                  <c:v>258.39999999999975</c:v>
                </c:pt>
                <c:pt idx="2">
                  <c:v>267.7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96.9</c:v>
                </c:pt>
                <c:pt idx="1">
                  <c:v>103.1</c:v>
                </c:pt>
                <c:pt idx="2">
                  <c:v>105.3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397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516.29999999999995</c:v>
                </c:pt>
                <c:pt idx="1">
                  <c:v>421.2</c:v>
                </c:pt>
                <c:pt idx="2">
                  <c:v>127.3</c:v>
                </c:pt>
              </c:numCache>
            </c:numRef>
          </c:val>
        </c:ser>
        <c:shape val="box"/>
        <c:axId val="147466112"/>
        <c:axId val="147467648"/>
        <c:axId val="0"/>
      </c:bar3DChart>
      <c:catAx>
        <c:axId val="14746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47467648"/>
        <c:crosses val="autoZero"/>
        <c:auto val="1"/>
        <c:lblAlgn val="ctr"/>
        <c:lblOffset val="100"/>
      </c:catAx>
      <c:valAx>
        <c:axId val="147467648"/>
        <c:scaling>
          <c:orientation val="minMax"/>
          <c:max val="6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4746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081"/>
          <c:y val="0.18986663262059508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7985E-2"/>
          <c:y val="6.4235484400930687E-2"/>
          <c:w val="0.72061387504440511"/>
          <c:h val="0.760843619187148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88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225,3</c:v>
                </c:pt>
                <c:pt idx="1">
                  <c:v>Акцизы 12,6</c:v>
                </c:pt>
                <c:pt idx="2">
                  <c:v>ЕНВД 5,9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80,5</c:v>
                </c:pt>
                <c:pt idx="7">
                  <c:v>Платежи при пользовании природными ресурсами 12,4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</c:v>
                </c:pt>
                <c:pt idx="10">
                  <c:v>Штрафы, санкции 1,6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225.3</c:v>
                </c:pt>
                <c:pt idx="1">
                  <c:v>12.6</c:v>
                </c:pt>
                <c:pt idx="2">
                  <c:v>5.9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80.5</c:v>
                </c:pt>
                <c:pt idx="7">
                  <c:v>12.4</c:v>
                </c:pt>
                <c:pt idx="8">
                  <c:v>0.4</c:v>
                </c:pt>
                <c:pt idx="9">
                  <c:v>2</c:v>
                </c:pt>
                <c:pt idx="10">
                  <c:v>1.6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3.0805914151013528E-2"/>
          <c:w val="0.35753575315280861"/>
          <c:h val="0.96917022519520468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2053396070363119E-4"/>
          <c:y val="2.0914886293832532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233,6</c:v>
                </c:pt>
                <c:pt idx="1">
                  <c:v>Акцизы 13,6</c:v>
                </c:pt>
                <c:pt idx="2">
                  <c:v>ЕНВД 6,0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4,3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11,1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233.6</c:v>
                </c:pt>
                <c:pt idx="1">
                  <c:v>13.6</c:v>
                </c:pt>
                <c:pt idx="2">
                  <c:v>6</c:v>
                </c:pt>
                <c:pt idx="3">
                  <c:v>0.4</c:v>
                </c:pt>
                <c:pt idx="4">
                  <c:v>0.4</c:v>
                </c:pt>
                <c:pt idx="5">
                  <c:v>4.3</c:v>
                </c:pt>
                <c:pt idx="6">
                  <c:v>87.8</c:v>
                </c:pt>
                <c:pt idx="7">
                  <c:v>11.1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8567281056"/>
          <c:y val="0"/>
          <c:w val="0.35753579627154641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22E-3"/>
          <c:y val="0.10013828174680961"/>
          <c:w val="0.71286091728429513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242,3</c:v>
                </c:pt>
                <c:pt idx="1">
                  <c:v>Акцизы 14,2</c:v>
                </c:pt>
                <c:pt idx="2">
                  <c:v>ЕНВД 6,1</c:v>
                </c:pt>
                <c:pt idx="3">
                  <c:v>Единый сельхоз.налог 0,4</c:v>
                </c:pt>
                <c:pt idx="4">
                  <c:v>Патентная система налогообложения 0,4</c:v>
                </c:pt>
                <c:pt idx="5">
                  <c:v>Гос.пошлина 4,2</c:v>
                </c:pt>
                <c:pt idx="6">
                  <c:v>Доходы от аренды имущества 87,8</c:v>
                </c:pt>
                <c:pt idx="7">
                  <c:v>Платежи при пользовании природными ресурсами 13,4</c:v>
                </c:pt>
                <c:pt idx="8">
                  <c:v>Доходы от оказания платных услуг 0,4</c:v>
                </c:pt>
                <c:pt idx="9">
                  <c:v>Доходы от продажи имущества 2,2</c:v>
                </c:pt>
                <c:pt idx="10">
                  <c:v>Штрафы, санкции 1,7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242.3</c:v>
                </c:pt>
                <c:pt idx="1">
                  <c:v>14.2</c:v>
                </c:pt>
                <c:pt idx="2">
                  <c:v>6.1</c:v>
                </c:pt>
                <c:pt idx="3">
                  <c:v>0.4</c:v>
                </c:pt>
                <c:pt idx="4">
                  <c:v>0.4</c:v>
                </c:pt>
                <c:pt idx="5">
                  <c:v>4.2</c:v>
                </c:pt>
                <c:pt idx="6">
                  <c:v>87.8</c:v>
                </c:pt>
                <c:pt idx="7">
                  <c:v>13.4</c:v>
                </c:pt>
                <c:pt idx="8">
                  <c:v>0.4</c:v>
                </c:pt>
                <c:pt idx="9">
                  <c:v>2.2000000000000002</c:v>
                </c:pt>
                <c:pt idx="10">
                  <c:v>1.7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17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7258477436533934"/>
          <c:w val="0.63925968438833081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4"/>
            <c:explosion val="20"/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7.6892200229569704E-2"/>
                  <c:y val="-0.1929431815000433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18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Общегосударственные расходы 58 906,5</c:v>
                </c:pt>
                <c:pt idx="1">
                  <c:v>Национальная оборона 1770</c:v>
                </c:pt>
                <c:pt idx="2">
                  <c:v>Национальная безопасность и правоохранительная деятельность 342</c:v>
                </c:pt>
                <c:pt idx="3">
                  <c:v>Национальная экономика 23 853,3</c:v>
                </c:pt>
                <c:pt idx="4">
                  <c:v>Жилищно-коммунальное хозяйство 11 668,5</c:v>
                </c:pt>
                <c:pt idx="5">
                  <c:v>Образование 597309,2</c:v>
                </c:pt>
                <c:pt idx="6">
                  <c:v>Культура 53 932,3</c:v>
                </c:pt>
                <c:pt idx="7">
                  <c:v>Здравоохранение 450</c:v>
                </c:pt>
                <c:pt idx="8">
                  <c:v>Социальная политика 68 679,6</c:v>
                </c:pt>
                <c:pt idx="9">
                  <c:v>Физическая культура и спорт 251,1</c:v>
                </c:pt>
                <c:pt idx="10">
                  <c:v>Средства массовой информации 4 691</c:v>
                </c:pt>
                <c:pt idx="11">
                  <c:v>Обслуживание государственного долга 300</c:v>
                </c:pt>
                <c:pt idx="12">
                  <c:v>Межбюджетные трансферты 48 003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58906.5</c:v>
                </c:pt>
                <c:pt idx="1">
                  <c:v>1770</c:v>
                </c:pt>
                <c:pt idx="2" formatCode="General">
                  <c:v>342</c:v>
                </c:pt>
                <c:pt idx="3" formatCode="General">
                  <c:v>23853.3</c:v>
                </c:pt>
                <c:pt idx="4" formatCode="General">
                  <c:v>11668.5</c:v>
                </c:pt>
                <c:pt idx="5" formatCode="General">
                  <c:v>597309.19999999949</c:v>
                </c:pt>
                <c:pt idx="6" formatCode="General">
                  <c:v>53932.3</c:v>
                </c:pt>
                <c:pt idx="7" formatCode="General">
                  <c:v>450</c:v>
                </c:pt>
                <c:pt idx="8" formatCode="General">
                  <c:v>68679.600000000006</c:v>
                </c:pt>
                <c:pt idx="9" formatCode="General">
                  <c:v>251.1</c:v>
                </c:pt>
                <c:pt idx="10" formatCode="General">
                  <c:v>4691</c:v>
                </c:pt>
                <c:pt idx="11" formatCode="General">
                  <c:v>300</c:v>
                </c:pt>
                <c:pt idx="12" formatCode="General">
                  <c:v>48003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0.13623754164450289"/>
          <c:w val="0.44093377198396982"/>
          <c:h val="0.83357527670545062"/>
        </c:manualLayout>
      </c:layout>
      <c:txPr>
        <a:bodyPr/>
        <a:lstStyle/>
        <a:p>
          <a:pPr>
            <a:defRPr sz="1200" b="1" i="0" u="none" strike="noStrike" baseline="0">
              <a:solidFill>
                <a:schemeClr val="accent6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23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(8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106035.3</c:v>
                </c:pt>
                <c:pt idx="1">
                  <c:v>100619.4</c:v>
                </c:pt>
                <c:pt idx="2">
                  <c:v>38089.9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(20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409707</c:v>
                </c:pt>
                <c:pt idx="1">
                  <c:v>337729.6</c:v>
                </c:pt>
                <c:pt idx="2">
                  <c:v>103521.1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0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49368.3</c:v>
                </c:pt>
                <c:pt idx="1">
                  <c:v>46875.5</c:v>
                </c:pt>
                <c:pt idx="2">
                  <c:v>46702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2551.8000000000002</c:v>
                </c:pt>
                <c:pt idx="1">
                  <c:v>2556.8000000000002</c:v>
                </c:pt>
                <c:pt idx="2">
                  <c:v>2571.8000000000002</c:v>
                </c:pt>
              </c:numCache>
            </c:numRef>
          </c:val>
        </c:ser>
        <c:shape val="box"/>
        <c:axId val="174113152"/>
        <c:axId val="174499328"/>
        <c:axId val="0"/>
      </c:bar3DChart>
      <c:catAx>
        <c:axId val="174113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4499328"/>
        <c:crosses val="autoZero"/>
        <c:auto val="1"/>
        <c:lblAlgn val="ctr"/>
        <c:lblOffset val="100"/>
      </c:catAx>
      <c:valAx>
        <c:axId val="174499328"/>
        <c:scaling>
          <c:orientation val="minMax"/>
        </c:scaling>
        <c:delete val="1"/>
        <c:axPos val="l"/>
        <c:numFmt formatCode="#,##0.0" sourceLinked="1"/>
        <c:tickLblPos val="none"/>
        <c:crossAx val="1741131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518472894911212E-2"/>
          <c:y val="0.66216362665934736"/>
          <c:w val="0.77107795104379906"/>
          <c:h val="0.310179636933086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8828714307441178E-2"/>
          <c:y val="0.1883720930232558"/>
          <c:w val="0.82522470448534935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5E-2"/>
                  <c:y val="-3.7209302325582137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4.8648455393806946E-2"/>
                  <c:y val="-3.720930232558210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597309.19999999995</c:v>
                </c:pt>
                <c:pt idx="1">
                  <c:v>516930.1</c:v>
                </c:pt>
                <c:pt idx="2" formatCode="General">
                  <c:v>22068.6</c:v>
                </c:pt>
              </c:numCache>
            </c:numRef>
          </c:val>
        </c:ser>
        <c:marker val="1"/>
        <c:axId val="187439744"/>
        <c:axId val="196031616"/>
      </c:lineChart>
      <c:catAx>
        <c:axId val="187439744"/>
        <c:scaling>
          <c:orientation val="minMax"/>
        </c:scaling>
        <c:delete val="1"/>
        <c:axPos val="b"/>
        <c:numFmt formatCode="General" sourceLinked="1"/>
        <c:tickLblPos val="none"/>
        <c:crossAx val="196031616"/>
        <c:crosses val="autoZero"/>
        <c:auto val="1"/>
        <c:lblAlgn val="ctr"/>
        <c:lblOffset val="100"/>
      </c:catAx>
      <c:valAx>
        <c:axId val="196031616"/>
        <c:scaling>
          <c:orientation val="minMax"/>
        </c:scaling>
        <c:delete val="1"/>
        <c:axPos val="l"/>
        <c:numFmt formatCode="#,##0.00" sourceLinked="1"/>
        <c:tickLblPos val="none"/>
        <c:crossAx val="187439744"/>
        <c:crosses val="autoZero"/>
        <c:crossBetween val="between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Lbls>
            <c:dLbl>
              <c:idx val="0"/>
              <c:layout>
                <c:manualLayout>
                  <c:x val="-3.1745809553139007E-3"/>
                  <c:y val="-2.4540348514396192E-2"/>
                </c:manualLayout>
              </c:layout>
              <c:showVal val="1"/>
              <c:showCatName val="1"/>
            </c:dLbl>
            <c:dLbl>
              <c:idx val="1"/>
              <c:layout>
                <c:manualLayout>
                  <c:x val="7.2545424004031561E-3"/>
                  <c:y val="-6.1349663615446826E-3"/>
                </c:manualLayout>
              </c:layout>
              <c:showVal val="1"/>
              <c:showCatName val="1"/>
            </c:dLbl>
            <c:dLbl>
              <c:idx val="2"/>
              <c:layout>
                <c:manualLayout>
                  <c:x val="4.3091811880831823E-3"/>
                  <c:y val="0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sz="1098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  <c:showCatName val="1"/>
          </c:dLbls>
          <c:cat>
            <c:strRef>
              <c:f>Лист1!$A$2:$A$4</c:f>
              <c:strCache>
                <c:ptCount val="3"/>
                <c:pt idx="0">
                  <c:v>на 01.01.2019</c:v>
                </c:pt>
                <c:pt idx="1">
                  <c:v>на 01.01.2020</c:v>
                </c:pt>
                <c:pt idx="2">
                  <c:v>на 01.01.2021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45581.5</c:v>
                </c:pt>
                <c:pt idx="1">
                  <c:v>54156.3</c:v>
                </c:pt>
                <c:pt idx="2">
                  <c:v>62958.1</c:v>
                </c:pt>
              </c:numCache>
            </c:numRef>
          </c:val>
        </c:ser>
        <c:shape val="box"/>
        <c:axId val="191741952"/>
        <c:axId val="191743488"/>
        <c:axId val="0"/>
      </c:bar3DChart>
      <c:catAx>
        <c:axId val="191741952"/>
        <c:scaling>
          <c:orientation val="minMax"/>
        </c:scaling>
        <c:delete val="1"/>
        <c:axPos val="b"/>
        <c:tickLblPos val="nextTo"/>
        <c:crossAx val="191743488"/>
        <c:crosses val="autoZero"/>
        <c:auto val="1"/>
        <c:lblAlgn val="ctr"/>
        <c:lblOffset val="100"/>
      </c:catAx>
      <c:valAx>
        <c:axId val="191743488"/>
        <c:scaling>
          <c:orientation val="minMax"/>
          <c:max val="7000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91741952"/>
        <c:crosses val="autoZero"/>
        <c:crossBetween val="between"/>
        <c:majorUnit val="10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7343304232228784E-2"/>
          <c:y val="9.3101436100631379E-4"/>
          <c:w val="0.69688988150338682"/>
          <c:h val="0.8817331798477071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119175752671614"/>
                  <c:y val="2.372604463269657E-2"/>
                </c:manualLayout>
              </c:layout>
              <c:showVal val="1"/>
            </c:dLbl>
            <c:dLbl>
              <c:idx val="1"/>
              <c:layout>
                <c:manualLayout>
                  <c:x val="1.0730938354846838E-2"/>
                  <c:y val="-0.17106208647125332"/>
                </c:manualLayout>
              </c:layout>
              <c:showVal val="1"/>
            </c:dLbl>
            <c:dLbl>
              <c:idx val="2"/>
              <c:layout>
                <c:manualLayout>
                  <c:x val="0.14613867743651388"/>
                  <c:y val="3.834615399394730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80469.5</c:v>
                </c:pt>
                <c:pt idx="1">
                  <c:v>65478</c:v>
                </c:pt>
                <c:pt idx="2">
                  <c:v>73156.3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877182921532056"/>
          <c:y val="0.5096927597713965"/>
          <c:w val="0.2343699341364372"/>
          <c:h val="0.26855949132361723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335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427.1</c:v>
                </c:pt>
                <c:pt idx="1">
                  <c:v>392.9</c:v>
                </c:pt>
                <c:pt idx="2">
                  <c:v>492.2</c:v>
                </c:pt>
                <c:pt idx="3">
                  <c:v>523.9</c:v>
                </c:pt>
                <c:pt idx="4">
                  <c:v>559.1</c:v>
                </c:pt>
                <c:pt idx="5">
                  <c:v>564.9</c:v>
                </c:pt>
              </c:numCache>
            </c:numRef>
          </c:val>
        </c:ser>
        <c:axId val="134475776"/>
        <c:axId val="134477312"/>
      </c:barChart>
      <c:catAx>
        <c:axId val="134475776"/>
        <c:scaling>
          <c:orientation val="minMax"/>
        </c:scaling>
        <c:axPos val="b"/>
        <c:numFmt formatCode="General" sourceLinked="1"/>
        <c:tickLblPos val="nextTo"/>
        <c:crossAx val="134477312"/>
        <c:crosses val="autoZero"/>
        <c:auto val="1"/>
        <c:lblAlgn val="ctr"/>
        <c:lblOffset val="100"/>
      </c:catAx>
      <c:valAx>
        <c:axId val="134477312"/>
        <c:scaling>
          <c:orientation val="minMax"/>
        </c:scaling>
        <c:axPos val="l"/>
        <c:majorGridlines/>
        <c:numFmt formatCode="General" sourceLinked="1"/>
        <c:tickLblPos val="none"/>
        <c:crossAx val="134475776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162.6</c:v>
                </c:pt>
                <c:pt idx="1">
                  <c:v>195.5</c:v>
                </c:pt>
                <c:pt idx="2">
                  <c:v>230.4</c:v>
                </c:pt>
                <c:pt idx="3">
                  <c:v>240.5</c:v>
                </c:pt>
                <c:pt idx="4">
                  <c:v>259.10000000000002</c:v>
                </c:pt>
                <c:pt idx="5">
                  <c:v>279.10000000000002</c:v>
                </c:pt>
              </c:numCache>
            </c:numRef>
          </c:val>
        </c:ser>
        <c:axId val="135295744"/>
        <c:axId val="135297280"/>
      </c:barChart>
      <c:catAx>
        <c:axId val="1352957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5297280"/>
        <c:crosses val="autoZero"/>
        <c:auto val="1"/>
        <c:lblAlgn val="ctr"/>
        <c:lblOffset val="100"/>
      </c:catAx>
      <c:valAx>
        <c:axId val="135297280"/>
        <c:scaling>
          <c:orientation val="minMax"/>
        </c:scaling>
        <c:axPos val="l"/>
        <c:majorGridlines/>
        <c:numFmt formatCode="General" sourceLinked="1"/>
        <c:tickLblPos val="none"/>
        <c:crossAx val="135295744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432196575037719"/>
                  <c:y val="5.8593660985587128E-3"/>
                </c:manualLayout>
              </c:layout>
              <c:showVal val="1"/>
            </c:dLbl>
            <c:dLbl>
              <c:idx val="1"/>
              <c:layout>
                <c:manualLayout>
                  <c:x val="0.14558178659863666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096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7.2331252274699734E-2"/>
                  <c:y val="9.8341902589788546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526.29999999999995</c:v>
                </c:pt>
                <c:pt idx="1">
                  <c:v>523.9</c:v>
                </c:pt>
                <c:pt idx="2">
                  <c:v>240.5</c:v>
                </c:pt>
                <c:pt idx="3">
                  <c:v>116.4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600" b="1" i="0" baseline="0" dirty="0" smtClean="0">
                <a:solidFill>
                  <a:schemeClr val="accent3">
                    <a:lumMod val="75000"/>
                  </a:schemeClr>
                </a:solidFill>
              </a:rPr>
              <a:t>Индекс производства продукции сельского хозяйства, %</a:t>
            </a:r>
            <a:endParaRPr lang="ru-RU" sz="1600" b="1" i="0" baseline="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2929004482519624"/>
          <c:y val="3.0967306254968286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556024204804965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34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684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91.9</c:v>
                </c:pt>
                <c:pt idx="1">
                  <c:v>97</c:v>
                </c:pt>
                <c:pt idx="2">
                  <c:v>104.5</c:v>
                </c:pt>
                <c:pt idx="3">
                  <c:v>99.4</c:v>
                </c:pt>
                <c:pt idx="4">
                  <c:v>98</c:v>
                </c:pt>
                <c:pt idx="5">
                  <c:v>97.6</c:v>
                </c:pt>
              </c:numCache>
            </c:numRef>
          </c:val>
        </c:ser>
        <c:marker val="1"/>
        <c:axId val="150340736"/>
        <c:axId val="150342272"/>
      </c:lineChart>
      <c:catAx>
        <c:axId val="150340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50342272"/>
        <c:crosses val="autoZero"/>
        <c:auto val="1"/>
        <c:lblAlgn val="ctr"/>
        <c:lblOffset val="100"/>
      </c:catAx>
      <c:valAx>
        <c:axId val="15034227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0340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169E-2"/>
          <c:y val="0"/>
          <c:w val="0.93052677144044649"/>
          <c:h val="0.64067863042079842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-4.3895440369772385E-3"/>
                  <c:y val="3.7036777811995094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453.9</c:v>
                </c:pt>
                <c:pt idx="1">
                  <c:v>455.9</c:v>
                </c:pt>
                <c:pt idx="2">
                  <c:v>523.29999999999995</c:v>
                </c:pt>
                <c:pt idx="3">
                  <c:v>544.20000000000005</c:v>
                </c:pt>
                <c:pt idx="4">
                  <c:v>564.29999999999995</c:v>
                </c:pt>
                <c:pt idx="5">
                  <c:v>578.4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1258.2</c:v>
                </c:pt>
                <c:pt idx="1">
                  <c:v>1382.5</c:v>
                </c:pt>
                <c:pt idx="2">
                  <c:v>1473</c:v>
                </c:pt>
                <c:pt idx="3">
                  <c:v>1495</c:v>
                </c:pt>
                <c:pt idx="4">
                  <c:v>1523.7</c:v>
                </c:pt>
                <c:pt idx="5">
                  <c:v>1573.8</c:v>
                </c:pt>
              </c:numCache>
            </c:numRef>
          </c:val>
        </c:ser>
        <c:shape val="cylinder"/>
        <c:axId val="147943424"/>
        <c:axId val="147944960"/>
        <c:axId val="0"/>
      </c:bar3DChart>
      <c:catAx>
        <c:axId val="147943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ru-RU"/>
          </a:p>
        </c:txPr>
        <c:crossAx val="147944960"/>
        <c:crossesAt val="0"/>
        <c:auto val="1"/>
        <c:lblAlgn val="ctr"/>
        <c:lblOffset val="100"/>
      </c:catAx>
      <c:valAx>
        <c:axId val="14794496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94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1787671086240346E-2"/>
          <c:y val="6.1888800375320158E-2"/>
          <c:w val="0.86692471299670926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rgbClr val="D3FDE4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2381.8000000000002</c:v>
                </c:pt>
                <c:pt idx="1">
                  <c:v>2421.8000000000002</c:v>
                </c:pt>
                <c:pt idx="2">
                  <c:v>2383.1</c:v>
                </c:pt>
                <c:pt idx="3">
                  <c:v>2517.1999999999998</c:v>
                </c:pt>
                <c:pt idx="4">
                  <c:v>2653.1</c:v>
                </c:pt>
                <c:pt idx="5">
                  <c:v>2885.7</c:v>
                </c:pt>
              </c:numCache>
            </c:numRef>
          </c:val>
        </c:ser>
        <c:axId val="135291264"/>
        <c:axId val="135292800"/>
      </c:barChart>
      <c:catAx>
        <c:axId val="135291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5292800"/>
        <c:crossesAt val="0"/>
        <c:auto val="1"/>
        <c:lblAlgn val="ctr"/>
        <c:lblOffset val="100"/>
      </c:catAx>
      <c:valAx>
        <c:axId val="135292800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3529126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600" dirty="0"/>
              <a:t>Оборот общественного питания, млн. руб.</a:t>
            </a:r>
          </a:p>
        </c:rich>
      </c:tx>
      <c:layout>
        <c:manualLayout>
          <c:xMode val="edge"/>
          <c:yMode val="edge"/>
          <c:x val="0.14799278848133507"/>
          <c:y val="3.9585301056050091E-3"/>
        </c:manualLayout>
      </c:layout>
    </c:title>
    <c:view3D>
      <c:rotX val="0"/>
      <c:rotY val="0"/>
      <c:depthPercent val="40"/>
      <c:perspective val="120"/>
    </c:view3D>
    <c:sideWall>
      <c:spPr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 общественного питания,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6.2</c:v>
                </c:pt>
                <c:pt idx="1">
                  <c:v>6.6</c:v>
                </c:pt>
                <c:pt idx="2">
                  <c:v>11.2</c:v>
                </c:pt>
                <c:pt idx="3">
                  <c:v>12.4</c:v>
                </c:pt>
                <c:pt idx="4">
                  <c:v>12.9</c:v>
                </c:pt>
                <c:pt idx="5">
                  <c:v>12.9</c:v>
                </c:pt>
              </c:numCache>
            </c:numRef>
          </c:val>
        </c:ser>
        <c:shape val="pyramid"/>
        <c:axId val="150681088"/>
        <c:axId val="150682624"/>
        <c:axId val="0"/>
      </c:bar3DChart>
      <c:catAx>
        <c:axId val="1506810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682624"/>
        <c:crosses val="autoZero"/>
        <c:auto val="1"/>
        <c:lblAlgn val="ctr"/>
        <c:lblOffset val="100"/>
      </c:catAx>
      <c:valAx>
        <c:axId val="150682624"/>
        <c:scaling>
          <c:orientation val="minMax"/>
        </c:scaling>
        <c:delete val="1"/>
        <c:axPos val="l"/>
        <c:numFmt formatCode="General" sourceLinked="1"/>
        <c:tickLblPos val="nextTo"/>
        <c:crossAx val="150681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dirty="0"/>
              <a:t>Платные услуги населению, </a:t>
            </a:r>
            <a:endParaRPr lang="ru-RU" sz="1800" dirty="0" smtClean="0"/>
          </a:p>
          <a:p>
            <a:pPr>
              <a:defRPr sz="1800"/>
            </a:pPr>
            <a:r>
              <a:rPr lang="ru-RU" sz="1800" dirty="0" smtClean="0"/>
              <a:t>млн</a:t>
            </a:r>
            <a:r>
              <a:rPr lang="ru-RU" sz="1800" dirty="0"/>
              <a:t>. руб.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179.4</c:v>
                </c:pt>
                <c:pt idx="1">
                  <c:v>242</c:v>
                </c:pt>
                <c:pt idx="2">
                  <c:v>284.39999999999969</c:v>
                </c:pt>
                <c:pt idx="3">
                  <c:v>301</c:v>
                </c:pt>
                <c:pt idx="4">
                  <c:v>319.3</c:v>
                </c:pt>
                <c:pt idx="5">
                  <c:v>339.4</c:v>
                </c:pt>
              </c:numCache>
            </c:numRef>
          </c:val>
        </c:ser>
        <c:shape val="cone"/>
        <c:axId val="150885120"/>
        <c:axId val="150886656"/>
        <c:axId val="0"/>
      </c:bar3DChart>
      <c:catAx>
        <c:axId val="15088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50886656"/>
        <c:crosses val="autoZero"/>
        <c:auto val="1"/>
        <c:lblAlgn val="ctr"/>
        <c:lblOffset val="100"/>
      </c:catAx>
      <c:valAx>
        <c:axId val="150886656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088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rgbClr val="0070C0"/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rgbClr val="0070C0"/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/>
      <dgm:spPr/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Предупреждение и борьба с социально-значимыми заболеваниями и заболеваниями, представляющими опасность для окружающих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284E4D61-E7A8-4EF1-83E4-8CF46620BBCF}" type="presOf" srcId="{F8666547-D28F-4D89-8F79-700D7C81A9BF}" destId="{A58C4849-C275-4184-AB08-641E6033B6D0}" srcOrd="0" destOrd="0" presId="urn:microsoft.com/office/officeart/2005/8/layout/vList2"/>
    <dgm:cxn modelId="{3605C421-4194-49BC-B7DC-C93900BC0F95}" type="presOf" srcId="{84057E5B-46AD-4CD3-AD6E-8932A523E451}" destId="{F283F43F-10E6-4B88-9B8C-A6E1D7F295D9}" srcOrd="0" destOrd="0" presId="urn:microsoft.com/office/officeart/2005/8/layout/vList2"/>
    <dgm:cxn modelId="{0C919EB7-4ABA-4625-ADC4-B5DC22F8DCE3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Мероприятия, направленные на формирование здорового образа жизни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57050-5386-4A58-8328-E011DCC9CD4C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3D3E496C-47F4-4B28-93C4-2203A00558C5}" type="presOf" srcId="{F8666547-D28F-4D89-8F79-700D7C81A9BF}" destId="{A58C4849-C275-4184-AB08-641E6033B6D0}" srcOrd="0" destOrd="0" presId="urn:microsoft.com/office/officeart/2005/8/layout/vList2"/>
    <dgm:cxn modelId="{EE2DE24A-7F5A-43A7-BAF6-A4459FD11576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Формирование благоприятной среды для жизнедеятельности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в области системы реабилитации и социальной интеграции ветеранов и инвалидов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77C701-446B-4320-A3AC-E5474B025044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D592416D-72C3-4303-AF5E-EC39F1D4DEB2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74BB1E80-3C0E-4A4C-BCCB-5536E9F57836}" type="presOf" srcId="{1566F6CF-C665-436D-B779-88A8A80C1C5D}" destId="{79F34D2B-5F80-456A-B944-5D38073B2182}" srcOrd="0" destOrd="0" presId="urn:microsoft.com/office/officeart/2005/8/layout/vList2"/>
    <dgm:cxn modelId="{330B30B5-A645-4A1C-BF48-182D3C6E425C}" type="presParOf" srcId="{F283F43F-10E6-4B88-9B8C-A6E1D7F295D9}" destId="{A58C4849-C275-4184-AB08-641E6033B6D0}" srcOrd="0" destOrd="0" presId="urn:microsoft.com/office/officeart/2005/8/layout/vList2"/>
    <dgm:cxn modelId="{D6A1330A-45E6-4139-8387-AD485B1DDAA9}" type="presParOf" srcId="{F283F43F-10E6-4B88-9B8C-A6E1D7F295D9}" destId="{4059FFB4-9F16-407A-99E1-3875466703CC}" srcOrd="1" destOrd="0" presId="urn:microsoft.com/office/officeart/2005/8/layout/vList2"/>
    <dgm:cxn modelId="{D330E6EC-411C-40E5-A7DB-6A3A2C0685ED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832 339,8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95,7%)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37 816,7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4,3%)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2018 году планируется осуществлять в рамках 20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34188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870 156,5         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X="-20643" custLinFactNeighborX="-100000" custLinFactNeighborY="40515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2">
            <a:lumMod val="50000"/>
          </a:schemeClr>
        </a:solidFill>
        <a:ln w="19050">
          <a:solidFill>
            <a:schemeClr val="accent3">
              <a:lumMod val="50000"/>
            </a:schemeClr>
          </a:solidFill>
        </a:ln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"/>
    <dgm:cxn modelId="{1094A0A1-2ED2-4D1C-92CC-6AB8821D3C25}" type="presOf" srcId="{9D40C572-BE28-4F24-A677-C582BBDDCAC6}" destId="{893D8FD9-8655-4223-9B07-DA30975E8426}" srcOrd="0" destOrd="0" presId="urn:microsoft.com/office/officeart/2005/8/layout/vList3"/>
    <dgm:cxn modelId="{0D453BA0-160C-41A5-B631-5E6CA130BFAB}" type="presOf" srcId="{6C71AE6A-B050-4515-9CF2-3F71DEF2AA04}" destId="{492C9903-633E-4E2C-A422-40DFE8419994}" srcOrd="0" destOrd="0" presId="urn:microsoft.com/office/officeart/2005/8/layout/vList3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9D3BE133-6CBD-4EC4-B09E-A43D7F3DB3A6}" type="presOf" srcId="{230436DC-5F0E-4DA4-AB64-0201AF3394AD}" destId="{2A9B699C-309A-4F58-96F8-D3C1CBDD4436}" srcOrd="0" destOrd="0" presId="urn:microsoft.com/office/officeart/2005/8/layout/vList3"/>
    <dgm:cxn modelId="{16AF6DEF-DD4F-4B63-87AC-D100E4069DD7}" type="presParOf" srcId="{C75F3571-4274-403C-98F7-A93B0E9740BB}" destId="{D26D55CB-04A9-45A5-8342-9EA4E30C0C41}" srcOrd="0" destOrd="0" presId="urn:microsoft.com/office/officeart/2005/8/layout/vList3"/>
    <dgm:cxn modelId="{7ABB65C2-A615-45A3-A0F8-C6F05BB05C16}" type="presParOf" srcId="{D26D55CB-04A9-45A5-8342-9EA4E30C0C41}" destId="{CDEEEE10-C59F-458A-A330-64FB345920B8}" srcOrd="0" destOrd="0" presId="urn:microsoft.com/office/officeart/2005/8/layout/vList3"/>
    <dgm:cxn modelId="{63A89398-4AAB-4A91-AE56-BC84C2BE8E28}" type="presParOf" srcId="{D26D55CB-04A9-45A5-8342-9EA4E30C0C41}" destId="{492C9903-633E-4E2C-A422-40DFE8419994}" srcOrd="1" destOrd="0" presId="urn:microsoft.com/office/officeart/2005/8/layout/vList3"/>
    <dgm:cxn modelId="{3B7BCDE0-3E91-484E-A5C4-31E81660634E}" type="presParOf" srcId="{C75F3571-4274-403C-98F7-A93B0E9740BB}" destId="{13B5A84B-BB8F-4D3D-8BF3-0170DF0F2E1D}" srcOrd="1" destOrd="0" presId="urn:microsoft.com/office/officeart/2005/8/layout/vList3"/>
    <dgm:cxn modelId="{9D712114-9548-42A6-BA67-68F2BEEC0A78}" type="presParOf" srcId="{C75F3571-4274-403C-98F7-A93B0E9740BB}" destId="{E1F0C841-DEFF-40A1-B091-2DE2B4F5267A}" srcOrd="2" destOrd="0" presId="urn:microsoft.com/office/officeart/2005/8/layout/vList3"/>
    <dgm:cxn modelId="{39114192-958D-4D65-9710-49B364A973EE}" type="presParOf" srcId="{E1F0C841-DEFF-40A1-B091-2DE2B4F5267A}" destId="{7EF8BE09-5364-42D7-9760-82274CC4EAA5}" srcOrd="0" destOrd="0" presId="urn:microsoft.com/office/officeart/2005/8/layout/vList3"/>
    <dgm:cxn modelId="{2627C2EB-6733-4487-859C-834177D272B6}" type="presParOf" srcId="{E1F0C841-DEFF-40A1-B091-2DE2B4F5267A}" destId="{893D8FD9-8655-4223-9B07-DA30975E8426}" srcOrd="1" destOrd="0" presId="urn:microsoft.com/office/officeart/2005/8/layout/vList3"/>
    <dgm:cxn modelId="{EA660FB4-B18A-42BD-93F6-1A073623BADB}" type="presParOf" srcId="{C75F3571-4274-403C-98F7-A93B0E9740BB}" destId="{DE3B119A-2872-4AEC-8843-30F39A2AFA8D}" srcOrd="3" destOrd="0" presId="urn:microsoft.com/office/officeart/2005/8/layout/vList3"/>
    <dgm:cxn modelId="{F380C272-5CC1-480D-85F6-9F1320B4A399}" type="presParOf" srcId="{C75F3571-4274-403C-98F7-A93B0E9740BB}" destId="{94F7E482-B7E1-4FDB-8300-528059FF988D}" srcOrd="4" destOrd="0" presId="urn:microsoft.com/office/officeart/2005/8/layout/vList3"/>
    <dgm:cxn modelId="{26FFDA09-1503-4DBA-A373-BBF8E7183910}" type="presParOf" srcId="{94F7E482-B7E1-4FDB-8300-528059FF988D}" destId="{3D9C69A5-AD64-4190-A28F-BF140A0F02B3}" srcOrd="0" destOrd="0" presId="urn:microsoft.com/office/officeart/2005/8/layout/vList3"/>
    <dgm:cxn modelId="{EA73B314-86BB-415C-8B25-6D15A68E83AA}" type="presParOf" srcId="{94F7E482-B7E1-4FDB-8300-528059FF988D}" destId="{3A01653F-C2E2-43B0-A743-EE2969B839FA}" srcOrd="1" destOrd="0" presId="urn:microsoft.com/office/officeart/2005/8/layout/vList3"/>
    <dgm:cxn modelId="{79C7C198-D759-4159-B606-D7CD7C3C17B1}" type="presParOf" srcId="{C75F3571-4274-403C-98F7-A93B0E9740BB}" destId="{70F9B535-8DDF-4342-B506-CD4FB568E289}" srcOrd="5" destOrd="0" presId="urn:microsoft.com/office/officeart/2005/8/layout/vList3"/>
    <dgm:cxn modelId="{B3443943-625A-470A-B485-A9728AADBF55}" type="presParOf" srcId="{C75F3571-4274-403C-98F7-A93B0E9740BB}" destId="{F993050E-AEF3-4C89-872C-604DB31BF6BC}" srcOrd="6" destOrd="0" presId="urn:microsoft.com/office/officeart/2005/8/layout/vList3"/>
    <dgm:cxn modelId="{2C0B8ECA-9158-42BF-90C8-11FAD812CDC8}" type="presParOf" srcId="{F993050E-AEF3-4C89-872C-604DB31BF6BC}" destId="{8E35D09F-D250-42A6-AE12-DF88E525A59E}" srcOrd="0" destOrd="0" presId="urn:microsoft.com/office/officeart/2005/8/layout/vList3"/>
    <dgm:cxn modelId="{60D5E6C7-C45D-4027-9B3B-AD54C94D7E2B}" type="presParOf" srcId="{F993050E-AEF3-4C89-872C-604DB31BF6BC}" destId="{2A9B699C-309A-4F58-96F8-D3C1CBDD4436}" srcOrd="1" destOrd="0" presId="urn:microsoft.com/office/officeart/2005/8/layout/vList3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0.1017</cdr:x>
      <cdr:y>0.67857</cdr:y>
    </cdr:from>
    <cdr:to>
      <cdr:x>0.40472</cdr:x>
      <cdr:y>0.73499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28660" y="4071966"/>
          <a:ext cx="1277181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2019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2020 год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27.12.2017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chart" Target="../charts/chart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chart" Target="../charts/chart9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chart" Target="../charts/chart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22.jpeg"/><Relationship Id="rId4" Type="http://schemas.openxmlformats.org/officeDocument/2006/relationships/oleObject" Target="../embeddings/_____Microsoft_Office_Excel_97-20031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jpeg"/><Relationship Id="rId3" Type="http://schemas.openxmlformats.org/officeDocument/2006/relationships/image" Target="../media/image6.jpeg"/><Relationship Id="rId7" Type="http://schemas.openxmlformats.org/officeDocument/2006/relationships/image" Target="../media/image56.pn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_____Microsoft_Office_Excel_97-20032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2.jpeg"/><Relationship Id="rId11" Type="http://schemas.openxmlformats.org/officeDocument/2006/relationships/image" Target="../media/image86.jpeg"/><Relationship Id="rId5" Type="http://schemas.openxmlformats.org/officeDocument/2006/relationships/image" Target="../media/image81.jpeg"/><Relationship Id="rId10" Type="http://schemas.openxmlformats.org/officeDocument/2006/relationships/image" Target="../media/image6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7.jpeg"/><Relationship Id="rId3" Type="http://schemas.openxmlformats.org/officeDocument/2006/relationships/image" Target="../media/image6.jpeg"/><Relationship Id="rId7" Type="http://schemas.openxmlformats.org/officeDocument/2006/relationships/image" Target="../media/image92.jpe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3.jpeg"/><Relationship Id="rId4" Type="http://schemas.openxmlformats.org/officeDocument/2006/relationships/chart" Target="../charts/char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hyperlink" Target="http://images.yandex.ru/yandsearch?p=2&amp;text=%D0%BA%D0%B0%D1%80%D1%82%D0%B8%D0%BD%D0%BA%D0%B8%20%D0%BF%D0%BE%20%D0%96%D0%9A%D0%A5&amp;fp=2&amp;img_url=http://newsaltay.ru/up/photos9/9010.jpg&amp;pos=66&amp;uinfo=ww-1403-wh-1019-fw-1178-fh-598-pd-0.8999999761581421&amp;rpt=simage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notesSlide" Target="../notesSlides/notesSlide8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16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13.jpeg"/><Relationship Id="rId9" Type="http://schemas.openxmlformats.org/officeDocument/2006/relationships/image" Target="../media/image114.jpeg"/><Relationship Id="rId14" Type="http://schemas.openxmlformats.org/officeDocument/2006/relationships/image" Target="../media/image115.jpeg"/><Relationship Id="rId22" Type="http://schemas.openxmlformats.org/officeDocument/2006/relationships/diagramQuickStyle" Target="../diagrams/quickStyle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18.jpeg"/><Relationship Id="rId3" Type="http://schemas.openxmlformats.org/officeDocument/2006/relationships/image" Target="../media/image6.jpeg"/><Relationship Id="rId21" Type="http://schemas.openxmlformats.org/officeDocument/2006/relationships/image" Target="../media/image121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7.jpeg"/><Relationship Id="rId20" Type="http://schemas.openxmlformats.org/officeDocument/2006/relationships/image" Target="../media/image120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19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22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124.jpeg"/><Relationship Id="rId18" Type="http://schemas.openxmlformats.org/officeDocument/2006/relationships/diagramQuickStyle" Target="../diagrams/quickStyle14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15.xml"/><Relationship Id="rId7" Type="http://schemas.openxmlformats.org/officeDocument/2006/relationships/diagramColors" Target="../diagrams/colors12.xml"/><Relationship Id="rId12" Type="http://schemas.openxmlformats.org/officeDocument/2006/relationships/image" Target="../media/image123.jpeg"/><Relationship Id="rId17" Type="http://schemas.openxmlformats.org/officeDocument/2006/relationships/diagramLayout" Target="../diagrams/layout14.xml"/><Relationship Id="rId2" Type="http://schemas.openxmlformats.org/officeDocument/2006/relationships/notesSlide" Target="../notesSlides/notesSlide10.xml"/><Relationship Id="rId16" Type="http://schemas.openxmlformats.org/officeDocument/2006/relationships/diagramData" Target="../diagrams/data14.xml"/><Relationship Id="rId20" Type="http://schemas.openxmlformats.org/officeDocument/2006/relationships/diagramData" Target="../diagrams/data15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Colors" Target="../diagrams/colors13.xml"/><Relationship Id="rId5" Type="http://schemas.openxmlformats.org/officeDocument/2006/relationships/diagramLayout" Target="../diagrams/layout12.xml"/><Relationship Id="rId15" Type="http://schemas.openxmlformats.org/officeDocument/2006/relationships/image" Target="../media/image126.jpeg"/><Relationship Id="rId23" Type="http://schemas.openxmlformats.org/officeDocument/2006/relationships/diagramColors" Target="../diagrams/colors15.xml"/><Relationship Id="rId10" Type="http://schemas.openxmlformats.org/officeDocument/2006/relationships/diagramQuickStyle" Target="../diagrams/quickStyle13.xml"/><Relationship Id="rId19" Type="http://schemas.openxmlformats.org/officeDocument/2006/relationships/diagramColors" Target="../diagrams/colors14.xml"/><Relationship Id="rId4" Type="http://schemas.openxmlformats.org/officeDocument/2006/relationships/diagramData" Target="../diagrams/data12.xml"/><Relationship Id="rId9" Type="http://schemas.openxmlformats.org/officeDocument/2006/relationships/diagramLayout" Target="../diagrams/layout13.xml"/><Relationship Id="rId14" Type="http://schemas.openxmlformats.org/officeDocument/2006/relationships/image" Target="../media/image125.jpeg"/><Relationship Id="rId22" Type="http://schemas.openxmlformats.org/officeDocument/2006/relationships/diagramQuickStyle" Target="../diagrams/quickStyle1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Layout" Target="../diagrams/layout18.xml"/><Relationship Id="rId18" Type="http://schemas.openxmlformats.org/officeDocument/2006/relationships/diagramQuickStyle" Target="../diagrams/quickStyle19.xml"/><Relationship Id="rId3" Type="http://schemas.openxmlformats.org/officeDocument/2006/relationships/image" Target="../media/image6.jpeg"/><Relationship Id="rId21" Type="http://schemas.openxmlformats.org/officeDocument/2006/relationships/image" Target="../media/image128.jpeg"/><Relationship Id="rId7" Type="http://schemas.openxmlformats.org/officeDocument/2006/relationships/diagramColors" Target="../diagrams/colors16.xml"/><Relationship Id="rId12" Type="http://schemas.openxmlformats.org/officeDocument/2006/relationships/diagramData" Target="../diagrams/data18.xml"/><Relationship Id="rId17" Type="http://schemas.openxmlformats.org/officeDocument/2006/relationships/diagramLayout" Target="../diagrams/layout19.xml"/><Relationship Id="rId25" Type="http://schemas.openxmlformats.org/officeDocument/2006/relationships/image" Target="../media/image132.jpeg"/><Relationship Id="rId2" Type="http://schemas.openxmlformats.org/officeDocument/2006/relationships/notesSlide" Target="../notesSlides/notesSlide11.xml"/><Relationship Id="rId16" Type="http://schemas.openxmlformats.org/officeDocument/2006/relationships/diagramData" Target="../diagrams/data19.xml"/><Relationship Id="rId20" Type="http://schemas.openxmlformats.org/officeDocument/2006/relationships/image" Target="../media/image127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6.xml"/><Relationship Id="rId11" Type="http://schemas.openxmlformats.org/officeDocument/2006/relationships/diagramColors" Target="../diagrams/colors17.xml"/><Relationship Id="rId24" Type="http://schemas.openxmlformats.org/officeDocument/2006/relationships/image" Target="../media/image131.jpeg"/><Relationship Id="rId5" Type="http://schemas.openxmlformats.org/officeDocument/2006/relationships/diagramLayout" Target="../diagrams/layout16.xml"/><Relationship Id="rId15" Type="http://schemas.openxmlformats.org/officeDocument/2006/relationships/diagramColors" Target="../diagrams/colors18.xml"/><Relationship Id="rId23" Type="http://schemas.openxmlformats.org/officeDocument/2006/relationships/image" Target="../media/image130.jpeg"/><Relationship Id="rId10" Type="http://schemas.openxmlformats.org/officeDocument/2006/relationships/diagramQuickStyle" Target="../diagrams/quickStyle17.xml"/><Relationship Id="rId19" Type="http://schemas.openxmlformats.org/officeDocument/2006/relationships/diagramColors" Target="../diagrams/colors19.xml"/><Relationship Id="rId4" Type="http://schemas.openxmlformats.org/officeDocument/2006/relationships/diagramData" Target="../diagrams/data16.xml"/><Relationship Id="rId9" Type="http://schemas.openxmlformats.org/officeDocument/2006/relationships/diagramLayout" Target="../diagrams/layout17.xml"/><Relationship Id="rId14" Type="http://schemas.openxmlformats.org/officeDocument/2006/relationships/diagramQuickStyle" Target="../diagrams/quickStyle18.xml"/><Relationship Id="rId22" Type="http://schemas.openxmlformats.org/officeDocument/2006/relationships/image" Target="../media/image12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6.jpeg"/><Relationship Id="rId5" Type="http://schemas.openxmlformats.org/officeDocument/2006/relationships/image" Target="../media/image135.png"/><Relationship Id="rId10" Type="http://schemas.openxmlformats.org/officeDocument/2006/relationships/image" Target="../media/image140.jpeg"/><Relationship Id="rId4" Type="http://schemas.openxmlformats.org/officeDocument/2006/relationships/image" Target="../media/image134.png"/><Relationship Id="rId9" Type="http://schemas.openxmlformats.org/officeDocument/2006/relationships/image" Target="../media/image1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7" Type="http://schemas.openxmlformats.org/officeDocument/2006/relationships/image" Target="../media/image14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2.jpeg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5857884" y="4714884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0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84138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7200" b="1" i="1" dirty="0" smtClean="0">
                <a:solidFill>
                  <a:srgbClr val="C00000"/>
                </a:solidFill>
              </a:rPr>
              <a:t/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БЮДЖЕТ 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для граждан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2018-2020 годы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3" descr="C:\Users\Потылицына НА\Desktop\Видеоряд  о районе\Усть-Абаканский райо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4138542"/>
            <a:ext cx="3429024" cy="2619849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2500306"/>
            <a:ext cx="8072494" cy="11695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Плана мероприятий по росту доходов, оптимизации расходов и совершенствованию долговой политики муниципального образования Усть-Абаканский район Республики Хакасия;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- реализация  Указов Президента Российской Федерации от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07.05.2012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96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14" y="571480"/>
            <a:ext cx="7643866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onstantia" pitchFamily="18" charset="0"/>
              </a:rPr>
              <a:t>Цель бюджетной политики – </a:t>
            </a:r>
            <a:r>
              <a:rPr lang="ru-RU" sz="1600" dirty="0" smtClean="0">
                <a:solidFill>
                  <a:schemeClr val="tx1"/>
                </a:solidFill>
              </a:rPr>
              <a:t>повышение эффективности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и результативности управления бюджетными средствами при достижении приоритетных целей социально-экономического развития Усть-Абаканского района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1500174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96875" algn="just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Arial" pitchFamily="34" charset="0"/>
              </a:rPr>
              <a:t>Ключевыми факторами, оказавшими влияние на бюджетную политику Усть-Абаканского района Республики Хакасия на очередной финансовый год и плановый период, стали: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857628"/>
            <a:ext cx="81439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b="1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Бюджетная политика муниципального образования Усть-Абаканский район Республики Хакасия в трехлетней перспективе основывается на следующих основных направлениях:</a:t>
            </a:r>
            <a:endParaRPr lang="ru-RU" sz="1600" b="1" dirty="0" smtClean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929198"/>
            <a:ext cx="792961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FFFF0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rgbClr val="FFFF00"/>
                </a:solidFill>
                <a:latin typeface="Cambria" pitchFamily="18" charset="0"/>
              </a:rPr>
              <a:t>Обеспечение 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</a:t>
            </a:r>
            <a:endParaRPr lang="ru-RU" sz="1400" b="1" dirty="0" smtClean="0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57158" y="5000636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928670"/>
            <a:ext cx="7643866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86454"/>
            <a:ext cx="1643074" cy="974891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00100" y="2143116"/>
            <a:ext cx="771530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Осуществление мероприятий, направленных на повышение эффективности социально-экономической политики муниципального образования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929066"/>
            <a:ext cx="77153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системы муниципального финансового контроля, внутреннего финансового контроля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4857760"/>
            <a:ext cx="7715304" cy="784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buFontTx/>
              <a:buChar char="-"/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открытости бюджетных данных, содействие развитию финансового образования и повышение уровня финансовой грамотности населения района.</a:t>
            </a:r>
          </a:p>
          <a:p>
            <a:pPr lvl="0" indent="396875" algn="just" eaLnBrk="0" hangingPunct="0">
              <a:tabLst>
                <a:tab pos="630238" algn="l"/>
              </a:tabLst>
            </a:pP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3000372"/>
            <a:ext cx="7643866" cy="5539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tx1"/>
                </a:solidFill>
                <a:latin typeface="Constantia" pitchFamily="18" charset="0"/>
              </a:rPr>
              <a:t>Повышение эффективности оказания муниципальных услуг за счет повышения доступности и качества предоставления услуг</a:t>
            </a:r>
            <a:endParaRPr lang="ru-RU" sz="1500" dirty="0" smtClean="0">
              <a:solidFill>
                <a:schemeClr val="tx1"/>
              </a:solidFill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28596" y="4071942"/>
            <a:ext cx="437374" cy="428628"/>
            <a:chOff x="0" y="60476"/>
            <a:chExt cx="437374" cy="624820"/>
          </a:xfrm>
        </p:grpSpPr>
        <p:sp>
          <p:nvSpPr>
            <p:cNvPr id="16" name="Нашивка 1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28596" y="3143248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214554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8" y="1285860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0034" y="5072074"/>
            <a:ext cx="437374" cy="428628"/>
            <a:chOff x="0" y="60476"/>
            <a:chExt cx="437374" cy="624820"/>
          </a:xfrm>
        </p:grpSpPr>
        <p:sp>
          <p:nvSpPr>
            <p:cNvPr id="29" name="Нашивка 28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0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57224" y="2643182"/>
            <a:ext cx="8001056" cy="3554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мониторинг расчетов с бюджетом по крупным и средним предприятиям и организациям муниципального образования в целях предотвращения необоснованного сокращения платежей в бюджет и роста задолженности по налогам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инвентаризация имущества, имеющегося в муниципальной собственности, с целью выявления неиспользуемого (бесхозяйного) имущества и определения направлений его последующего использования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вовлечение в хозяйственный оборот неиспользуемых объектов недвижимости и земельных участков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выполнение мероприятий по привлечению дополнительных средств из вышестоящих бюджетов через участие в целевых программах на условиях софинансирования, конкурсах и проектах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муниципальный земельный контроль для максимального учета при проведении мероприятий по увеличению налоговых поступлений</a:t>
            </a:r>
          </a:p>
          <a:p>
            <a:pPr lvl="0" indent="180975" eaLnBrk="0" hangingPunct="0">
              <a:buFontTx/>
              <a:buChar char="-"/>
            </a:pPr>
            <a:r>
              <a:rPr lang="ru-RU" sz="1500" dirty="0" smtClean="0">
                <a:solidFill>
                  <a:srgbClr val="FF0000"/>
                </a:solidFill>
                <a:latin typeface="Cambria" pitchFamily="18" charset="0"/>
              </a:rPr>
              <a:t>повышение качества претензионной и исковой работы с неплательщиками с целью осуществления мер, направленных на безусловное взыскание задолженности в бюджет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42918"/>
            <a:ext cx="71438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Основными целями налоговой политики являются получение максимально возможного объема доходов, в первую очередь за счет улучшения качества налогового администрирования, выведения теневой экономики, поддержки и стимулирования предпринимательской инвестиционной активности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1857364"/>
            <a:ext cx="77867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Constantia" pitchFamily="18" charset="0"/>
                <a:ea typeface="Calibri" pitchFamily="34" charset="0"/>
                <a:cs typeface="Arial" pitchFamily="34" charset="0"/>
              </a:rPr>
              <a:t>Для решения основных задач налоговой политики необходима реализация следующих мер:</a:t>
            </a:r>
            <a:endParaRPr lang="ru-RU" b="1" i="1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3"/>
          <a:srcRect l="9562" t="52333" r="13562" b="32667"/>
          <a:stretch>
            <a:fillRect/>
          </a:stretch>
        </p:blipFill>
        <p:spPr bwMode="auto">
          <a:xfrm>
            <a:off x="5500694" y="6143644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285720" y="2714620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85720" y="4572008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85720" y="5214950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85720" y="3429000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85720" y="4071942"/>
            <a:ext cx="437374" cy="428628"/>
            <a:chOff x="0" y="60476"/>
            <a:chExt cx="437374" cy="624820"/>
          </a:xfrm>
        </p:grpSpPr>
        <p:sp>
          <p:nvSpPr>
            <p:cNvPr id="24" name="Нашивка 23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57158" y="5857892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7" y="642919"/>
          <a:ext cx="8929747" cy="423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590"/>
                <a:gridCol w="1008201"/>
                <a:gridCol w="1008201"/>
                <a:gridCol w="1080216"/>
                <a:gridCol w="1008201"/>
                <a:gridCol w="936187"/>
                <a:gridCol w="936151"/>
              </a:tblGrid>
              <a:tr h="3857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</a:tr>
              <a:tr h="50115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населения,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41,45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41,72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42,04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42,20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98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Численность экономически активного населения,</a:t>
                      </a:r>
                      <a:r>
                        <a:rPr lang="ru-RU" sz="1200" b="1" baseline="0" dirty="0" smtClean="0"/>
                        <a:t> тыс. человек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19,1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19,84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19,75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Средняя заработная плата,</a:t>
                      </a:r>
                      <a:r>
                        <a:rPr lang="ru-RU" sz="1200" b="1" baseline="0" dirty="0" smtClean="0"/>
                        <a:t>  </a:t>
                      </a:r>
                      <a:r>
                        <a:rPr lang="ru-RU" sz="1200" b="1" dirty="0" smtClean="0"/>
                        <a:t>рублей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28 426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27 610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30,465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33,049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34,813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36,097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Ввод в действие</a:t>
                      </a:r>
                      <a:r>
                        <a:rPr lang="ru-RU" sz="1200" b="1" baseline="0" dirty="0" smtClean="0"/>
                        <a:t> жилых домов,  тыс.кв.м.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39,34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23,33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9,68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13,0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149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/>
                        <a:t>Численность безработных, тыс. чел.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340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330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360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751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Уровень безработицы, 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1,7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1,74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974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Индекс потребительских </a:t>
                      </a:r>
                      <a:r>
                        <a:rPr lang="ru-RU" sz="1200" b="1" smtClean="0"/>
                        <a:t>цен,%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107,8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106,8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103,8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103,7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675072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200" b="1" dirty="0" smtClean="0"/>
                        <a:t>Величина прожиточного минимума на душу населения,  рублей в месяц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7 923,0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9 075,5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9 157,5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9 340,6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10 411,6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11 879,5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929198"/>
            <a:ext cx="2214578" cy="1780086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929198"/>
            <a:ext cx="2143140" cy="1785950"/>
          </a:xfrm>
          <a:prstGeom prst="rect">
            <a:avLst/>
          </a:prstGeom>
          <a:noFill/>
        </p:spPr>
      </p:pic>
      <p:pic>
        <p:nvPicPr>
          <p:cNvPr id="3077" name="Picture 5" descr="C:\Users\КЕРШМ\Desktop\Новая папка\DSC_11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929198"/>
            <a:ext cx="2143108" cy="1801814"/>
          </a:xfrm>
          <a:prstGeom prst="rect">
            <a:avLst/>
          </a:prstGeom>
          <a:noFill/>
        </p:spPr>
      </p:pic>
      <p:pic>
        <p:nvPicPr>
          <p:cNvPr id="3078" name="Picture 6" descr="C:\Users\КЕРШМ\Desktop\Новая папка\л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4929198"/>
            <a:ext cx="2143140" cy="17621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428604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Промышленное </a:t>
            </a:r>
            <a:r>
              <a:rPr lang="ru-RU" sz="32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производство</a:t>
            </a:r>
            <a:endParaRPr lang="ru-RU" sz="32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714876" y="150017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3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Добыча полезных ископаемых, млн.руб.</a:t>
            </a:r>
            <a:endParaRPr lang="ru-RU" sz="1400" b="1" dirty="0"/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643446"/>
          <a:ext cx="428628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2844" y="4357694"/>
            <a:ext cx="4286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Обрабатывающие производства, млн.руб.</a:t>
            </a:r>
            <a:endParaRPr lang="ru-RU" sz="1400" b="1" dirty="0"/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714884"/>
          <a:ext cx="4214842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407194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Производство и распределение электроэнергии, газа и воды, млн.руб.</a:t>
            </a:r>
            <a:endParaRPr lang="ru-RU" sz="1400" b="1" dirty="0"/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4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214422"/>
            <a:ext cx="4572032" cy="35719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2017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7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786314" y="3643314"/>
          <a:ext cx="421484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6" name="Picture 6" descr="http://im6-tub-ru.yandex.net/i?id=698750377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620568"/>
            <a:ext cx="3786213" cy="2808431"/>
          </a:xfrm>
          <a:prstGeom prst="rect">
            <a:avLst/>
          </a:prstGeom>
          <a:noFill/>
        </p:spPr>
      </p:pic>
      <p:graphicFrame>
        <p:nvGraphicFramePr>
          <p:cNvPr id="12" name="Диаграмма 11"/>
          <p:cNvGraphicFramePr/>
          <p:nvPr/>
        </p:nvGraphicFramePr>
        <p:xfrm>
          <a:off x="-142908" y="785794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42910" y="785794"/>
            <a:ext cx="4643470" cy="3571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Объем производства, млн. руб.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КЕРШМ\Desktop\Новая папка\korovy_belogolovie_tenginsk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00504"/>
            <a:ext cx="4214842" cy="252890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285720" y="1214422"/>
          <a:ext cx="4857784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3786190"/>
          <a:ext cx="485778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357166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Оборот розничной торговли, млн. руб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КЕРШМ\Desktop\Новая папка\tor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3426" y="857232"/>
            <a:ext cx="3614853" cy="2714644"/>
          </a:xfrm>
          <a:prstGeom prst="rect">
            <a:avLst/>
          </a:prstGeom>
          <a:noFill/>
        </p:spPr>
      </p:pic>
      <p:graphicFrame>
        <p:nvGraphicFramePr>
          <p:cNvPr id="9" name="Диаграмма 8"/>
          <p:cNvGraphicFramePr/>
          <p:nvPr/>
        </p:nvGraphicFramePr>
        <p:xfrm>
          <a:off x="4429124" y="3571876"/>
          <a:ext cx="457203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4" y="278605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2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4" y="4714884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5500702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3071810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3143248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786454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0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6" y="2357430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5000636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2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0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8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8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6" y="521495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4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643578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000372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8 801,8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8 574,8 тыс. руб.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8 112,3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2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49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6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71480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graphicFrame>
        <p:nvGraphicFramePr>
          <p:cNvPr id="108546" name="Содержимое 11"/>
          <p:cNvGraphicFramePr>
            <a:graphicFrameLocks noGrp="1"/>
          </p:cNvGraphicFramePr>
          <p:nvPr/>
        </p:nvGraphicFramePr>
        <p:xfrm>
          <a:off x="457200" y="1333500"/>
          <a:ext cx="4457700" cy="2105025"/>
        </p:xfrm>
        <a:graphic>
          <a:graphicData uri="http://schemas.openxmlformats.org/presentationml/2006/ole">
            <p:oleObj spid="_x0000_s108546" name="Worksheet" r:id="rId4" imgW="4457734" imgH="2104920" progId="Excel.Sheet.8">
              <p:embed/>
            </p:oleObj>
          </a:graphicData>
        </a:graphic>
      </p:graphicFrame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071538" y="428604"/>
            <a:ext cx="8072462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2018-2020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150016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7" name="Picture 3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857364"/>
            <a:ext cx="2600634" cy="1543043"/>
          </a:xfrm>
          <a:prstGeom prst="rect">
            <a:avLst/>
          </a:prstGeom>
          <a:noFill/>
        </p:spPr>
      </p:pic>
      <p:pic>
        <p:nvPicPr>
          <p:cNvPr id="11" name="Picture 77" descr="C:\Users\Потылицына НА\Desktop\273589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286256"/>
            <a:ext cx="2000264" cy="15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Диаграмма 14"/>
          <p:cNvGraphicFramePr/>
          <p:nvPr/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047037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 Решения Совета депутатов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Усть-Абаканского района от 21.12.2017 года № 52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 «О бюджете муниципального образования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Усть-Абаканский район Республики Хакасия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на 2018 год и плановый период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2019 и 2020 годов»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/>
        </p:nvGraphicFramePr>
        <p:xfrm>
          <a:off x="314026" y="116266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571604" y="3786190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4929158" y="642918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714884"/>
            <a:ext cx="2453833" cy="200722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714356"/>
            <a:ext cx="2662300" cy="15047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/>
        </p:nvGraphicFramePr>
        <p:xfrm>
          <a:off x="214282" y="642918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357298"/>
            <a:ext cx="2775585" cy="1594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643314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налогоплательщики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357290" y="1071546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8" y="428604"/>
            <a:ext cx="928694" cy="621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14422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</a:t>
            </a:r>
            <a:r>
              <a:rPr lang="ru-RU" b="1" dirty="0" err="1" smtClean="0">
                <a:solidFill>
                  <a:srgbClr val="002060"/>
                </a:solidFill>
              </a:rPr>
              <a:t>СУЭК-Хакасия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571604" y="1857364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28794" y="2571744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57422" y="3286124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786182" y="2000240"/>
            <a:ext cx="309110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71802" y="271462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57686" y="3429000"/>
            <a:ext cx="274049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КРАС ж. д. ОАО "РЖД"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14612" y="4143380"/>
            <a:ext cx="60722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3143240" y="4714884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428992" y="4857760"/>
            <a:ext cx="557216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ОМВД России по </a:t>
            </a:r>
            <a:r>
              <a:rPr lang="ru-RU" b="1" dirty="0" err="1" smtClean="0">
                <a:solidFill>
                  <a:srgbClr val="002060"/>
                </a:solidFill>
              </a:rPr>
              <a:t>Усть-Абаканскому</a:t>
            </a:r>
            <a:r>
              <a:rPr lang="ru-RU" b="1" dirty="0" smtClean="0">
                <a:solidFill>
                  <a:srgbClr val="002060"/>
                </a:solidFill>
              </a:rPr>
              <a:t> району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643306" y="5429264"/>
            <a:ext cx="5143536" cy="642455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152624" y="4867284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357818" y="5643578"/>
            <a:ext cx="20104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</a:t>
            </a:r>
            <a:r>
              <a:rPr lang="ru-RU" b="1" dirty="0" err="1" smtClean="0">
                <a:solidFill>
                  <a:srgbClr val="002060"/>
                </a:solidFill>
              </a:rPr>
              <a:t>Альпина</a:t>
            </a:r>
            <a:r>
              <a:rPr lang="ru-RU" b="1" dirty="0" smtClean="0">
                <a:solidFill>
                  <a:srgbClr val="002060"/>
                </a:solidFill>
              </a:rPr>
              <a:t>"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1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1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8" y="3938159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6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8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2" y="4486799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6" y="3224056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28604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/>
        </p:nvGraphicFramePr>
        <p:xfrm>
          <a:off x="714348" y="2214554"/>
          <a:ext cx="7786712" cy="2932451"/>
        </p:xfrm>
        <a:graphic>
          <a:graphicData uri="http://schemas.openxmlformats.org/drawingml/2006/table">
            <a:tbl>
              <a:tblPr/>
              <a:tblGrid>
                <a:gridCol w="3533451"/>
                <a:gridCol w="1570435"/>
                <a:gridCol w="1374130"/>
                <a:gridCol w="1308696"/>
              </a:tblGrid>
              <a:tr h="584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516 269,0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421 235,0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127 291,0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58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46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16 782,0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17 399,0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48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493 790,0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403 836,0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109 386,0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2018-2020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6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2018 год и плановый период 2019-2020 годов осуществлялось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2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8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643702" y="2357430"/>
            <a:ext cx="2143140" cy="185738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26" y="5962650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215" y="5938837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8581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0932" y="5915025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/>
        </p:nvGraphicFramePr>
        <p:xfrm>
          <a:off x="285720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2000232" y="428604"/>
            <a:ext cx="5786478" cy="965207"/>
          </a:xfrm>
        </p:spPr>
        <p:txBody>
          <a:bodyPr>
            <a:normAutofit fontScale="90000"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Усть - Абаканский район в 2018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870 156,5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2928934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2000240"/>
            <a:ext cx="2571768" cy="285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429396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857760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429000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857892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428736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357694"/>
            <a:ext cx="2571768" cy="3571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3561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429000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857760"/>
            <a:ext cx="38458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5716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857892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492852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1928802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35769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71768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357166"/>
            <a:ext cx="2571768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59" y="2357430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286389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1142976" y="3929067"/>
            <a:ext cx="2571768" cy="3571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0900  Здравоохранение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0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 l="57873" t="24999" r="36066" b="9838"/>
          <a:stretch/>
        </p:blipFill>
        <p:spPr bwMode="auto">
          <a:xfrm>
            <a:off x="4000495" y="3929066"/>
            <a:ext cx="361953" cy="28575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5" y="5286388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0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5448739"/>
              </p:ext>
            </p:extLst>
          </p:nvPr>
        </p:nvGraphicFramePr>
        <p:xfrm>
          <a:off x="4857752" y="50004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58 906,5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55 272,2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857752" y="1428736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2082360"/>
              </p:ext>
            </p:extLst>
          </p:nvPr>
        </p:nvGraphicFramePr>
        <p:xfrm>
          <a:off x="4857752" y="428625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68 679,6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69 039,7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69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377,7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857752" y="478632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28638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9293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4872749"/>
              </p:ext>
            </p:extLst>
          </p:nvPr>
        </p:nvGraphicFramePr>
        <p:xfrm>
          <a:off x="4857752" y="652682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48 003,0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532707"/>
              </p:ext>
            </p:extLst>
          </p:nvPr>
        </p:nvGraphicFramePr>
        <p:xfrm>
          <a:off x="4857752" y="2857496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597 309,2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516 930,1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220 068,6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4857752" y="335756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53 932,3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50 927,3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51 306,3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60651501"/>
              </p:ext>
            </p:extLst>
          </p:nvPr>
        </p:nvGraphicFramePr>
        <p:xfrm>
          <a:off x="4857752" y="385762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2921646"/>
              </p:ext>
            </p:extLst>
          </p:nvPr>
        </p:nvGraphicFramePr>
        <p:xfrm>
          <a:off x="4857752" y="192880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23 853,3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24 819,7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25 416,6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4857752" y="2357430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11 668,5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8 751,0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11 756,5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00958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929190" y="71414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501400" y="499204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1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0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0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0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7" name="Группа 93"/>
          <p:cNvGrpSpPr/>
          <p:nvPr/>
        </p:nvGrpSpPr>
        <p:grpSpPr>
          <a:xfrm rot="5400000">
            <a:off x="4501400" y="3928228"/>
            <a:ext cx="285753" cy="287430"/>
            <a:chOff x="4117015" y="1174021"/>
            <a:chExt cx="460885" cy="358868"/>
          </a:xfrm>
          <a:solidFill>
            <a:srgbClr val="002060"/>
          </a:solidFill>
          <a:scene3d>
            <a:camera prst="orthographicFront"/>
            <a:lightRig rig="flat" dir="t"/>
          </a:scene3d>
        </p:grpSpPr>
        <p:sp>
          <p:nvSpPr>
            <p:cNvPr id="95" name="Стрелка вправо 94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356856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856922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285550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571409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928492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1142976" y="928670"/>
            <a:ext cx="257176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0200  </a:t>
            </a:r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0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115" name="Рисунок 114" descr="https://image.issuu.com/120718084615-847c72b4e205444d898cc1349615e613/jpg/page_1.jpg"/>
          <p:cNvPicPr/>
          <p:nvPr/>
        </p:nvPicPr>
        <p:blipFill>
          <a:blip r:embed="rId15" cstate="print"/>
          <a:srcRect l="14590" t="29280" r="31797" b="29777"/>
          <a:stretch>
            <a:fillRect/>
          </a:stretch>
        </p:blipFill>
        <p:spPr bwMode="auto">
          <a:xfrm>
            <a:off x="3929058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115"/>
          <p:cNvGrpSpPr/>
          <p:nvPr/>
        </p:nvGrpSpPr>
        <p:grpSpPr>
          <a:xfrm rot="5400000">
            <a:off x="4501400" y="927832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7" name="Стрелка вправо 11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aphicFrame>
        <p:nvGraphicFramePr>
          <p:cNvPr id="119" name="Таблица 118"/>
          <p:cNvGraphicFramePr>
            <a:graphicFrameLocks noGrp="1"/>
          </p:cNvGraphicFramePr>
          <p:nvPr/>
        </p:nvGraphicFramePr>
        <p:xfrm>
          <a:off x="4857752" y="100010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45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106861" y="3465116"/>
            <a:ext cx="4286282" cy="213523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4929198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357554" y="5500702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72330" y="142873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1 535,6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72331" y="328612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25 780,8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22 107,5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863,7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/>
        </p:nvGraphicFramePr>
        <p:xfrm>
          <a:off x="7072331" y="5572140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18 750,7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18 789,7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91" y="2357430"/>
          <a:ext cx="213428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5475"/>
                <a:gridCol w="714295"/>
                <a:gridCol w="71451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3 675,7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6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228599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2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5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5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8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1" y="5072074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7000861" y="857232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200024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/>
        </p:nvGraphicFramePr>
        <p:xfrm>
          <a:off x="7081150" y="27146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6 278,1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1 133,0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1 079,0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12 607,2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13 596,6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14 182,5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0066942"/>
              </p:ext>
            </p:extLst>
          </p:nvPr>
        </p:nvGraphicFramePr>
        <p:xfrm>
          <a:off x="7081151" y="628652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1 935,0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1 966,0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1 977,0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28802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500570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571472" y="1142984"/>
            <a:ext cx="2571768" cy="5619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0200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оборона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1285860"/>
            <a:ext cx="571504" cy="339903"/>
            <a:chOff x="1488406" y="1094161"/>
            <a:chExt cx="310105" cy="339903"/>
          </a:xfrm>
        </p:grpSpPr>
        <p:sp>
          <p:nvSpPr>
            <p:cNvPr id="47" name="Стрелка вправо 46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3857620" y="1214422"/>
            <a:ext cx="3000396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02 03 </a:t>
            </a:r>
            <a:r>
              <a:rPr lang="ru-RU" sz="1200" b="1" dirty="0" smtClean="0">
                <a:solidFill>
                  <a:srgbClr val="002060"/>
                </a:solidFill>
              </a:rPr>
              <a:t>Мобилизационная и вневойсковая подготовка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1 789,0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1 856,0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" name="Рисунок 57" descr="https://image.issuu.com/120718084615-847c72b4e205444d898cc1349615e613/jpg/page_1.jpg"/>
          <p:cNvPicPr/>
          <p:nvPr/>
        </p:nvPicPr>
        <p:blipFill>
          <a:blip r:embed="rId5" cstate="print"/>
          <a:srcRect l="14590" t="29280" r="31797" b="29777"/>
          <a:stretch>
            <a:fillRect/>
          </a:stretch>
        </p:blipFill>
        <p:spPr bwMode="auto">
          <a:xfrm>
            <a:off x="1000100" y="1000108"/>
            <a:ext cx="428628" cy="41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2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Уважаемые  граждане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Усть-Абаканского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района!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8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2018 год и на плановый период 2019 и 2020 годов. 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7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57166"/>
            <a:ext cx="2658689" cy="30460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2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000496" y="2500306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0" name="Группа 14"/>
          <p:cNvGrpSpPr/>
          <p:nvPr/>
        </p:nvGrpSpPr>
        <p:grpSpPr>
          <a:xfrm rot="16200000">
            <a:off x="2571341" y="4715279"/>
            <a:ext cx="264320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92906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464344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35756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42913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28638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592933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42926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14364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5 350,0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2 411,0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5 417,0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55007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2 556,8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2 571,8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29 636,8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29 138,8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29 173,8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/>
        </p:nvGraphicFramePr>
        <p:xfrm>
          <a:off x="6929454" y="407194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459075,3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384605,1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150223,1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428736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929454" y="3429000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106035,3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100619,4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38089,9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643446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928531" y="4786717"/>
            <a:ext cx="1928826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435769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857760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521495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786190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507207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71501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10 06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социальной политики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85789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857496"/>
            <a:ext cx="2571768" cy="50006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0900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Здравоохранение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2" name="Группа 29"/>
          <p:cNvGrpSpPr/>
          <p:nvPr/>
        </p:nvGrpSpPr>
        <p:grpSpPr>
          <a:xfrm>
            <a:off x="3214678" y="2928934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786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09 09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здравоохранения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307181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81150" y="13572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41 083,0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38 039,0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38372,0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7081150" y="214311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12 849,3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12 888,3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12 934,3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92893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85762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3 920,0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450057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2 288,6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2 386,7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514351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61 350,0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61 582,0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61 812,0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1 151,0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1 164,0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643182"/>
            <a:ext cx="500066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500570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150017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256,6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48577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37 803,0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/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10 200,0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6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870 156,5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4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781 585,6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29652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489 134,8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/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/>
        </p:nvGraphicFramePr>
        <p:xfrm>
          <a:off x="1381125" y="2143125"/>
          <a:ext cx="6248400" cy="3819525"/>
        </p:xfrm>
        <a:graphic>
          <a:graphicData uri="http://schemas.openxmlformats.org/presentationml/2006/ole">
            <p:oleObj spid="_x0000_s192513" name="Worksheet" r:id="rId4" imgW="6248445" imgH="381942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r>
              <a:rPr lang="ru-RU" sz="1800" dirty="0" smtClean="0">
                <a:solidFill>
                  <a:srgbClr val="C00000"/>
                </a:solidFill>
              </a:rPr>
              <a:t/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Усть </a:t>
            </a:r>
            <a:r>
              <a:rPr lang="ru-RU" sz="1800" dirty="0" smtClean="0">
                <a:solidFill>
                  <a:srgbClr val="C00000"/>
                </a:solidFill>
              </a:rPr>
              <a:t>- Абаканский район в 2018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142984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6617250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24513920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2018 и плановый период 2019 и 2020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2018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8" y="1285860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500166" y="1714488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719 841,6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34 </a:t>
            </a:r>
            <a:r>
              <a:rPr lang="ru-RU" sz="1600" b="1" dirty="0" smtClean="0">
                <a:solidFill>
                  <a:schemeClr val="bg1"/>
                </a:solidFill>
              </a:rPr>
              <a:t>287,4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3 222,8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5715016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74 </a:t>
            </a:r>
            <a:r>
              <a:rPr lang="ru-RU" sz="1600" b="1" dirty="0" smtClean="0">
                <a:solidFill>
                  <a:schemeClr val="bg1"/>
                </a:solidFill>
              </a:rPr>
              <a:t>988,0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500438"/>
            <a:ext cx="1285852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832 339,8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7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6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2143108" y="628652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Доступная среда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42926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286388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1285852" y="6143620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14620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571876"/>
            <a:ext cx="714380" cy="71438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50057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Профилактика здорового образа  жизни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285852" y="4357694"/>
            <a:ext cx="714380" cy="714380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143108" y="135729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64331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71868" y="1357298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587 623,4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071678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52 571,3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000372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75 275,8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3929066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1 495,1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4786322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1 666,0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57620" y="6286520"/>
            <a:ext cx="85725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0" y="4714884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2" y="3214686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0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69" y="235743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3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2" y="6072206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3 039,8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8" y="357166"/>
            <a:ext cx="7429552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 2018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857892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86322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214422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3000372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71670" y="2285992"/>
            <a:ext cx="242889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малых сел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4000504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785926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7 862,1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00430" y="257174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286124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14 507,2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4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4" y="5286388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6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11 596,5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0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900" y="2285992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63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836,1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4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0" y="5786454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10 536,9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071538" y="928670"/>
            <a:ext cx="857256" cy="785818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1071538" y="1785926"/>
            <a:ext cx="857256" cy="85725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071538" y="2786058"/>
            <a:ext cx="857256" cy="85725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1538" y="3714752"/>
            <a:ext cx="857256" cy="85725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714884"/>
            <a:ext cx="928694" cy="928694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0" y="2500306"/>
            <a:ext cx="1177457" cy="1186986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2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4857760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2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4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145,0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</a:t>
            </a:r>
            <a:r>
              <a:rPr lang="ru-RU" dirty="0" smtClean="0">
                <a:solidFill>
                  <a:schemeClr val="tx1"/>
                </a:solidFill>
              </a:rPr>
              <a:t>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  в  Усть-Абаканском районе (2014-2020 годы)"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6" y="3071810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6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4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3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2"/>
            <a:ext cx="4071966" cy="785818"/>
            <a:chOff x="781857" y="214315"/>
            <a:chExt cx="2298040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587 623,4 тыс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539 307,5                      тыс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4" y="5000636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48 083,9                         тыс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643578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3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658091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/>
        </p:nvGraphicFramePr>
        <p:xfrm>
          <a:off x="-285784" y="1357298"/>
          <a:ext cx="642942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8"/>
            <a:ext cx="7143800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2018 год и плановый период 2019-2020 годов (тыс.рублей)</a:t>
            </a:r>
          </a:p>
        </p:txBody>
      </p:sp>
      <p:graphicFrame>
        <p:nvGraphicFramePr>
          <p:cNvPr id="49" name="Диаграмма 48"/>
          <p:cNvGraphicFramePr/>
          <p:nvPr/>
        </p:nvGraphicFramePr>
        <p:xfrm>
          <a:off x="0" y="571480"/>
          <a:ext cx="5857916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5008" y="1785926"/>
          <a:ext cx="3214710" cy="16430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32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241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316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7 197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81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1 594,7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252930" name="Picture 2" descr="http://dopobraz-karelia.ru/images/news/kursy_povisheni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14752"/>
            <a:ext cx="2928958" cy="2928958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8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8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Группа 78"/>
          <p:cNvGrpSpPr/>
          <p:nvPr/>
        </p:nvGrpSpPr>
        <p:grpSpPr>
          <a:xfrm>
            <a:off x="7358082" y="1142984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(1 учреждение)</a:t>
              </a:r>
              <a:endParaRPr lang="ru-RU" sz="1000" kern="1200" dirty="0"/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2"/>
            <a:ext cx="7143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 (2014-2020 годы)»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4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«Искусство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15 772,0               тыс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21 474,0                 тыс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6"/>
            <a:ext cx="1143008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911,0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1 711,0                      тыс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8133813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/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(2учреждения)</a:t>
              </a:r>
              <a:endParaRPr lang="ru-RU" sz="1000" kern="1200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(1  учреждение)</a:t>
              </a:r>
              <a:endParaRPr lang="ru-RU" sz="1000" kern="1200" dirty="0"/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000504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357422" y="4143380"/>
          <a:ext cx="6095999" cy="268947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82364"/>
                <a:gridCol w="676712"/>
                <a:gridCol w="601655"/>
                <a:gridCol w="756560"/>
                <a:gridCol w="678708"/>
              </a:tblGrid>
              <a:tr h="5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Наименование показателя</a:t>
                      </a:r>
                      <a:endParaRPr lang="ru-RU" sz="900" b="1" i="1" dirty="0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2016г.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2017г.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2018г.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i="1"/>
                        <a:t>2019г.</a:t>
                      </a:r>
                      <a:endParaRPr lang="ru-RU" sz="900" b="1" i="1">
                        <a:latin typeface="Calibri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24514">
                <a:tc gridSpan="5">
                  <a:txBody>
                    <a:bodyPr/>
                    <a:lstStyle/>
                    <a:p>
                      <a:pPr algn="ctr"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b="1" i="1" kern="0" dirty="0"/>
                        <a:t>«Культура Усть-Абаканского района  (2014 – 2020г.)»</a:t>
                      </a:r>
                      <a:endParaRPr lang="ru-RU" sz="1050" b="1" i="1" kern="0" dirty="0">
                        <a:solidFill>
                          <a:srgbClr val="365F9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Увеличение количества участников (зрителей)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/>
                        <a:t>культурно-массовых мероприятий на бесплатной и платной основе в учреждениях культуры, чел.</a:t>
                      </a:r>
                      <a:endParaRPr lang="ru-RU" sz="9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211390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213927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216708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218875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выставок народно-прикладного творчества, ед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22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23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24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количества посещений библиотек района, тыс. чел.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143,6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143,8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144,0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144,2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143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900" b="1" i="1"/>
                        <a:t>Количество посетителей, посетивших музеи, тыс. чел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18,9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19,1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19,3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19,5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Число единиц хранения фондов  музея под открытым небом «Древние курганы Салбыкской степи»,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18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19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21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Количество проведенных экскурсий на объектах культурного наследия, ед.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160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165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175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  <a:tr h="286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/>
                        <a:t>Увеличение численности молодых людей, участвующих в мероприятиях районного, республиканского и российского уровней</a:t>
                      </a:r>
                      <a:endParaRPr lang="ru-RU" sz="9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15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/>
                        <a:t>20</a:t>
                      </a:r>
                      <a:endParaRPr lang="ru-RU" sz="105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25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/>
                        <a:t>30</a:t>
                      </a:r>
                      <a:endParaRPr lang="ru-RU" sz="105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/>
                </a:tc>
              </a:tr>
            </a:tbl>
          </a:graphicData>
        </a:graphic>
      </p:graphicFrame>
      <p:grpSp>
        <p:nvGrpSpPr>
          <p:cNvPr id="35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2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– 12 607,2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– 13 596,6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 14 182,5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0"/>
            <a:ext cx="40005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pic>
        <p:nvPicPr>
          <p:cNvPr id="39" name="Рисунок 85" descr="http://im4-tub-ru.yandex.net/i?id=93901400-7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95467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Основные источники формирования</a:t>
                      </a:r>
                      <a:r>
                        <a:rPr lang="ru-RU" sz="1200" baseline="0" dirty="0" smtClean="0"/>
                        <a:t> доходов дорожного фонда  </a:t>
                      </a:r>
                      <a:r>
                        <a:rPr lang="ru-RU" sz="1200" baseline="0" dirty="0" err="1" smtClean="0"/>
                        <a:t>Усть</a:t>
                      </a:r>
                      <a:r>
                        <a:rPr lang="ru-RU" sz="1200" baseline="0" dirty="0" smtClean="0"/>
                        <a:t>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/>
                        <a:t>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456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/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5643578"/>
          <a:ext cx="6286544" cy="71438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3488088"/>
                <a:gridCol w="697864"/>
                <a:gridCol w="620461"/>
                <a:gridCol w="780208"/>
                <a:gridCol w="699923"/>
              </a:tblGrid>
              <a:tr h="2164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05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2016г.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2017г.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2019г.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9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Соответствие нормативным требованиям всех дорог общего пользования местного значения</a:t>
                      </a:r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 %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52,5</a:t>
                      </a:r>
                      <a:endParaRPr lang="ru-RU" sz="12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55,0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57,5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60,0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101" marR="43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50882" name="Picture 2" descr="http://urbanus.ru/upload/c_item_news/original/20488/20488-146053691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571480"/>
            <a:ext cx="2186053" cy="118265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1357298"/>
            <a:ext cx="2396606" cy="648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жилищного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хозяйства-259,6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2071678"/>
            <a:ext cx="2396605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инженерной инфраструктурой земельных участков под малоэтажное жилищное строительство(софинансирование)–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2018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1357298"/>
            <a:ext cx="2736304" cy="6340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хозяйства-  2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330,0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00760" y="1357298"/>
            <a:ext cx="2592288" cy="6340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Благоустройство-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47,0 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2214554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 малых сёл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71802" y="2143116"/>
            <a:ext cx="2725499" cy="5700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2" y="2928934"/>
            <a:ext cx="2736304" cy="6524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5 330,0тыс.руб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3000372"/>
            <a:ext cx="2588071" cy="5530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20,0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428596" y="3000372"/>
            <a:ext cx="2396605" cy="577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)– </a:t>
            </a:r>
            <a:r>
              <a:rPr lang="ru-RU" sz="1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249,6  </a:t>
            </a:r>
            <a:r>
              <a:rPr lang="ru-RU" sz="1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9" name="Рисунок 26" descr="http://im6-tub-ru.yandex.net/i?id=421129031-03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857628"/>
            <a:ext cx="2387167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85762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8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8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8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6" y="5357826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8" y="385762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14950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4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8" y="271462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2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6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8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6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4" y="5857892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4" y="6357934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8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8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8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8" y="592933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8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0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514351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8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5" y="608629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0" y="2357430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4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2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2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2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8" y="2857496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"Профилактика заболеваний и формирование здорового образа жизни»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4857760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90" y="50720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2" name="Picture 2" descr="http://rcmp17.ru/wp-content/uploads/2016/06/66.97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282" y="2857496"/>
            <a:ext cx="1285884" cy="1273153"/>
          </a:xfrm>
          <a:prstGeom prst="rect">
            <a:avLst/>
          </a:prstGeom>
          <a:noFill/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2844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5" cstate="print"/>
          <a:srcRect t="36072"/>
          <a:stretch>
            <a:fillRect/>
          </a:stretch>
        </p:blipFill>
        <p:spPr bwMode="auto">
          <a:xfrm>
            <a:off x="142844" y="5572140"/>
            <a:ext cx="1340975" cy="785818"/>
          </a:xfrm>
          <a:prstGeom prst="rect">
            <a:avLst/>
          </a:prstGeom>
          <a:noFill/>
        </p:spPr>
      </p:pic>
      <p:graphicFrame>
        <p:nvGraphicFramePr>
          <p:cNvPr id="49" name="Схема 48"/>
          <p:cNvGraphicFramePr/>
          <p:nvPr/>
        </p:nvGraphicFramePr>
        <p:xfrm>
          <a:off x="5572132" y="3643314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0" name="Стрелка вправо 49"/>
          <p:cNvSpPr/>
          <p:nvPr/>
        </p:nvSpPr>
        <p:spPr>
          <a:xfrm>
            <a:off x="5000628" y="350043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0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4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2" y="4572008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«Доступная среда »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64357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0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773906" cy="71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34" name="Picture 2" descr="http://suvorov-cso.ru/assets/gallery/41/538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57158" y="5572140"/>
            <a:ext cx="1519093" cy="1071570"/>
          </a:xfrm>
          <a:prstGeom prst="rect">
            <a:avLst/>
          </a:prstGeom>
          <a:noFill/>
        </p:spPr>
      </p:pic>
      <p:sp>
        <p:nvSpPr>
          <p:cNvPr id="27" name="Стрелка вправо 26"/>
          <p:cNvSpPr/>
          <p:nvPr/>
        </p:nvSpPr>
        <p:spPr>
          <a:xfrm>
            <a:off x="5000628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8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22"/>
          <a:srcRect b="13333"/>
          <a:stretch>
            <a:fillRect/>
          </a:stretch>
        </p:blipFill>
        <p:spPr bwMode="auto">
          <a:xfrm>
            <a:off x="214282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214282" y="2285992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85918" y="3500438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8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6512" y="1142984"/>
            <a:ext cx="253403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37 816,7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6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7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3 675,7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3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00628" y="1785926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2357430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1 535,6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6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1 136,6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6" y="550070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0017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4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14282" y="4000504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24 612,8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2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2" y="407194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245,0 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0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4 691,0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6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572008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786578" y="4786322"/>
            <a:ext cx="2162002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первичного воинского учета на территориях, где отсутствуют военные комиссариаты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43768" y="60007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770,0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45" name="Рисунок 44" descr="http://briz-zapad.ru/wp-content/uploads/2016/03/-%D1%83%D1%87%D0%B5%D1%82-e1456824604660.jpg"/>
          <p:cNvPicPr/>
          <p:nvPr/>
        </p:nvPicPr>
        <p:blipFill>
          <a:blip r:embed="rId10"/>
          <a:srcRect b="36199"/>
          <a:stretch>
            <a:fillRect/>
          </a:stretch>
        </p:blipFill>
        <p:spPr bwMode="auto">
          <a:xfrm>
            <a:off x="6786578" y="4500570"/>
            <a:ext cx="8572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8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3786190"/>
            <a:ext cx="6786610" cy="64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14282" y="1142984"/>
            <a:ext cx="4316219" cy="647700"/>
            <a:chOff x="175" y="188"/>
            <a:chExt cx="2612" cy="426"/>
          </a:xfrm>
        </p:grpSpPr>
        <p:pic>
          <p:nvPicPr>
            <p:cNvPr id="23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5" y="188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218" y="188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Верхний предел </a:t>
              </a:r>
            </a:p>
            <a:p>
              <a:pPr algn="ctr" eaLnBrk="1" hangingPunct="1"/>
              <a:r>
                <a:rPr lang="ru-RU" altLang="ru-RU" sz="1600" b="1" dirty="0">
                  <a:latin typeface="Constantia" pitchFamily="18" charset="0"/>
                </a:rPr>
                <a:t>муниципального </a:t>
              </a:r>
              <a:r>
                <a:rPr lang="ru-RU" altLang="ru-RU" sz="1600" b="1" dirty="0" smtClean="0">
                  <a:latin typeface="Constantia" pitchFamily="18" charset="0"/>
                </a:rPr>
                <a:t>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25" name="Диаграмма 15"/>
          <p:cNvGraphicFramePr>
            <a:graphicFrameLocks/>
          </p:cNvGraphicFramePr>
          <p:nvPr/>
        </p:nvGraphicFramePr>
        <p:xfrm>
          <a:off x="214282" y="1857364"/>
          <a:ext cx="400052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4714876" y="1214422"/>
            <a:ext cx="4245163" cy="647700"/>
            <a:chOff x="373" y="-1222"/>
            <a:chExt cx="2569" cy="426"/>
          </a:xfrm>
        </p:grpSpPr>
        <p:pic>
          <p:nvPicPr>
            <p:cNvPr id="29" name="Скругленный прямоугольник 9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1" y="-1222"/>
              <a:ext cx="2404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2"/>
            <p:cNvSpPr txBox="1">
              <a:spLocks noChangeArrowheads="1"/>
            </p:cNvSpPr>
            <p:nvPr/>
          </p:nvSpPr>
          <p:spPr bwMode="auto">
            <a:xfrm>
              <a:off x="373" y="-1222"/>
              <a:ext cx="2569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Предельный объем </a:t>
              </a:r>
            </a:p>
            <a:p>
              <a:pPr algn="ctr" eaLnBrk="1" hangingPunct="1"/>
              <a:r>
                <a:rPr lang="ru-RU" altLang="ru-RU" sz="1600" b="1" dirty="0" smtClean="0">
                  <a:latin typeface="Constantia" pitchFamily="18" charset="0"/>
                </a:rPr>
                <a:t>муниципального долга (тыс. руб.)</a:t>
              </a:r>
              <a:endParaRPr lang="ru-RU" altLang="ru-RU" sz="1600" b="1" dirty="0">
                <a:latin typeface="Constantia" pitchFamily="18" charset="0"/>
              </a:endParaRPr>
            </a:p>
          </p:txBody>
        </p:sp>
      </p:grpSp>
      <p:graphicFrame>
        <p:nvGraphicFramePr>
          <p:cNvPr id="31" name="Диаграмма 30"/>
          <p:cNvGraphicFramePr/>
          <p:nvPr/>
        </p:nvGraphicFramePr>
        <p:xfrm>
          <a:off x="4572000" y="1643050"/>
          <a:ext cx="4429156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0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8" y="421481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2018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300,0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478632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0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2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2018-2020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2018-2020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4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C:\Users\ПИНЯСОВАОА\Desktop\Бюджет для граждан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57166"/>
            <a:ext cx="2500330" cy="1549195"/>
          </a:xfrm>
          <a:prstGeom prst="rect">
            <a:avLst/>
          </a:prstGeom>
          <a:noFill/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8" y="642918"/>
            <a:ext cx="4572032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4"/>
            <a:ext cx="5572164" cy="50006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500570"/>
            <a:ext cx="5643602" cy="57150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429000"/>
            <a:ext cx="5643602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357826"/>
            <a:ext cx="5643602" cy="35719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8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2" y="2910213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5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0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7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7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8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19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4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1" y="3495554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4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0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0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1" y="1927186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8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just"/>
            <a:r>
              <a:rPr lang="ru-RU" sz="1600" b="1" dirty="0" smtClean="0"/>
              <a:t>Проект бюджета Усть-Абаканского района составляется и утверждается сроком на три года - очередной финансовый 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2" y="571480"/>
            <a:ext cx="7845576" cy="841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1" name="Picture 5" descr="C:\Users\ПИНЯСОВАОА\Desktop\Бюджет для граждан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786190"/>
            <a:ext cx="1602086" cy="1309690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5143512"/>
            <a:ext cx="1854829" cy="127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6071</TotalTime>
  <Words>4481</Words>
  <Application>Microsoft Office PowerPoint</Application>
  <PresentationFormat>Экран (4:3)</PresentationFormat>
  <Paragraphs>1004</Paragraphs>
  <Slides>51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8" baseType="lpstr">
      <vt:lpstr>Апекс</vt:lpstr>
      <vt:lpstr>Литейная</vt:lpstr>
      <vt:lpstr>1_Апекс</vt:lpstr>
      <vt:lpstr>Тема Office</vt:lpstr>
      <vt:lpstr>1_Тема Office</vt:lpstr>
      <vt:lpstr>Worksheet</vt:lpstr>
      <vt:lpstr>Лист Microsoft Office Excel 97-2003</vt:lpstr>
      <vt:lpstr> БЮДЖЕТ  для граждан </vt:lpstr>
      <vt:lpstr>К  Решения Совета депутатов  Усть-Абаканского района от 21.12.2017 года № 52  «О бюджете муниципального образования  Усть-Абаканский район Республики Хакасия  на 2018 год и плановый период  2019 и 2020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Доходы бюджета муниципального образования  Усть-Абаканский район на 2018-2020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налогоплательщики  Усть-Абаканского района</vt:lpstr>
      <vt:lpstr>Слайд 23</vt:lpstr>
      <vt:lpstr>Объемы межбюджетных трансфертов  на 2018-2020 годы</vt:lpstr>
      <vt:lpstr>Слайд 25</vt:lpstr>
      <vt:lpstr>Структура расходов бюджета   муниципального образования  Усть - Абаканский район в 2018 году </vt:lpstr>
      <vt:lpstr>Слайд 27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Структура расходов бюджета   муниципального образования  Усть - Абаканский район в 2018 году 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2384</cp:revision>
  <dcterms:created xsi:type="dcterms:W3CDTF">2013-11-30T21:03:12Z</dcterms:created>
  <dcterms:modified xsi:type="dcterms:W3CDTF">2017-12-27T09:41:44Z</dcterms:modified>
</cp:coreProperties>
</file>