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924E-2"/>
          <c:y val="0"/>
          <c:w val="0.9441273751864756"/>
          <c:h val="0.8298717069346899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89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58247552"/>
        <c:axId val="158249344"/>
      </c:barChart>
      <c:catAx>
        <c:axId val="158247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8249344"/>
        <c:crosses val="autoZero"/>
        <c:auto val="1"/>
        <c:lblAlgn val="ctr"/>
        <c:lblOffset val="100"/>
      </c:catAx>
      <c:valAx>
        <c:axId val="158249344"/>
        <c:scaling>
          <c:orientation val="minMax"/>
        </c:scaling>
        <c:axPos val="l"/>
        <c:majorGridlines/>
        <c:numFmt formatCode="General" sourceLinked="1"/>
        <c:tickLblPos val="none"/>
        <c:crossAx val="158247552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5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115272</c:v>
                </c:pt>
                <c:pt idx="2">
                  <c:v>1404884.5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115272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1404884.5</c:v>
                </c:pt>
              </c:numCache>
            </c:numRef>
          </c:val>
        </c:ser>
        <c:shape val="box"/>
        <c:axId val="165083392"/>
        <c:axId val="165441536"/>
        <c:axId val="0"/>
      </c:bar3DChart>
      <c:catAx>
        <c:axId val="16508339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5441536"/>
        <c:crossesAt val="0"/>
        <c:auto val="1"/>
        <c:lblAlgn val="ctr"/>
        <c:lblOffset val="100"/>
      </c:catAx>
      <c:valAx>
        <c:axId val="165441536"/>
        <c:scaling>
          <c:orientation val="minMax"/>
        </c:scaling>
        <c:delete val="1"/>
        <c:axPos val="l"/>
        <c:numFmt formatCode="#,##0.00" sourceLinked="1"/>
        <c:tickLblPos val="none"/>
        <c:crossAx val="16508339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16"/>
          <c:y val="0.13613956803855679"/>
          <c:w val="0.29881448911262126"/>
          <c:h val="0.326873221965475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115.3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97E-3"/>
                  <c:y val="1.93235362497368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1404.9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65631104"/>
        <c:axId val="165632640"/>
        <c:axId val="0"/>
      </c:bar3DChart>
      <c:catAx>
        <c:axId val="1656311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5632640"/>
        <c:crosses val="autoZero"/>
        <c:auto val="1"/>
        <c:lblAlgn val="ctr"/>
        <c:lblOffset val="100"/>
      </c:catAx>
      <c:valAx>
        <c:axId val="16563264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5631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003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37"/>
                </c:manualLayout>
              </c:layout>
              <c:showVal val="1"/>
            </c:dLbl>
            <c:dLbl>
              <c:idx val="1"/>
              <c:layout>
                <c:manualLayout>
                  <c:x val="-4.5904208407225341E-17"/>
                  <c:y val="0.20471237190630254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1895.7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5576064"/>
        <c:axId val="165602432"/>
        <c:axId val="0"/>
      </c:bar3DChart>
      <c:catAx>
        <c:axId val="1655760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5602432"/>
        <c:crosses val="autoZero"/>
        <c:auto val="1"/>
        <c:lblAlgn val="ctr"/>
        <c:lblOffset val="100"/>
      </c:catAx>
      <c:valAx>
        <c:axId val="16560243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557606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32"/>
          <c:h val="0.760843619187158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79</c:v>
                </c:pt>
                <c:pt idx="5">
                  <c:v>22.3</c:v>
                </c:pt>
                <c:pt idx="6">
                  <c:v>0</c:v>
                </c:pt>
                <c:pt idx="7">
                  <c:v>12.5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106E-4"/>
          <c:y val="2.0914886293832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3"/>
          <c:w val="0.712860917284303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12,5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79</c:v>
                </c:pt>
                <c:pt idx="5">
                  <c:v>24.1</c:v>
                </c:pt>
                <c:pt idx="6">
                  <c:v>12.5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92"/>
          <c:w val="0.6392596843883395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8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7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196 575,3</c:v>
                </c:pt>
                <c:pt idx="1">
                  <c:v>Национальная безопасность и правоохранительная деятельность 1 113,8</c:v>
                </c:pt>
                <c:pt idx="2">
                  <c:v>Национальная экономика 68 731,5</c:v>
                </c:pt>
                <c:pt idx="3">
                  <c:v>Жилищно-коммунальное хозяйство 121430,9</c:v>
                </c:pt>
                <c:pt idx="4">
                  <c:v>Образование 1 133 933,9</c:v>
                </c:pt>
                <c:pt idx="5">
                  <c:v>Культура 108 801,2</c:v>
                </c:pt>
                <c:pt idx="6">
                  <c:v>Социальная политика 110 060,3</c:v>
                </c:pt>
                <c:pt idx="7">
                  <c:v>Физическая культура и спорт 125 123,6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122 906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196575.3</c:v>
                </c:pt>
                <c:pt idx="1">
                  <c:v>1113.8</c:v>
                </c:pt>
                <c:pt idx="2">
                  <c:v>68731.5</c:v>
                </c:pt>
                <c:pt idx="3">
                  <c:v>121430.9</c:v>
                </c:pt>
                <c:pt idx="4">
                  <c:v>1133933.8999999999</c:v>
                </c:pt>
                <c:pt idx="5">
                  <c:v>108801.2</c:v>
                </c:pt>
                <c:pt idx="6">
                  <c:v>110060.3</c:v>
                </c:pt>
                <c:pt idx="7">
                  <c:v>125123.6</c:v>
                </c:pt>
                <c:pt idx="8">
                  <c:v>9238.2999999999993</c:v>
                </c:pt>
                <c:pt idx="9">
                  <c:v>20</c:v>
                </c:pt>
                <c:pt idx="10">
                  <c:v>122906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5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206877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796128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70242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9310.2000000000007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412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4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5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51171.199999999997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84624640"/>
        <c:axId val="184626176"/>
        <c:axId val="0"/>
      </c:bar3DChart>
      <c:catAx>
        <c:axId val="184624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4626176"/>
        <c:crosses val="autoZero"/>
        <c:auto val="1"/>
        <c:lblAlgn val="ctr"/>
        <c:lblOffset val="100"/>
      </c:catAx>
      <c:valAx>
        <c:axId val="184626176"/>
        <c:scaling>
          <c:orientation val="minMax"/>
        </c:scaling>
        <c:delete val="1"/>
        <c:axPos val="l"/>
        <c:numFmt formatCode="#,##0.0" sourceLinked="1"/>
        <c:tickLblPos val="none"/>
        <c:crossAx val="184624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89"/>
          <c:w val="0.69893926615099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249E-2"/>
          <c:y val="0.23855007139057638"/>
          <c:w val="0.92278499725841812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5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1133933.8999999999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84646272"/>
        <c:axId val="184684928"/>
      </c:lineChart>
      <c:catAx>
        <c:axId val="184646272"/>
        <c:scaling>
          <c:orientation val="minMax"/>
        </c:scaling>
        <c:delete val="1"/>
        <c:axPos val="b"/>
        <c:numFmt formatCode="General" sourceLinked="1"/>
        <c:tickLblPos val="none"/>
        <c:crossAx val="184684928"/>
        <c:crosses val="autoZero"/>
        <c:auto val="1"/>
        <c:lblAlgn val="ctr"/>
        <c:lblOffset val="100"/>
      </c:catAx>
      <c:valAx>
        <c:axId val="184684928"/>
        <c:scaling>
          <c:orientation val="minMax"/>
        </c:scaling>
        <c:delete val="1"/>
        <c:axPos val="l"/>
        <c:numFmt formatCode="#,##0.00" sourceLinked="1"/>
        <c:tickLblPos val="none"/>
        <c:crossAx val="184646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9"/>
          <c:h val="0.765432059742303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58260608"/>
        <c:axId val="158454912"/>
      </c:barChart>
      <c:catAx>
        <c:axId val="158260608"/>
        <c:scaling>
          <c:orientation val="minMax"/>
        </c:scaling>
        <c:axPos val="b"/>
        <c:numFmt formatCode="General" sourceLinked="1"/>
        <c:tickLblPos val="nextTo"/>
        <c:crossAx val="158454912"/>
        <c:crosses val="autoZero"/>
        <c:auto val="1"/>
        <c:lblAlgn val="ctr"/>
        <c:lblOffset val="100"/>
      </c:catAx>
      <c:valAx>
        <c:axId val="158454912"/>
        <c:scaling>
          <c:orientation val="minMax"/>
        </c:scaling>
        <c:axPos val="l"/>
        <c:majorGridlines/>
        <c:numFmt formatCode="General" sourceLinked="1"/>
        <c:tickLblPos val="none"/>
        <c:crossAx val="15826060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87671680"/>
        <c:axId val="187673216"/>
        <c:axId val="0"/>
      </c:bar3DChart>
      <c:catAx>
        <c:axId val="187671680"/>
        <c:scaling>
          <c:orientation val="minMax"/>
        </c:scaling>
        <c:delete val="1"/>
        <c:axPos val="b"/>
        <c:tickLblPos val="none"/>
        <c:crossAx val="187673216"/>
        <c:crosses val="autoZero"/>
        <c:auto val="1"/>
        <c:lblAlgn val="ctr"/>
        <c:lblOffset val="100"/>
      </c:catAx>
      <c:valAx>
        <c:axId val="18767321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767168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87792768"/>
        <c:axId val="187794560"/>
        <c:axId val="0"/>
      </c:bar3DChart>
      <c:catAx>
        <c:axId val="187792768"/>
        <c:scaling>
          <c:orientation val="minMax"/>
        </c:scaling>
        <c:delete val="1"/>
        <c:axPos val="b"/>
        <c:tickLblPos val="none"/>
        <c:crossAx val="187794560"/>
        <c:crosses val="autoZero"/>
        <c:auto val="1"/>
        <c:lblAlgn val="ctr"/>
        <c:lblOffset val="100"/>
      </c:catAx>
      <c:valAx>
        <c:axId val="18779456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7792768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8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71472640"/>
        <c:axId val="71474176"/>
        <c:axId val="0"/>
      </c:bar3DChart>
      <c:catAx>
        <c:axId val="7147264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1474176"/>
        <c:crosses val="autoZero"/>
        <c:auto val="1"/>
        <c:lblAlgn val="ctr"/>
        <c:lblOffset val="100"/>
      </c:catAx>
      <c:valAx>
        <c:axId val="7147417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714726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8"/>
          <c:y val="2.6074396017563952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71207552"/>
        <c:axId val="72159616"/>
      </c:lineChart>
      <c:catAx>
        <c:axId val="71207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72159616"/>
        <c:crosses val="autoZero"/>
        <c:auto val="1"/>
        <c:lblAlgn val="ctr"/>
        <c:lblOffset val="100"/>
      </c:catAx>
      <c:valAx>
        <c:axId val="721596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1207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5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6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6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6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7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6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37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4E-2"/>
                  <c:y val="-4.558372653784079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72223360"/>
        <c:axId val="72233344"/>
        <c:axId val="0"/>
      </c:bar3DChart>
      <c:catAx>
        <c:axId val="72223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72233344"/>
        <c:crossesAt val="0"/>
        <c:auto val="1"/>
        <c:lblAlgn val="ctr"/>
        <c:lblOffset val="100"/>
      </c:catAx>
      <c:valAx>
        <c:axId val="72233344"/>
        <c:scaling>
          <c:orientation val="minMax"/>
        </c:scaling>
        <c:delete val="1"/>
        <c:axPos val="l"/>
        <c:numFmt formatCode="General" sourceLinked="1"/>
        <c:tickLblPos val="none"/>
        <c:crossAx val="72223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522E-2"/>
          <c:y val="6.1888800375320158E-2"/>
          <c:w val="0.86692471299671681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72324224"/>
        <c:axId val="72325760"/>
      </c:barChart>
      <c:catAx>
        <c:axId val="72324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2325760"/>
        <c:crossesAt val="0"/>
        <c:auto val="1"/>
        <c:lblAlgn val="ctr"/>
        <c:lblOffset val="100"/>
      </c:catAx>
      <c:valAx>
        <c:axId val="7232576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7232422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73113600"/>
        <c:axId val="73115136"/>
        <c:axId val="0"/>
      </c:bar3DChart>
      <c:catAx>
        <c:axId val="731136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3115136"/>
        <c:crosses val="autoZero"/>
        <c:auto val="1"/>
        <c:lblAlgn val="ctr"/>
        <c:lblOffset val="100"/>
      </c:catAx>
      <c:valAx>
        <c:axId val="731151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31136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71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73131904"/>
        <c:axId val="73133440"/>
      </c:lineChart>
      <c:catAx>
        <c:axId val="731319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73133440"/>
        <c:crosses val="autoZero"/>
        <c:auto val="1"/>
        <c:lblAlgn val="ctr"/>
        <c:lblOffset val="100"/>
      </c:catAx>
      <c:valAx>
        <c:axId val="731334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313190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1 924 930,0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( 96,3%)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73 004,8 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( 3,7%)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1 997 934,9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1 924 930,0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( 96,3%)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73 004,8 тыс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( 3,7%)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1 997 934,9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15.11.2022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102 215,80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997 934,9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</a:t>
            </a:r>
            <a:r>
              <a:rPr lang="ru-RU" sz="1200" b="1" dirty="0" smtClean="0">
                <a:latin typeface="+mn-lt"/>
              </a:rPr>
              <a:t>895 719,1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11 от 24.10.2022 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83072565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1180764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15906232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38352346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83881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040837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404 884,5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233 893,0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296 508,6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835 641,5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1050739300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997 934,9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14008221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196 575,3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1 113,8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110 060,3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164930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125 123,6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122 906,0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1 133 933,9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108 801,2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68 731,5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172732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121 430,9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1358221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40 310,9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6 167,9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14149169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121219,6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6 339,0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45 685,8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18 046,8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0668904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103324,1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796127,9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091,7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28 709,5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6 054,2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98 001,5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2722377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125123,6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13 340,0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997 934,9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9255642"/>
              </p:ext>
            </p:extLst>
          </p:nvPr>
        </p:nvGraphicFramePr>
        <p:xfrm>
          <a:off x="1104900" y="2349500"/>
          <a:ext cx="5880100" cy="3051175"/>
        </p:xfrm>
        <a:graphic>
          <a:graphicData uri="http://schemas.openxmlformats.org/presentationml/2006/ole">
            <p:oleObj spid="_x0000_s192631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4629081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217750385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1 472 009,8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183 718,2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5 873,8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263 328,2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1 997 934,9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7161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1 107 067,1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104 969,3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123 877,8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132 033,1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4 062,5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5 654,8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14 436,7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46 618,2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121 342,8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152 057,9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106 587,2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4 528,1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1 105 257,6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044 172,8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632,3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410269140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1843846132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787,5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45 902,1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32 226,6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71 097,5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004,8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304,8 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4 217,8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7593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697,3 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6 167,9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14571</TotalTime>
  <Words>5148</Words>
  <Application>Microsoft Office PowerPoint</Application>
  <PresentationFormat>Экран (4:3)</PresentationFormat>
  <Paragraphs>1124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Решению Совета депутатов  Усть-Абаканского района № 11 от 24.10.2022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4511</cp:revision>
  <dcterms:created xsi:type="dcterms:W3CDTF">2013-11-30T21:03:12Z</dcterms:created>
  <dcterms:modified xsi:type="dcterms:W3CDTF">2022-11-15T07:34:25Z</dcterms:modified>
</cp:coreProperties>
</file>