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86E-2"/>
          <c:y val="0"/>
          <c:w val="0.9441273751864756"/>
          <c:h val="0.829871706934686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72859392"/>
        <c:axId val="172860928"/>
      </c:barChart>
      <c:catAx>
        <c:axId val="1728593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860928"/>
        <c:crosses val="autoZero"/>
        <c:auto val="1"/>
        <c:lblAlgn val="ctr"/>
        <c:lblOffset val="100"/>
      </c:catAx>
      <c:valAx>
        <c:axId val="172860928"/>
        <c:scaling>
          <c:orientation val="minMax"/>
        </c:scaling>
        <c:axPos val="l"/>
        <c:majorGridlines/>
        <c:numFmt formatCode="General" sourceLinked="1"/>
        <c:tickLblPos val="none"/>
        <c:crossAx val="17285939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404"/>
                  <c:y val="-6.2092963149154273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27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351904.1</c:v>
                </c:pt>
                <c:pt idx="1">
                  <c:v>126087.6</c:v>
                </c:pt>
                <c:pt idx="2">
                  <c:v>1084371.8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26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351904.1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126087.6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1084371.8</c:v>
                </c:pt>
              </c:numCache>
            </c:numRef>
          </c:val>
        </c:ser>
        <c:shape val="box"/>
        <c:axId val="152917504"/>
        <c:axId val="152919040"/>
        <c:axId val="0"/>
      </c:bar3DChart>
      <c:catAx>
        <c:axId val="15291750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2919040"/>
        <c:crossesAt val="0"/>
        <c:auto val="1"/>
        <c:lblAlgn val="ctr"/>
        <c:lblOffset val="100"/>
      </c:catAx>
      <c:valAx>
        <c:axId val="152919040"/>
        <c:scaling>
          <c:orientation val="minMax"/>
        </c:scaling>
        <c:delete val="1"/>
        <c:axPos val="l"/>
        <c:numFmt formatCode="#,##0.00" sourceLinked="1"/>
        <c:tickLblPos val="none"/>
        <c:crossAx val="15291750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16"/>
          <c:y val="0.1388745916308278"/>
          <c:w val="0.2988144891126176"/>
          <c:h val="0.326873221965472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351.9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126.1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9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1084.4000000000001</c:v>
                </c:pt>
                <c:pt idx="1">
                  <c:v>684.9</c:v>
                </c:pt>
                <c:pt idx="2">
                  <c:v>612.1</c:v>
                </c:pt>
              </c:numCache>
            </c:numRef>
          </c:val>
        </c:ser>
        <c:shape val="box"/>
        <c:axId val="153047040"/>
        <c:axId val="153048576"/>
        <c:axId val="0"/>
      </c:bar3DChart>
      <c:catAx>
        <c:axId val="153047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3048576"/>
        <c:crosses val="autoZero"/>
        <c:auto val="1"/>
        <c:lblAlgn val="ctr"/>
        <c:lblOffset val="100"/>
      </c:catAx>
      <c:valAx>
        <c:axId val="153048576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3047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6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37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1562.4</c:v>
                </c:pt>
                <c:pt idx="1">
                  <c:v>1173</c:v>
                </c:pt>
                <c:pt idx="2">
                  <c:v>1122.0999999999999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2969216"/>
        <c:axId val="152970752"/>
        <c:axId val="0"/>
      </c:bar3DChart>
      <c:catAx>
        <c:axId val="1529692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2970752"/>
        <c:crosses val="autoZero"/>
        <c:auto val="1"/>
        <c:lblAlgn val="ctr"/>
        <c:lblOffset val="100"/>
      </c:catAx>
      <c:valAx>
        <c:axId val="15297075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296921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75E-3"/>
          <c:y val="4.0444564252437802E-2"/>
          <c:w val="0.72061387504440988"/>
          <c:h val="0.760843619187155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17,4</c:v>
                </c:pt>
                <c:pt idx="3">
                  <c:v>Гос.пошлина 6,3</c:v>
                </c:pt>
                <c:pt idx="4">
                  <c:v>Доходы от использования имущества 99,8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3,5</c:v>
                </c:pt>
                <c:pt idx="8">
                  <c:v>Штрафы, санкции 0,5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17.399999999999999</c:v>
                </c:pt>
                <c:pt idx="3">
                  <c:v>6.3</c:v>
                </c:pt>
                <c:pt idx="4">
                  <c:v>99.8</c:v>
                </c:pt>
                <c:pt idx="5">
                  <c:v>20.6</c:v>
                </c:pt>
                <c:pt idx="6">
                  <c:v>1.6</c:v>
                </c:pt>
                <c:pt idx="7">
                  <c:v>3.5</c:v>
                </c:pt>
                <c:pt idx="8">
                  <c:v>0.5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868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791E-4"/>
          <c:y val="2.091488629383222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73"/>
          <c:w val="0.712860917284300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302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28"/>
          <c:w val="0.639259684388336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97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76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91 880,3</c:v>
                </c:pt>
                <c:pt idx="1">
                  <c:v>Национальная безопасность и правоохранительная деятельность 3387,9</c:v>
                </c:pt>
                <c:pt idx="2">
                  <c:v>Национальная экономика 60 110,1</c:v>
                </c:pt>
                <c:pt idx="3">
                  <c:v>Жилищно-коммунальное хозяйство 31 712,1</c:v>
                </c:pt>
                <c:pt idx="4">
                  <c:v>Образование 1 087 309,7</c:v>
                </c:pt>
                <c:pt idx="5">
                  <c:v>Культура 113 928,9</c:v>
                </c:pt>
                <c:pt idx="6">
                  <c:v>Социальная политика 96 775,5</c:v>
                </c:pt>
                <c:pt idx="7">
                  <c:v>Физическая культура и спорт 3070,5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112 525,9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91880.3</c:v>
                </c:pt>
                <c:pt idx="1">
                  <c:v>3387.9</c:v>
                </c:pt>
                <c:pt idx="2">
                  <c:v>60110.1</c:v>
                </c:pt>
                <c:pt idx="3">
                  <c:v>31712.1</c:v>
                </c:pt>
                <c:pt idx="4">
                  <c:v>1087309.7</c:v>
                </c:pt>
                <c:pt idx="5">
                  <c:v>113928.9</c:v>
                </c:pt>
                <c:pt idx="6">
                  <c:v>96775.5</c:v>
                </c:pt>
                <c:pt idx="7">
                  <c:v>3070.5</c:v>
                </c:pt>
                <c:pt idx="8">
                  <c:v>7507.9</c:v>
                </c:pt>
                <c:pt idx="9">
                  <c:v>20</c:v>
                </c:pt>
                <c:pt idx="10">
                  <c:v>112525.9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65E-2"/>
          <c:y val="3.0451071367670494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173486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792290.8</c:v>
                </c:pt>
                <c:pt idx="1">
                  <c:v>424023.1</c:v>
                </c:pt>
                <c:pt idx="2">
                  <c:v>471116.5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3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75245.2</c:v>
                </c:pt>
                <c:pt idx="1">
                  <c:v>67322.100000000006</c:v>
                </c:pt>
                <c:pt idx="2">
                  <c:v>68319.100000000006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6377.4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77044096"/>
        <c:axId val="177062272"/>
        <c:axId val="0"/>
      </c:bar3DChart>
      <c:catAx>
        <c:axId val="177044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7062272"/>
        <c:crosses val="autoZero"/>
        <c:auto val="1"/>
        <c:lblAlgn val="ctr"/>
        <c:lblOffset val="100"/>
      </c:catAx>
      <c:valAx>
        <c:axId val="177062272"/>
        <c:scaling>
          <c:orientation val="minMax"/>
        </c:scaling>
        <c:delete val="1"/>
        <c:axPos val="l"/>
        <c:numFmt formatCode="#,##0.0" sourceLinked="1"/>
        <c:tickLblPos val="none"/>
        <c:crossAx val="1770440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38"/>
          <c:w val="0.6881155687449213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611E-2"/>
          <c:y val="0.23855007139057638"/>
          <c:w val="0.922784997258415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5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1056193.3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marker val="1"/>
        <c:axId val="176971776"/>
        <c:axId val="176973312"/>
      </c:lineChart>
      <c:catAx>
        <c:axId val="176971776"/>
        <c:scaling>
          <c:orientation val="minMax"/>
        </c:scaling>
        <c:delete val="1"/>
        <c:axPos val="b"/>
        <c:numFmt formatCode="General" sourceLinked="1"/>
        <c:tickLblPos val="none"/>
        <c:crossAx val="176973312"/>
        <c:crosses val="autoZero"/>
        <c:auto val="1"/>
        <c:lblAlgn val="ctr"/>
        <c:lblOffset val="100"/>
      </c:catAx>
      <c:valAx>
        <c:axId val="176973312"/>
        <c:scaling>
          <c:orientation val="minMax"/>
        </c:scaling>
        <c:delete val="1"/>
        <c:axPos val="l"/>
        <c:numFmt formatCode="#,##0.00" sourceLinked="1"/>
        <c:tickLblPos val="none"/>
        <c:crossAx val="176971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12"/>
          <c:h val="0.765432059742305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73146880"/>
        <c:axId val="173148416"/>
      </c:barChart>
      <c:catAx>
        <c:axId val="173146880"/>
        <c:scaling>
          <c:orientation val="minMax"/>
        </c:scaling>
        <c:axPos val="b"/>
        <c:numFmt formatCode="General" sourceLinked="1"/>
        <c:tickLblPos val="nextTo"/>
        <c:crossAx val="173148416"/>
        <c:crosses val="autoZero"/>
        <c:auto val="1"/>
        <c:lblAlgn val="ctr"/>
        <c:lblOffset val="100"/>
      </c:catAx>
      <c:valAx>
        <c:axId val="173148416"/>
        <c:scaling>
          <c:orientation val="minMax"/>
        </c:scaling>
        <c:axPos val="l"/>
        <c:majorGridlines/>
        <c:numFmt formatCode="General" sourceLinked="1"/>
        <c:tickLblPos val="none"/>
        <c:crossAx val="17314688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63186944"/>
        <c:axId val="163221504"/>
        <c:axId val="0"/>
      </c:bar3DChart>
      <c:catAx>
        <c:axId val="163186944"/>
        <c:scaling>
          <c:orientation val="minMax"/>
        </c:scaling>
        <c:delete val="1"/>
        <c:axPos val="b"/>
        <c:tickLblPos val="none"/>
        <c:crossAx val="163221504"/>
        <c:crosses val="autoZero"/>
        <c:auto val="1"/>
        <c:lblAlgn val="ctr"/>
        <c:lblOffset val="100"/>
      </c:catAx>
      <c:valAx>
        <c:axId val="16322150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18694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3304192"/>
        <c:axId val="163305728"/>
        <c:axId val="0"/>
      </c:bar3DChart>
      <c:catAx>
        <c:axId val="163304192"/>
        <c:scaling>
          <c:orientation val="minMax"/>
        </c:scaling>
        <c:delete val="1"/>
        <c:axPos val="b"/>
        <c:tickLblPos val="none"/>
        <c:crossAx val="163305728"/>
        <c:crosses val="autoZero"/>
        <c:auto val="1"/>
        <c:lblAlgn val="ctr"/>
        <c:lblOffset val="100"/>
      </c:catAx>
      <c:valAx>
        <c:axId val="16330572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30419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73184512"/>
        <c:axId val="173186048"/>
      </c:barChart>
      <c:catAx>
        <c:axId val="173184512"/>
        <c:scaling>
          <c:orientation val="minMax"/>
        </c:scaling>
        <c:axPos val="b"/>
        <c:numFmt formatCode="General" sourceLinked="1"/>
        <c:tickLblPos val="nextTo"/>
        <c:crossAx val="173186048"/>
        <c:crosses val="autoZero"/>
        <c:auto val="1"/>
        <c:lblAlgn val="ctr"/>
        <c:lblOffset val="100"/>
      </c:catAx>
      <c:valAx>
        <c:axId val="173186048"/>
        <c:scaling>
          <c:orientation val="minMax"/>
        </c:scaling>
        <c:axPos val="l"/>
        <c:majorGridlines/>
        <c:numFmt formatCode="General" sourceLinked="1"/>
        <c:tickLblPos val="none"/>
        <c:crossAx val="173184512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35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3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11"/>
          <c:y val="2.6074396017563687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531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73353216"/>
        <c:axId val="173367296"/>
      </c:lineChart>
      <c:catAx>
        <c:axId val="173353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3367296"/>
        <c:crosses val="autoZero"/>
        <c:auto val="1"/>
        <c:lblAlgn val="ctr"/>
        <c:lblOffset val="100"/>
      </c:catAx>
      <c:valAx>
        <c:axId val="1733672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3353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81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8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8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8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00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8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148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73311104"/>
        <c:axId val="173312640"/>
        <c:axId val="0"/>
      </c:bar3DChart>
      <c:catAx>
        <c:axId val="173311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3312640"/>
        <c:crossesAt val="0"/>
        <c:auto val="1"/>
        <c:lblAlgn val="ctr"/>
        <c:lblOffset val="100"/>
      </c:catAx>
      <c:valAx>
        <c:axId val="173312640"/>
        <c:scaling>
          <c:orientation val="minMax"/>
        </c:scaling>
        <c:delete val="1"/>
        <c:axPos val="l"/>
        <c:numFmt formatCode="General" sourceLinked="1"/>
        <c:tickLblPos val="none"/>
        <c:crossAx val="173311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099E-2"/>
          <c:y val="6.1888800375320158E-2"/>
          <c:w val="0.86692471299671359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73270528"/>
        <c:axId val="173272064"/>
      </c:barChart>
      <c:catAx>
        <c:axId val="173270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3272064"/>
        <c:crossesAt val="0"/>
        <c:auto val="1"/>
        <c:lblAlgn val="ctr"/>
        <c:lblOffset val="100"/>
      </c:catAx>
      <c:valAx>
        <c:axId val="17327206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327052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73470080"/>
        <c:axId val="173471616"/>
        <c:axId val="0"/>
      </c:bar3DChart>
      <c:catAx>
        <c:axId val="173470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3471616"/>
        <c:crosses val="autoZero"/>
        <c:auto val="1"/>
        <c:lblAlgn val="ctr"/>
        <c:lblOffset val="100"/>
      </c:catAx>
      <c:valAx>
        <c:axId val="1734716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3470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2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73525248"/>
        <c:axId val="173535232"/>
      </c:lineChart>
      <c:catAx>
        <c:axId val="173525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3535232"/>
        <c:crosses val="autoZero"/>
        <c:auto val="1"/>
        <c:lblAlgn val="ctr"/>
        <c:lblOffset val="100"/>
      </c:catAx>
      <c:valAx>
        <c:axId val="1735352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352524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1 549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892,9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( 96,4%)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58 335,9 тыс. рублей ( 3,6%)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608 228,8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1 549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892,9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( 96,4%)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58 335,9 тыс. рублей ( 3,6%)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608 228,8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608 228,8,8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562 363,5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1 171 173,6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1 172 962,5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1 108 020,5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1 122 139,7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06.07.2021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67485644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442969740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720644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257386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1 079 347,8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684 919,5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612 054,5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144 109,0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170 062,5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749 963,0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91954784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608 228,8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06675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91 880,3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96 775,5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178566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1 920,5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112 525,9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878566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1 087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656 269,5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701 702,5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1769089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113 928,9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475500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60 110,2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9336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31 712,1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331,6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1196729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188,0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3623602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5 811,3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84493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30 126,4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68108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7 550,6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6528334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4 399,9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5 958,0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14 854,2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9930143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1360599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6 377,4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90904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084,8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080260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792290,8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424023,1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471116,5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7868876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173486,0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64070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75 245,2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68 319,1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657284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057,9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8377707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24 305,1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7528402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120067,8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8 108,9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608 228,8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1 171 173,6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1 108 020,5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547953"/>
              </p:ext>
            </p:extLst>
          </p:nvPr>
        </p:nvGraphicFramePr>
        <p:xfrm>
          <a:off x="1116013" y="2349500"/>
          <a:ext cx="5907087" cy="3022600"/>
        </p:xfrm>
        <a:graphic>
          <a:graphicData uri="http://schemas.openxmlformats.org/presentationml/2006/ole">
            <p:oleObj spid="_x0000_s192561" name="Worksheet" r:id="rId5" imgW="6258082" imgH="3057367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148351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04893997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</a:t>
            </a:r>
            <a:r>
              <a:rPr lang="ru-RU" sz="1600" b="1" dirty="0" smtClean="0">
                <a:solidFill>
                  <a:schemeClr val="bg1"/>
                </a:solidFill>
              </a:rPr>
              <a:t>262 224,8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114 361,6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7 437,9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165 868,7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1 549 </a:t>
            </a:r>
            <a:r>
              <a:rPr lang="ru-RU" sz="1600" b="1" dirty="0" smtClean="0"/>
              <a:t>892,9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056 193,3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108 689,8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87 552,6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8 134,6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42 675,0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42 201,7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26 684,5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135 796,7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25 465,7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4 451,3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056 193,3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989 484,7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66 455,6                   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002479518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384760772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40 660,9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43 012,3  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1 447,0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1 974,7  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инфраструктуры- 16 827,9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58 335,9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6 004,4тыс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1 969,0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30 469,9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5 811,3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12055</TotalTime>
  <Words>4985</Words>
  <Application>Microsoft Office PowerPoint</Application>
  <PresentationFormat>Экран (4:3)</PresentationFormat>
  <Paragraphs>1107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 Решению Совета депутатов  Усть-Абаканского района № 32 от 06.07.2021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4278</cp:revision>
  <dcterms:created xsi:type="dcterms:W3CDTF">2013-11-30T21:03:12Z</dcterms:created>
  <dcterms:modified xsi:type="dcterms:W3CDTF">2021-07-27T04:57:13Z</dcterms:modified>
</cp:coreProperties>
</file>