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theme/themeOverride1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7.xml" ContentType="application/vnd.openxmlformats-officedocument.themeOverr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  <p:sldMasterId id="2147484099" r:id="rId6"/>
  </p:sldMasterIdLst>
  <p:notesMasterIdLst>
    <p:notesMasterId r:id="rId60"/>
  </p:notesMasterIdLst>
  <p:handoutMasterIdLst>
    <p:handoutMasterId r:id="rId61"/>
  </p:handoutMasterIdLst>
  <p:sldIdLst>
    <p:sldId id="257" r:id="rId7"/>
    <p:sldId id="313" r:id="rId8"/>
    <p:sldId id="314" r:id="rId9"/>
    <p:sldId id="320" r:id="rId10"/>
    <p:sldId id="317" r:id="rId11"/>
    <p:sldId id="383" r:id="rId12"/>
    <p:sldId id="322" r:id="rId13"/>
    <p:sldId id="321" r:id="rId14"/>
    <p:sldId id="319" r:id="rId15"/>
    <p:sldId id="323" r:id="rId16"/>
    <p:sldId id="324" r:id="rId17"/>
    <p:sldId id="325" r:id="rId18"/>
    <p:sldId id="396" r:id="rId19"/>
    <p:sldId id="397" r:id="rId20"/>
    <p:sldId id="398" r:id="rId21"/>
    <p:sldId id="399" r:id="rId22"/>
    <p:sldId id="346" r:id="rId23"/>
    <p:sldId id="32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338" r:id="rId32"/>
    <p:sldId id="335" r:id="rId33"/>
    <p:sldId id="384" r:id="rId34"/>
    <p:sldId id="407" r:id="rId35"/>
    <p:sldId id="385" r:id="rId36"/>
    <p:sldId id="408" r:id="rId37"/>
    <p:sldId id="373" r:id="rId38"/>
    <p:sldId id="374" r:id="rId39"/>
    <p:sldId id="388" r:id="rId40"/>
    <p:sldId id="336" r:id="rId41"/>
    <p:sldId id="348" r:id="rId42"/>
    <p:sldId id="353" r:id="rId43"/>
    <p:sldId id="354" r:id="rId44"/>
    <p:sldId id="358" r:id="rId45"/>
    <p:sldId id="362" r:id="rId46"/>
    <p:sldId id="393" r:id="rId47"/>
    <p:sldId id="394" r:id="rId48"/>
    <p:sldId id="395" r:id="rId49"/>
    <p:sldId id="364" r:id="rId50"/>
    <p:sldId id="365" r:id="rId51"/>
    <p:sldId id="366" r:id="rId52"/>
    <p:sldId id="367" r:id="rId53"/>
    <p:sldId id="369" r:id="rId54"/>
    <p:sldId id="359" r:id="rId55"/>
    <p:sldId id="368" r:id="rId56"/>
    <p:sldId id="345" r:id="rId57"/>
    <p:sldId id="347" r:id="rId58"/>
    <p:sldId id="351" r:id="rId59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6699"/>
    <a:srgbClr val="D3FDE4"/>
    <a:srgbClr val="0099FF"/>
    <a:srgbClr val="CCFFFF"/>
    <a:srgbClr val="ADF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684" y="44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72624813524681E-2"/>
          <c:y val="8.8888266748789219E-2"/>
          <c:w val="0.9441273751864756"/>
          <c:h val="0.7409834401858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2287215734581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+mn-lt"/>
                      </a:rPr>
                      <a:t>695</a:t>
                    </a:r>
                    <a:endParaRPr lang="en-US" sz="1600" b="1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</c:v>
                </c:pt>
                <c:pt idx="1">
                  <c:v>627</c:v>
                </c:pt>
                <c:pt idx="2">
                  <c:v>650.4</c:v>
                </c:pt>
                <c:pt idx="3">
                  <c:v>671.4</c:v>
                </c:pt>
                <c:pt idx="4">
                  <c:v>690.4</c:v>
                </c:pt>
                <c:pt idx="5">
                  <c:v>704.9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43264"/>
        <c:axId val="52047872"/>
      </c:barChart>
      <c:catAx>
        <c:axId val="5124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2047872"/>
        <c:crosses val="autoZero"/>
        <c:auto val="1"/>
        <c:lblAlgn val="ctr"/>
        <c:lblOffset val="100"/>
        <c:noMultiLvlLbl val="0"/>
      </c:catAx>
      <c:valAx>
        <c:axId val="5204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1243264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7207256266698431"/>
                  <c:y val="7.00654180314865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4309124734513111E-2"/>
                  <c:y val="-5.95160859056460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48145118746545"/>
                  <c:y val="-0.161181825448316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297171.5</c:v>
                </c:pt>
                <c:pt idx="1">
                  <c:v>96766.399999999994</c:v>
                </c:pt>
                <c:pt idx="2">
                  <c:v>1016813.2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plotVisOnly val="1"/>
    <c:dispBlanksAs val="zero"/>
    <c:showDLblsOverMax val="0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20393531529683E-2"/>
          <c:y val="6.0064295736067294E-2"/>
          <c:w val="0.67817474271731004"/>
          <c:h val="0.780025561574414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675185276455637E-2"/>
                  <c:y val="0.10940094369081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297171.5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607936899095596E-3"/>
                  <c:y val="6.564056621449045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96766.399999999994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5.8607936899095596E-3"/>
                  <c:y val="0.12854610883671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1016813.2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963584"/>
        <c:axId val="50965120"/>
        <c:axId val="0"/>
      </c:bar3DChart>
      <c:catAx>
        <c:axId val="5096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ru-RU"/>
          </a:p>
        </c:txPr>
        <c:crossAx val="50965120"/>
        <c:crossesAt val="0"/>
        <c:auto val="1"/>
        <c:lblAlgn val="ctr"/>
        <c:lblOffset val="100"/>
        <c:noMultiLvlLbl val="0"/>
      </c:catAx>
      <c:valAx>
        <c:axId val="5096512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50963584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1474680294473338"/>
          <c:y val="0.1388745916308278"/>
          <c:w val="0.28561970432680406"/>
          <c:h val="0.49227926529082777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/>
        </a:solidFill>
      </c:spPr>
    </c:sideWall>
    <c:backWall>
      <c:thickness val="0"/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297.2</c:v>
                </c:pt>
                <c:pt idx="1">
                  <c:v>310.2</c:v>
                </c:pt>
                <c:pt idx="2">
                  <c:v>327.2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96.8</c:v>
                </c:pt>
                <c:pt idx="1">
                  <c:v>96.8</c:v>
                </c:pt>
                <c:pt idx="2">
                  <c:v>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125E-2"/>
                  <c:y val="-2.573720891115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1016.8</c:v>
                </c:pt>
                <c:pt idx="1">
                  <c:v>707.7</c:v>
                </c:pt>
                <c:pt idx="2">
                  <c:v>856.5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850752"/>
        <c:axId val="125852288"/>
        <c:axId val="0"/>
      </c:bar3DChart>
      <c:catAx>
        <c:axId val="12585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25852288"/>
        <c:crosses val="autoZero"/>
        <c:auto val="1"/>
        <c:lblAlgn val="ctr"/>
        <c:lblOffset val="100"/>
        <c:noMultiLvlLbl val="0"/>
      </c:catAx>
      <c:valAx>
        <c:axId val="125852288"/>
        <c:scaling>
          <c:orientation val="minMax"/>
          <c:max val="800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2585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303"/>
          <c:y val="0.18986663262059544"/>
          <c:w val="0.32546473097112882"/>
          <c:h val="0.45726407389618784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018205484200041"/>
          <c:y val="6.5313763198642613E-2"/>
          <c:w val="0.74473225872213034"/>
          <c:h val="0.69724634809743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1410.8</c:v>
                </c:pt>
                <c:pt idx="1">
                  <c:v>1114.5999999999999</c:v>
                </c:pt>
                <c:pt idx="2">
                  <c:v>1280.5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7"/>
        <c:shape val="cylinder"/>
        <c:axId val="125883904"/>
        <c:axId val="125885440"/>
        <c:axId val="0"/>
      </c:bar3DChart>
      <c:catAx>
        <c:axId val="125883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25885440"/>
        <c:crosses val="autoZero"/>
        <c:auto val="1"/>
        <c:lblAlgn val="ctr"/>
        <c:lblOffset val="100"/>
        <c:noMultiLvlLbl val="0"/>
      </c:catAx>
      <c:valAx>
        <c:axId val="125885440"/>
        <c:scaling>
          <c:orientation val="minMax"/>
          <c:max val="1300"/>
          <c:min val="100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25883904"/>
        <c:crosses val="autoZero"/>
        <c:crossBetween val="between"/>
        <c:majorUnit val="3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012680782248359E-2"/>
          <c:y val="6.4235484400930909E-2"/>
          <c:w val="0.72061387504440688"/>
          <c:h val="0.760843619187151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263,3</c:v>
                </c:pt>
                <c:pt idx="1">
                  <c:v>Акцизы 21,6</c:v>
                </c:pt>
                <c:pt idx="2">
                  <c:v>ЕНВД 5,3</c:v>
                </c:pt>
                <c:pt idx="3">
                  <c:v>Единый сельхоз.налог 0,9</c:v>
                </c:pt>
                <c:pt idx="4">
                  <c:v>Патентная система налогообложения 0,7</c:v>
                </c:pt>
                <c:pt idx="5">
                  <c:v>Гос.пошлина 5,3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263.3</c:v>
                </c:pt>
                <c:pt idx="1">
                  <c:v>21.6</c:v>
                </c:pt>
                <c:pt idx="2">
                  <c:v>5.3</c:v>
                </c:pt>
                <c:pt idx="3">
                  <c:v>0.9</c:v>
                </c:pt>
                <c:pt idx="4">
                  <c:v>0.7</c:v>
                </c:pt>
                <c:pt idx="5">
                  <c:v>5.3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5"/>
          <c:h val="0.98582379620285676"/>
        </c:manualLayout>
      </c:layout>
      <c:overlay val="0"/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53396070363374E-4"/>
          <c:y val="2.0914886293832403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bubble3D val="0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280,2</c:v>
                </c:pt>
                <c:pt idx="1">
                  <c:v>Акцизы 21,6</c:v>
                </c:pt>
                <c:pt idx="2">
                  <c:v>ЕНВД 1,1</c:v>
                </c:pt>
                <c:pt idx="3">
                  <c:v>Единый сельхоз.налог 1,0</c:v>
                </c:pt>
                <c:pt idx="4">
                  <c:v>Патентная система налогообложения 0,7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280.2</c:v>
                </c:pt>
                <c:pt idx="1">
                  <c:v>21.6</c:v>
                </c:pt>
                <c:pt idx="2">
                  <c:v>1.1000000000000001</c:v>
                </c:pt>
                <c:pt idx="3">
                  <c:v>1</c:v>
                </c:pt>
                <c:pt idx="4">
                  <c:v>0.7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46691860555057E-3"/>
          <c:y val="0.10013828174681003"/>
          <c:w val="0.71286091728429712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bubble3D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298</c:v>
                </c:pt>
                <c:pt idx="1">
                  <c:v>Акцизы 21,6</c:v>
                </c:pt>
                <c:pt idx="2">
                  <c:v>ЕНВД 0</c:v>
                </c:pt>
                <c:pt idx="3">
                  <c:v>Единый сельхоз.налог 1,1</c:v>
                </c:pt>
                <c:pt idx="4">
                  <c:v>Патентная система налогообложения 0,8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298</c:v>
                </c:pt>
                <c:pt idx="1">
                  <c:v>21.6</c:v>
                </c:pt>
                <c:pt idx="2">
                  <c:v>0</c:v>
                </c:pt>
                <c:pt idx="3">
                  <c:v>1.1000000000000001</c:v>
                </c:pt>
                <c:pt idx="4">
                  <c:v>0.8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958"/>
        </c:manualLayout>
      </c:layout>
      <c:overlay val="0"/>
    </c:title>
    <c:autoTitleDeleted val="0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480700047593747"/>
          <c:w val="0.63925968438833258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explosion val="20"/>
            <c:spPr>
              <a:solidFill>
                <a:srgbClr val="CC99FF"/>
              </a:solidFill>
            </c:spPr>
          </c:dPt>
          <c:dPt>
            <c:idx val="6"/>
            <c:bubble3D val="0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00211372098883E-2"/>
                  <c:y val="-0.19951618886307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72 672,4 </c:v>
                </c:pt>
                <c:pt idx="1">
                  <c:v>Национальная безопасность и правоохранительная деятельность 629,7</c:v>
                </c:pt>
                <c:pt idx="2">
                  <c:v>Национальная экономика 35 568,6</c:v>
                </c:pt>
                <c:pt idx="3">
                  <c:v>Жилищно-коммунальное хозяйство 13 561,9</c:v>
                </c:pt>
                <c:pt idx="4">
                  <c:v>Образование 1 036 797,3</c:v>
                </c:pt>
                <c:pt idx="5">
                  <c:v>Культура 75 316,6</c:v>
                </c:pt>
                <c:pt idx="6">
                  <c:v>Социальная политика 73 631,5</c:v>
                </c:pt>
                <c:pt idx="7">
                  <c:v>Физическая культура и спорт 3 445</c:v>
                </c:pt>
                <c:pt idx="8">
                  <c:v>Средства массовой информации 7 044,6</c:v>
                </c:pt>
                <c:pt idx="9">
                  <c:v>Обслуживание государственного долга 20</c:v>
                </c:pt>
                <c:pt idx="10">
                  <c:v>Межбюджетные трансферты 101 068,0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72672.399999999994</c:v>
                </c:pt>
                <c:pt idx="1">
                  <c:v>629.70000000000005</c:v>
                </c:pt>
                <c:pt idx="2">
                  <c:v>35568.6</c:v>
                </c:pt>
                <c:pt idx="3">
                  <c:v>13561.9</c:v>
                </c:pt>
                <c:pt idx="4">
                  <c:v>1036797.3</c:v>
                </c:pt>
                <c:pt idx="5">
                  <c:v>75316.600000000006</c:v>
                </c:pt>
                <c:pt idx="6">
                  <c:v>73631.5</c:v>
                </c:pt>
                <c:pt idx="7">
                  <c:v>3445</c:v>
                </c:pt>
                <c:pt idx="8">
                  <c:v>7044.6</c:v>
                </c:pt>
                <c:pt idx="9">
                  <c:v>20</c:v>
                </c:pt>
                <c:pt idx="10">
                  <c:v>101068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overlay val="0"/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08478001199902"/>
          <c:y val="0.19288797103965205"/>
          <c:w val="0.70510240601250163"/>
          <c:h val="0.77478459726734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bubble3D val="0"/>
            <c:spPr>
              <a:solidFill>
                <a:srgbClr val="FF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7864709233763401"/>
                  <c:y val="-7.6209092268648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54390124851352E-2"/>
                  <c:y val="-0.144316717635132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782102378835846"/>
                  <c:y val="-0.144381092274382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951018234885101"/>
                  <c:y val="3.89592556924263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3001989176941265E-2"/>
                  <c:y val="0.111472493600660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4674389199704602E-2"/>
                  <c:y val="6.49251371859228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7166483164680165E-2"/>
                  <c:y val="0.124291384234955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662050.19999999995</c:v>
                </c:pt>
                <c:pt idx="1">
                  <c:v>40087.199999999997</c:v>
                </c:pt>
                <c:pt idx="2">
                  <c:v>174975.8</c:v>
                </c:pt>
                <c:pt idx="3">
                  <c:v>246241.8</c:v>
                </c:pt>
                <c:pt idx="4">
                  <c:v>30141.200000000001</c:v>
                </c:pt>
                <c:pt idx="5">
                  <c:v>77242</c:v>
                </c:pt>
                <c:pt idx="6">
                  <c:v>13305.3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53.217608548254134</c:v>
                </c:pt>
                <c:pt idx="1">
                  <c:v>3.2223310519286499</c:v>
                </c:pt>
                <c:pt idx="2">
                  <c:v>14.065086952345315</c:v>
                </c:pt>
                <c:pt idx="3">
                  <c:v>19.793664771368526</c:v>
                </c:pt>
                <c:pt idx="4">
                  <c:v>2.4228413234746213</c:v>
                </c:pt>
                <c:pt idx="5">
                  <c:v>6.2089468736422804</c:v>
                </c:pt>
                <c:pt idx="6">
                  <c:v>1.0695204789864663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76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(9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192152.6</c:v>
                </c:pt>
                <c:pt idx="1">
                  <c:v>131402.20000000001</c:v>
                </c:pt>
                <c:pt idx="2">
                  <c:v>142260.20000000001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(17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742392.4</c:v>
                </c:pt>
                <c:pt idx="1">
                  <c:v>523770.5</c:v>
                </c:pt>
                <c:pt idx="2">
                  <c:v>555216.30000000005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146945377403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62706.1</c:v>
                </c:pt>
                <c:pt idx="1">
                  <c:v>61663.5</c:v>
                </c:pt>
                <c:pt idx="2">
                  <c:v>57085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4775.5</c:v>
                </c:pt>
                <c:pt idx="1">
                  <c:v>3840.1</c:v>
                </c:pt>
                <c:pt idx="2">
                  <c:v>3722.1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016192"/>
        <c:axId val="177030272"/>
        <c:axId val="0"/>
      </c:bar3DChart>
      <c:catAx>
        <c:axId val="17701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7030272"/>
        <c:crosses val="autoZero"/>
        <c:auto val="1"/>
        <c:lblAlgn val="ctr"/>
        <c:lblOffset val="100"/>
        <c:noMultiLvlLbl val="0"/>
      </c:catAx>
      <c:valAx>
        <c:axId val="1770302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7016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002"/>
          <c:w val="0.68811556874492485"/>
          <c:h val="0.33783643684033732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546"/>
          <c:h val="0.69661554674782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626.79999999999995</c:v>
                </c:pt>
                <c:pt idx="1">
                  <c:v>1008.8</c:v>
                </c:pt>
                <c:pt idx="2">
                  <c:v>1287.2</c:v>
                </c:pt>
                <c:pt idx="3">
                  <c:v>1433.5</c:v>
                </c:pt>
                <c:pt idx="4">
                  <c:v>1549.2</c:v>
                </c:pt>
                <c:pt idx="5">
                  <c:v>1685.9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04576"/>
        <c:axId val="52139136"/>
      </c:barChart>
      <c:catAx>
        <c:axId val="5210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139136"/>
        <c:crosses val="autoZero"/>
        <c:auto val="1"/>
        <c:lblAlgn val="ctr"/>
        <c:lblOffset val="100"/>
        <c:noMultiLvlLbl val="0"/>
      </c:catAx>
      <c:valAx>
        <c:axId val="5213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2104576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36134830202416E-2"/>
          <c:y val="0.28121643942999525"/>
          <c:w val="0.92278499725841201"/>
          <c:h val="9.3023255813953501E-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833E-2"/>
                  <c:y val="-3.720930232558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000620698555749E-2"/>
                  <c:y val="-4.472094190609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1036797.3</c:v>
                </c:pt>
                <c:pt idx="1">
                  <c:v>755623.6</c:v>
                </c:pt>
                <c:pt idx="2" formatCode="General">
                  <c:v>793418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856128"/>
        <c:axId val="201857664"/>
      </c:lineChart>
      <c:catAx>
        <c:axId val="201856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1857664"/>
        <c:crosses val="autoZero"/>
        <c:auto val="1"/>
        <c:lblAlgn val="ctr"/>
        <c:lblOffset val="100"/>
        <c:noMultiLvlLbl val="0"/>
      </c:catAx>
      <c:valAx>
        <c:axId val="2018576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201856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4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326E-3"/>
                  <c:y val="-7.601014080955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542233164049896E-3"/>
                  <c:y val="-5.7604481409266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07833019338133E-2"/>
                  <c:y val="-5.7188402011951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9004.6</c:v>
                </c:pt>
                <c:pt idx="1">
                  <c:v>8971.7000000000007</c:v>
                </c:pt>
                <c:pt idx="2">
                  <c:v>9096.4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445440"/>
        <c:axId val="212451328"/>
        <c:axId val="0"/>
      </c:bar3DChart>
      <c:catAx>
        <c:axId val="212445440"/>
        <c:scaling>
          <c:orientation val="minMax"/>
        </c:scaling>
        <c:delete val="1"/>
        <c:axPos val="b"/>
        <c:majorTickMark val="out"/>
        <c:minorTickMark val="none"/>
        <c:tickLblPos val="nextTo"/>
        <c:crossAx val="212451328"/>
        <c:crosses val="autoZero"/>
        <c:auto val="1"/>
        <c:lblAlgn val="ctr"/>
        <c:lblOffset val="100"/>
        <c:noMultiLvlLbl val="0"/>
      </c:catAx>
      <c:valAx>
        <c:axId val="212451328"/>
        <c:scaling>
          <c:orientation val="minMax"/>
          <c:max val="10000"/>
          <c:min val="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12445440"/>
        <c:crosses val="autoZero"/>
        <c:crossBetween val="between"/>
        <c:majorUnit val="1000"/>
        <c:minorUnit val="100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5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361E-3"/>
                  <c:y val="-7.601014080955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542233164049922E-3"/>
                  <c:y val="-5.7604481409266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07833019338144E-2"/>
                  <c:y val="-5.7188402011951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90046.8</c:v>
                </c:pt>
                <c:pt idx="1">
                  <c:v>89717.5</c:v>
                </c:pt>
                <c:pt idx="2">
                  <c:v>90964.5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526208"/>
        <c:axId val="212527744"/>
        <c:axId val="0"/>
      </c:bar3DChart>
      <c:catAx>
        <c:axId val="212526208"/>
        <c:scaling>
          <c:orientation val="minMax"/>
        </c:scaling>
        <c:delete val="1"/>
        <c:axPos val="b"/>
        <c:majorTickMark val="out"/>
        <c:minorTickMark val="none"/>
        <c:tickLblPos val="nextTo"/>
        <c:crossAx val="212527744"/>
        <c:crosses val="autoZero"/>
        <c:auto val="1"/>
        <c:lblAlgn val="ctr"/>
        <c:lblOffset val="100"/>
        <c:noMultiLvlLbl val="0"/>
      </c:catAx>
      <c:valAx>
        <c:axId val="212527744"/>
        <c:scaling>
          <c:orientation val="minMax"/>
          <c:max val="100000"/>
          <c:min val="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12526208"/>
        <c:crosses val="autoZero"/>
        <c:crossBetween val="between"/>
        <c:majorUnit val="10000"/>
        <c:minorUnit val="1000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404.9</c:v>
                </c:pt>
                <c:pt idx="1">
                  <c:v>563.29999999999995</c:v>
                </c:pt>
                <c:pt idx="2">
                  <c:v>574.9</c:v>
                </c:pt>
                <c:pt idx="3">
                  <c:v>604.20000000000005</c:v>
                </c:pt>
                <c:pt idx="4">
                  <c:v>632</c:v>
                </c:pt>
                <c:pt idx="5">
                  <c:v>653.1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07392"/>
        <c:axId val="52508928"/>
      </c:barChart>
      <c:catAx>
        <c:axId val="5250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508928"/>
        <c:crosses val="autoZero"/>
        <c:auto val="1"/>
        <c:lblAlgn val="ctr"/>
        <c:lblOffset val="100"/>
        <c:noMultiLvlLbl val="0"/>
      </c:catAx>
      <c:valAx>
        <c:axId val="5250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2507392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3"/>
          </c:dPt>
          <c:dPt>
            <c:idx val="1"/>
            <c:bubble3D val="0"/>
            <c:explosion val="19"/>
          </c:dPt>
          <c:dPt>
            <c:idx val="2"/>
            <c:bubble3D val="0"/>
            <c:explosion val="9"/>
          </c:dPt>
          <c:dLbls>
            <c:dLbl>
              <c:idx val="0"/>
              <c:layout>
                <c:manualLayout>
                  <c:x val="-0.19705700819091371"/>
                  <c:y val="5.1337083970032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689732478392174"/>
                  <c:y val="4.457239551355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476617109994593E-2"/>
                  <c:y val="9.834190258978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ADFBD6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650.4</c:v>
                </c:pt>
                <c:pt idx="1">
                  <c:v>1287.2</c:v>
                </c:pt>
                <c:pt idx="2">
                  <c:v>294.5</c:v>
                </c:pt>
                <c:pt idx="3">
                  <c:v>280.39999999999981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01966565413375"/>
          <c:y val="2.607439601756354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21502717196994"/>
          <c:y val="0.27036447405158737"/>
          <c:w val="0.87218887106902065"/>
          <c:h val="0.560008943684298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100.6</c:v>
                </c:pt>
                <c:pt idx="1">
                  <c:v>84.5</c:v>
                </c:pt>
                <c:pt idx="2">
                  <c:v>101</c:v>
                </c:pt>
                <c:pt idx="3">
                  <c:v>103.9</c:v>
                </c:pt>
                <c:pt idx="4">
                  <c:v>104.7</c:v>
                </c:pt>
                <c:pt idx="5">
                  <c:v>100.7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10784"/>
        <c:axId val="52724864"/>
      </c:lineChart>
      <c:catAx>
        <c:axId val="527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52724864"/>
        <c:crosses val="autoZero"/>
        <c:auto val="1"/>
        <c:lblAlgn val="ctr"/>
        <c:lblOffset val="100"/>
        <c:noMultiLvlLbl val="0"/>
      </c:catAx>
      <c:valAx>
        <c:axId val="527248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271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71979102680231E-2"/>
          <c:y val="0"/>
          <c:w val="0.93052677144044649"/>
          <c:h val="0.640678630420803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843160554658661E-3"/>
                  <c:y val="-7.4073555623990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68632110931722E-2"/>
                  <c:y val="3.7036777811995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68632110931722E-2"/>
                  <c:y val="3.7036777811995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73860092443105E-2"/>
                  <c:y val="-3.7036777811995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9738600924431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973860092443105E-2"/>
                  <c:y val="3.7036777811994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783</c:v>
                </c:pt>
                <c:pt idx="1">
                  <c:v>495.8</c:v>
                </c:pt>
                <c:pt idx="2">
                  <c:v>510.4</c:v>
                </c:pt>
                <c:pt idx="3">
                  <c:v>630.20000000000005</c:v>
                </c:pt>
                <c:pt idx="4">
                  <c:v>708.4</c:v>
                </c:pt>
                <c:pt idx="5">
                  <c:v>730.8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7790880739544858E-3"/>
                  <c:y val="4.814781115559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7908807395448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843160554658661E-3"/>
                  <c:y val="3.7036777811995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558176147909051E-2"/>
                  <c:y val="-1.111103334359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558176147908982E-2"/>
                  <c:y val="-3.39499874678436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1616.6</c:v>
                </c:pt>
                <c:pt idx="1">
                  <c:v>1578.2</c:v>
                </c:pt>
                <c:pt idx="2">
                  <c:v>1630</c:v>
                </c:pt>
                <c:pt idx="3">
                  <c:v>1670.2</c:v>
                </c:pt>
                <c:pt idx="4">
                  <c:v>1786.1</c:v>
                </c:pt>
                <c:pt idx="5">
                  <c:v>1873.7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357184"/>
        <c:axId val="53367168"/>
        <c:axId val="0"/>
      </c:bar3DChart>
      <c:catAx>
        <c:axId val="533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53367168"/>
        <c:crossesAt val="0"/>
        <c:auto val="1"/>
        <c:lblAlgn val="ctr"/>
        <c:lblOffset val="100"/>
        <c:noMultiLvlLbl val="0"/>
      </c:catAx>
      <c:valAx>
        <c:axId val="5336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35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30227939323835E-2"/>
          <c:y val="6.1888800375320158E-2"/>
          <c:w val="0.86692471299671181"/>
          <c:h val="0.72732150871236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2550.6999999999998</c:v>
                </c:pt>
                <c:pt idx="1">
                  <c:v>2768.7</c:v>
                </c:pt>
                <c:pt idx="2">
                  <c:v>2983.2</c:v>
                </c:pt>
                <c:pt idx="3">
                  <c:v>3131.7</c:v>
                </c:pt>
                <c:pt idx="4">
                  <c:v>3300</c:v>
                </c:pt>
                <c:pt idx="5">
                  <c:v>3481.5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66592"/>
        <c:axId val="115172480"/>
      </c:barChart>
      <c:catAx>
        <c:axId val="11516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5172480"/>
        <c:crossesAt val="0"/>
        <c:auto val="1"/>
        <c:lblAlgn val="ctr"/>
        <c:lblOffset val="100"/>
        <c:noMultiLvlLbl val="0"/>
      </c:catAx>
      <c:valAx>
        <c:axId val="115172480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1516659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Платные услуги населению</a:t>
            </a:r>
            <a:r>
              <a:rPr lang="ru-RU" sz="1400" dirty="0" smtClean="0"/>
              <a:t>, млн. руб.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>
            <a:lumMod val="85000"/>
          </a:schemeClr>
        </a:solidFill>
      </c:spPr>
    </c:sideWall>
    <c:backWall>
      <c:thickness val="0"/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284.39999999999981</c:v>
                </c:pt>
                <c:pt idx="1">
                  <c:v>289.60000000000002</c:v>
                </c:pt>
                <c:pt idx="2">
                  <c:v>304</c:v>
                </c:pt>
                <c:pt idx="3">
                  <c:v>305</c:v>
                </c:pt>
                <c:pt idx="4">
                  <c:v>337.6</c:v>
                </c:pt>
                <c:pt idx="5">
                  <c:v>358.4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5256832"/>
        <c:axId val="125258368"/>
        <c:axId val="0"/>
      </c:bar3DChart>
      <c:catAx>
        <c:axId val="12525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5258368"/>
        <c:crosses val="autoZero"/>
        <c:auto val="1"/>
        <c:lblAlgn val="ctr"/>
        <c:lblOffset val="100"/>
        <c:noMultiLvlLbl val="0"/>
      </c:catAx>
      <c:valAx>
        <c:axId val="1252583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525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потребительских цен,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3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103.9</c:v>
                </c:pt>
                <c:pt idx="1">
                  <c:v>103.9</c:v>
                </c:pt>
                <c:pt idx="2">
                  <c:v>105.9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82944"/>
        <c:axId val="125284736"/>
      </c:lineChart>
      <c:catAx>
        <c:axId val="12528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25284736"/>
        <c:crosses val="autoZero"/>
        <c:auto val="1"/>
        <c:lblAlgn val="ctr"/>
        <c:lblOffset val="100"/>
        <c:noMultiLvlLbl val="0"/>
      </c:catAx>
      <c:valAx>
        <c:axId val="1252847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528294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373 593,6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96,7%)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46 162,1 тыс. рублей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419 755,7тыс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94974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373 593,6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96,7%)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941200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970320"/>
          <a:ext cx="4112230" cy="793533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970320"/>
        <a:ext cx="4112230" cy="793533"/>
      </dsp:txXfrm>
    </dsp:sp>
    <dsp:sp modelId="{5914EB7D-8A5B-4060-AAF1-418D36193991}">
      <dsp:nvSpPr>
        <dsp:cNvPr id="0" name=""/>
        <dsp:cNvSpPr/>
      </dsp:nvSpPr>
      <dsp:spPr>
        <a:xfrm>
          <a:off x="2296211" y="1788958"/>
          <a:ext cx="3205939" cy="1995229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46 162,1 тыс. рублей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2287765"/>
        <a:ext cx="2707132" cy="99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419 755,7тыс</a:t>
          </a: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b="1" kern="1200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71569" y="0"/>
          <a:ext cx="1324512" cy="13245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71569" y="1357322"/>
          <a:ext cx="1324512" cy="13245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71569" y="2714644"/>
          <a:ext cx="1324512" cy="132451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71569" y="4033337"/>
          <a:ext cx="1324512" cy="132451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0.4685</cdr:x>
      <cdr:y>0</cdr:y>
    </cdr:from>
    <cdr:to>
      <cdr:x>0.96457</cdr:x>
      <cdr:y>0.05454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65214" y="0"/>
          <a:ext cx="39867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0.35433</cdr:x>
      <cdr:y>0.09806</cdr:y>
    </cdr:from>
    <cdr:to>
      <cdr:x>0.61729</cdr:x>
      <cdr:y>0.16783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14710" y="652443"/>
          <a:ext cx="2385720" cy="464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0.12599</cdr:x>
      <cdr:y>0.90336</cdr:y>
    </cdr:from>
    <cdr:to>
      <cdr:x>0.32599</cdr:x>
      <cdr:y>0.99639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43008" y="6010293"/>
          <a:ext cx="1814513" cy="61895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0.0315</cdr:x>
      <cdr:y>0.15175</cdr:y>
    </cdr:from>
    <cdr:to>
      <cdr:x>0.28347</cdr:x>
      <cdr:y>0.25912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5752" y="1009633"/>
          <a:ext cx="2286016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 (ГСМ, канц.товары, уголь)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0.30207</cdr:y>
    </cdr:from>
    <cdr:to>
      <cdr:x>0.21739</cdr:x>
      <cdr:y>0.4524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2009765"/>
          <a:ext cx="1972285" cy="10001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 (строительство школы, жилье детям-сиротам)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0.79528</cdr:x>
      <cdr:y>0.34502</cdr:y>
    </cdr:from>
    <cdr:to>
      <cdr:x>0.94882</cdr:x>
      <cdr:y>0.42265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215238" y="2295517"/>
          <a:ext cx="1393009" cy="516480"/>
        </a:xfrm>
        <a:prstGeom xmlns:a="http://schemas.openxmlformats.org/drawingml/2006/main" prst="rect">
          <a:avLst/>
        </a:prstGeom>
        <a:solidFill xmlns:a="http://schemas.openxmlformats.org/drawingml/2006/main">
          <a:srgbClr val="7FD13B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0.71654</cdr:x>
      <cdr:y>0.42018</cdr:y>
    </cdr:from>
    <cdr:to>
      <cdr:x>0.8819</cdr:x>
      <cdr:y>0.67788</cdr:y>
    </cdr:to>
    <cdr:sp macro="" textlink="">
      <cdr:nvSpPr>
        <cdr:cNvPr id="26" name="Соединительная линия уступом 25"/>
        <cdr:cNvSpPr/>
      </cdr:nvSpPr>
      <cdr:spPr>
        <a:xfrm xmlns:a="http://schemas.openxmlformats.org/drawingml/2006/main" rot="5400000" flipH="1" flipV="1">
          <a:off x="6393702" y="2902739"/>
          <a:ext cx="1714510" cy="150019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0.13084</cdr:x>
      <cdr:y>0.45253</cdr:y>
    </cdr:from>
    <cdr:to>
      <cdr:x>0.22533</cdr:x>
      <cdr:y>0.54916</cdr:y>
    </cdr:to>
    <cdr:sp macro="" textlink="">
      <cdr:nvSpPr>
        <cdr:cNvPr id="30" name="Соединительная линия уступом 29"/>
        <cdr:cNvSpPr/>
      </cdr:nvSpPr>
      <cdr:spPr>
        <a:xfrm xmlns:a="http://schemas.openxmlformats.org/drawingml/2006/main" rot="16200000" flipH="1">
          <a:off x="1101943" y="2327082"/>
          <a:ext cx="518647" cy="72226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0.65355</cdr:x>
      <cdr:y>0.17323</cdr:y>
    </cdr:from>
    <cdr:to>
      <cdr:x>0.8663</cdr:x>
      <cdr:y>0.22691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5929354" y="1152509"/>
          <a:ext cx="1930178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EA157A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0.67788</cdr:y>
    </cdr:from>
    <cdr:to>
      <cdr:x>0.2126</cdr:x>
      <cdr:y>0.83894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-214314" y="4510095"/>
          <a:ext cx="1928826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Оплата работ, услуг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(коммунальные услуги, связь, услуги по содержанию </a:t>
          </a:r>
          <a:r>
            <a:rPr lang="ru-RU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имущ-ва</a:t>
          </a: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оплата работ услуг</a:t>
          </a:r>
          <a:endParaRPr lang="ru-RU" sz="10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0.76378</cdr:y>
    </cdr:from>
    <cdr:to>
      <cdr:x>0.25197</cdr:x>
      <cdr:y>0.79599</cdr:y>
    </cdr:to>
    <cdr:sp macro="" textlink="">
      <cdr:nvSpPr>
        <cdr:cNvPr id="35" name="Соединительная линия уступом 34"/>
        <cdr:cNvSpPr/>
      </cdr:nvSpPr>
      <cdr:spPr>
        <a:xfrm xmlns:a="http://schemas.openxmlformats.org/drawingml/2006/main" flipV="1">
          <a:off x="1928826" y="5081599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0.41733</cdr:x>
      <cdr:y>0.16783</cdr:y>
    </cdr:from>
    <cdr:to>
      <cdr:x>0.45038</cdr:x>
      <cdr:y>0.22691</cdr:y>
    </cdr:to>
    <cdr:sp macro="" textlink="">
      <cdr:nvSpPr>
        <cdr:cNvPr id="43" name="Соединительная линия уступом 42"/>
        <cdr:cNvSpPr/>
      </cdr:nvSpPr>
      <cdr:spPr>
        <a:xfrm xmlns:a="http://schemas.openxmlformats.org/drawingml/2006/main" rot="5400000" flipH="1" flipV="1">
          <a:off x="3786214" y="1116641"/>
          <a:ext cx="299917" cy="39305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0.33645</cdr:x>
      <cdr:y>0.90506</cdr:y>
    </cdr:from>
    <cdr:to>
      <cdr:x>0.42306</cdr:x>
      <cdr:y>0.96948</cdr:y>
    </cdr:to>
    <cdr:sp macro="" textlink="">
      <cdr:nvSpPr>
        <cdr:cNvPr id="45" name="Соединительная линия уступом 44"/>
        <cdr:cNvSpPr/>
      </cdr:nvSpPr>
      <cdr:spPr>
        <a:xfrm xmlns:a="http://schemas.openxmlformats.org/drawingml/2006/main" flipV="1">
          <a:off x="2571768" y="4857784"/>
          <a:ext cx="662036" cy="34576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0.50394</cdr:x>
      <cdr:y>0.1947</cdr:y>
    </cdr:from>
    <cdr:to>
      <cdr:x>0.65355</cdr:x>
      <cdr:y>0.21617</cdr:y>
    </cdr:to>
    <cdr:sp macro="" textlink="">
      <cdr:nvSpPr>
        <cdr:cNvPr id="47" name="Соединительная линия уступом 46"/>
        <cdr:cNvSpPr/>
      </cdr:nvSpPr>
      <cdr:spPr>
        <a:xfrm xmlns:a="http://schemas.openxmlformats.org/drawingml/2006/main" flipV="1">
          <a:off x="4572032" y="1295385"/>
          <a:ext cx="1357322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195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865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3.png"/><Relationship Id="rId5" Type="http://schemas.openxmlformats.org/officeDocument/2006/relationships/chart" Target="../charts/chart1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6.xml"/><Relationship Id="rId7" Type="http://schemas.openxmlformats.org/officeDocument/2006/relationships/diagramData" Target="../diagrams/data1.xml"/><Relationship Id="rId12" Type="http://schemas.openxmlformats.org/officeDocument/2006/relationships/image" Target="../media/image90.jpe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89.emf"/><Relationship Id="rId11" Type="http://schemas.microsoft.com/office/2007/relationships/diagramDrawing" Target="../diagrams/drawing1.xml"/><Relationship Id="rId5" Type="http://schemas.openxmlformats.org/officeDocument/2006/relationships/oleObject" Target="../embeddings/_____Microsoft_Excel_97-20031.xls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5.jpeg"/><Relationship Id="rId11" Type="http://schemas.openxmlformats.org/officeDocument/2006/relationships/image" Target="../media/image99.jpeg"/><Relationship Id="rId5" Type="http://schemas.openxmlformats.org/officeDocument/2006/relationships/image" Target="../media/image94.jpeg"/><Relationship Id="rId10" Type="http://schemas.openxmlformats.org/officeDocument/2006/relationships/image" Target="../media/image98.jpeg"/><Relationship Id="rId4" Type="http://schemas.openxmlformats.org/officeDocument/2006/relationships/image" Target="../media/image93.jpeg"/><Relationship Id="rId9" Type="http://schemas.openxmlformats.org/officeDocument/2006/relationships/image" Target="../media/image9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6.jpe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6.jpeg"/><Relationship Id="rId7" Type="http://schemas.openxmlformats.org/officeDocument/2006/relationships/image" Target="../media/image112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4.jpeg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7.xml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130.jpeg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9.jpeg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24" Type="http://schemas.openxmlformats.org/officeDocument/2006/relationships/diagramLayout" Target="../diagrams/layout8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23" Type="http://schemas.openxmlformats.org/officeDocument/2006/relationships/diagramData" Target="../diagrams/data8.xml"/><Relationship Id="rId10" Type="http://schemas.openxmlformats.org/officeDocument/2006/relationships/image" Target="../media/image128.jpeg"/><Relationship Id="rId19" Type="http://schemas.openxmlformats.org/officeDocument/2006/relationships/diagramLayout" Target="../diagrams/layout7.xml"/><Relationship Id="rId4" Type="http://schemas.openxmlformats.org/officeDocument/2006/relationships/image" Target="../media/image127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6.jpeg"/><Relationship Id="rId21" Type="http://schemas.openxmlformats.org/officeDocument/2006/relationships/image" Target="../media/image132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5" Type="http://schemas.openxmlformats.org/officeDocument/2006/relationships/image" Target="../media/image136.jpeg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11.xml"/><Relationship Id="rId20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image" Target="../media/image135.jpeg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openxmlformats.org/officeDocument/2006/relationships/image" Target="../media/image134.jpeg"/><Relationship Id="rId10" Type="http://schemas.openxmlformats.org/officeDocument/2006/relationships/diagramLayout" Target="../diagrams/layout10.xml"/><Relationship Id="rId19" Type="http://schemas.openxmlformats.org/officeDocument/2006/relationships/image" Target="../media/image131.jpe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image" Target="../media/image133.jpe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diagramLayout" Target="../diagrams/layout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Data" Target="../diagrams/data13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139.jpeg"/><Relationship Id="rId5" Type="http://schemas.openxmlformats.org/officeDocument/2006/relationships/diagramLayout" Target="../diagrams/layout12.xml"/><Relationship Id="rId15" Type="http://schemas.openxmlformats.org/officeDocument/2006/relationships/diagramColors" Target="../diagrams/colors13.xml"/><Relationship Id="rId10" Type="http://schemas.openxmlformats.org/officeDocument/2006/relationships/image" Target="../media/image138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37.jpeg"/><Relationship Id="rId14" Type="http://schemas.openxmlformats.org/officeDocument/2006/relationships/diagramQuickStyle" Target="../diagrams/quickStyle13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image" Target="../media/image6.jpeg"/><Relationship Id="rId21" Type="http://schemas.openxmlformats.org/officeDocument/2006/relationships/image" Target="../media/image142.jpe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notesSlide" Target="../notesSlides/notesSlide12.xml"/><Relationship Id="rId16" Type="http://schemas.openxmlformats.org/officeDocument/2006/relationships/diagramQuickStyle" Target="../diagrams/quickStyle16.xml"/><Relationship Id="rId20" Type="http://schemas.openxmlformats.org/officeDocument/2006/relationships/image" Target="../media/image141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5" Type="http://schemas.openxmlformats.org/officeDocument/2006/relationships/diagramLayout" Target="../diagrams/layout16.xml"/><Relationship Id="rId10" Type="http://schemas.openxmlformats.org/officeDocument/2006/relationships/diagramLayout" Target="../diagrams/layout15.xml"/><Relationship Id="rId19" Type="http://schemas.openxmlformats.org/officeDocument/2006/relationships/image" Target="../media/image140.jpeg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Relationship Id="rId22" Type="http://schemas.openxmlformats.org/officeDocument/2006/relationships/image" Target="../media/image14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7.jpe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2.jpe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Бюджетная политика в области расходов в трехлетней перспективе сохраняет преемственность реализуемых мер, направленных на обеспечение эффективности управления бюджетными расходами и безусловное исполнение принятых социальных обязательств, финансовое обеспечение реализации приоритетных для района задач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4429132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571480"/>
            <a:ext cx="78581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400" dirty="0" smtClean="0">
                <a:solidFill>
                  <a:schemeClr val="tx1"/>
                </a:solidFill>
              </a:rPr>
              <a:t>определение условий, обеспечивающих устойчивость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714620"/>
            <a:ext cx="81439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2020-2022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335756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3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000504"/>
            <a:ext cx="7929618" cy="90794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оценить содержание муниципальных программ района, соизмерив объемы их финансового обеспечения с реальными возможностями бюджета района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350043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000636"/>
            <a:ext cx="7929618" cy="90794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бережливость и максимальная отдача, снижение неэффективных трат бюджета района, обеспечение исполнения гарантированных расходных обязательств, пересмотр затрат на закупку товаров, работ и услуг для муниципальных нужд и нужд муниципальных учреждений, а также иных возможных к сокращению расходов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1" y="5282015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 rot="5400000">
            <a:off x="361531" y="6067833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857224" y="6000768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решений, направленных на достижение в полном объеме  уровня оплаты труда работников муниципальных учреждений социальной сферы в соответствии с Указом Президента Российской Федерации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2928934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071678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071546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928802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участие в приоритетном порядке, исходя из возможностей бюджета, в реализации национальных проектов (программ), государственных программах и мероприятиях, </a:t>
            </a:r>
            <a:r>
              <a:rPr lang="ru-RU" sz="1300" b="1" dirty="0" err="1" smtClean="0">
                <a:solidFill>
                  <a:schemeClr val="accent5">
                    <a:lumMod val="75000"/>
                  </a:schemeClr>
                </a:solidFill>
              </a:rPr>
              <a:t>софинансируемых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 из федерального бюджета и бюджета Республики Хакасия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85749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муниципального финансового контроля, а также контроля в сфере закупок, усиления ведомственного финансового контроля в отношении муниципальных учреждений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7715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Основной задачей налоговой политики на 2020 год и плановый период 2021-2022 годы является обеспечение условий для наращивания налогового потенциала за счет повышения инвестиционной привлекательности района и создания благоприятных условий для развития малого и среднего бизнеса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14488"/>
            <a:ext cx="7786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Приоритеты налоговой политики района направлены на организацию работы по увеличению поступлений налоговых и неналоговых доходов. Для реализации данного направления необходимо: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2928934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357694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472" y="5000636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6" y="2786058"/>
            <a:ext cx="76438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стимулировать развитие малого бизнеса, способствовать предотвращению фактов выплаты «теневой» заработной платы, сокращению неформальной занятости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hangingPunct="0"/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lang="ru-RU" sz="1350" b="1" i="1" dirty="0" smtClean="0">
                <a:solidFill>
                  <a:srgbClr val="C00000"/>
                </a:solidFill>
              </a:rPr>
              <a:t>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принцип установления налоговых льгот на временной основе с проведением обязательного анализа эффективности их применения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выявлять причины неплатежей крупнейших недоимщиков и вырабатывать рекомендации по принятию мер к снижению образовавшейся задолженности по налогам и сборам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41,52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30 799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600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35 314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37 432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39 716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34,7</a:t>
                      </a:r>
                      <a:endParaRPr lang="ru-RU" sz="1400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цен,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9876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11779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12986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ЕРШМ\Desktop\чис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929198"/>
            <a:ext cx="2143141" cy="1785950"/>
          </a:xfrm>
          <a:prstGeom prst="rect">
            <a:avLst/>
          </a:prstGeom>
          <a:noFill/>
        </p:spPr>
      </p:pic>
      <p:pic>
        <p:nvPicPr>
          <p:cNvPr id="1027" name="Picture 3" descr="C:\Users\КЕРШМ\Desktop\7437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071702" cy="1827388"/>
          </a:xfrm>
          <a:prstGeom prst="rect">
            <a:avLst/>
          </a:prstGeom>
          <a:noFill/>
        </p:spPr>
      </p:pic>
      <p:pic>
        <p:nvPicPr>
          <p:cNvPr id="1028" name="Picture 4" descr="C:\Users\КЕРШМ\Desktop\img.jpg"/>
          <p:cNvPicPr>
            <a:picLocks noChangeAspect="1" noChangeArrowheads="1"/>
          </p:cNvPicPr>
          <p:nvPr/>
        </p:nvPicPr>
        <p:blipFill>
          <a:blip r:embed="rId6" cstate="print"/>
          <a:srcRect l="7382" t="3675" r="5167" b="25197"/>
          <a:stretch>
            <a:fillRect/>
          </a:stretch>
        </p:blipFill>
        <p:spPr bwMode="auto">
          <a:xfrm>
            <a:off x="4572000" y="4929198"/>
            <a:ext cx="2214578" cy="1785950"/>
          </a:xfrm>
          <a:prstGeom prst="rect">
            <a:avLst/>
          </a:prstGeom>
          <a:noFill/>
        </p:spPr>
      </p:pic>
      <p:pic>
        <p:nvPicPr>
          <p:cNvPr id="1029" name="Picture 5" descr="C:\Users\КЕРШМ\Desktop\раб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99676" y="4929198"/>
            <a:ext cx="2101480" cy="179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85728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00496" y="1571612"/>
          <a:ext cx="50006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 полезных ископаемых,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500570"/>
          <a:ext cx="45005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8596" y="435769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572008"/>
          <a:ext cx="44291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2019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3999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9124" y="3929066"/>
          <a:ext cx="457203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44" y="1000108"/>
          <a:ext cx="478634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714356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производства, млн. руб.</a:t>
            </a:r>
            <a:endParaRPr lang="ru-RU" b="1" dirty="0"/>
          </a:p>
        </p:txBody>
      </p:sp>
      <p:pic>
        <p:nvPicPr>
          <p:cNvPr id="2055" name="Picture 7" descr="C:\Users\КЕРШМ\Desktop\67428029_117255962906284_4347264850964744812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57232"/>
            <a:ext cx="4357718" cy="2862261"/>
          </a:xfrm>
          <a:prstGeom prst="rect">
            <a:avLst/>
          </a:prstGeom>
          <a:noFill/>
        </p:spPr>
      </p:pic>
      <p:pic>
        <p:nvPicPr>
          <p:cNvPr id="2057" name="Picture 9" descr="C:\Users\КЕРШМ\Desktop\140737497063091_0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4357718" cy="25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1" y="1214422"/>
          <a:ext cx="500062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7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Оборот розничной торговли, млн. руб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3571876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214677" y="6357958"/>
            <a:ext cx="2805123" cy="423843"/>
          </a:xfrm>
        </p:spPr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929190" y="414338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КЕРШМ\Desktop\b776312d866bb0bfa1b6bc0bf54-1200x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984975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9 096,4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8 971,7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9 004,6 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419 755,7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410 751,1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112 340,5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114 642,8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267 214,8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280 451,3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2020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097379"/>
              </p:ext>
            </p:extLst>
          </p:nvPr>
        </p:nvGraphicFramePr>
        <p:xfrm>
          <a:off x="5500694" y="1714488"/>
          <a:ext cx="36433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1440409"/>
              </p:ext>
            </p:extLst>
          </p:nvPr>
        </p:nvGraphicFramePr>
        <p:xfrm>
          <a:off x="0" y="1428736"/>
          <a:ext cx="650082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Решению </a:t>
            </a: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Совета депутатов </a:t>
            </a: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Усть-Абаканского района №111 от 23.12.2019 года</a:t>
            </a: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«О бюджете муниципального образования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Усть-Абаканский район Республики Хакасия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2020 год и плановый период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2021 и 2022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2020-2022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28980555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4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55105572"/>
              </p:ext>
            </p:extLst>
          </p:nvPr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410820"/>
            <a:ext cx="1571635" cy="35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2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26929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174963"/>
              </p:ext>
            </p:extLst>
          </p:nvPr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714356"/>
            <a:ext cx="2232249" cy="16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42738"/>
              </p:ext>
            </p:extLst>
          </p:nvPr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3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6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7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44421"/>
              </p:ext>
            </p:extLst>
          </p:nvPr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1 016 813,2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707 718,1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856 512,8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250 914,9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27 112,1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133 032,8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722 275,0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645 542,0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709 857,0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2 931,3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2020-2022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2020 год и плановый период 2021-2022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val="1162273780"/>
              </p:ext>
            </p:extLst>
          </p:nvPr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2020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419 755,7</a:t>
            </a: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928802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357958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500438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357298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572008"/>
            <a:ext cx="3845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71435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0033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71435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14351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19682"/>
              </p:ext>
            </p:extLst>
          </p:nvPr>
        </p:nvGraphicFramePr>
        <p:xfrm>
          <a:off x="4857752" y="785794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672,4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651,2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70833"/>
              </p:ext>
            </p:extLst>
          </p:nvPr>
        </p:nvGraphicFramePr>
        <p:xfrm>
          <a:off x="4857752" y="135729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402581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631 ,5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26311"/>
              </p:ext>
            </p:extLst>
          </p:nvPr>
        </p:nvGraphicFramePr>
        <p:xfrm>
          <a:off x="4857752" y="457200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1 270,5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492,0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14351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88044"/>
              </p:ext>
            </p:extLst>
          </p:nvPr>
        </p:nvGraphicFramePr>
        <p:xfrm>
          <a:off x="4857752" y="6357958"/>
          <a:ext cx="4071965" cy="357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5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46345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036 797,3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418,0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55588"/>
              </p:ext>
            </p:extLst>
          </p:nvPr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316,7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696,0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6753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482,0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30429"/>
              </p:ext>
            </p:extLst>
          </p:nvPr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72396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429962" y="784956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642608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142674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857054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78966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22806"/>
              </p:ext>
            </p:extLst>
          </p:nvPr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</a:t>
                      </a:r>
                      <a:r>
                        <a:rPr lang="ru-RU" sz="1200" b="1" dirty="0" smtClean="0"/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</a:t>
                      </a:r>
                      <a:r>
                        <a:rPr lang="ru-RU" sz="1200" b="1" dirty="0" smtClean="0"/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</a:t>
                      </a:r>
                      <a:r>
                        <a:rPr lang="ru-RU" sz="1200" b="1" dirty="0" smtClean="0"/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28398"/>
              </p:ext>
            </p:extLst>
          </p:nvPr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584,6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36926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43926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931,3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21760"/>
              </p:ext>
            </p:extLst>
          </p:nvPr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241,5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97735"/>
              </p:ext>
            </p:extLst>
          </p:nvPr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69417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2020 год и на плановый период 2021 и 2022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92869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8573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546654"/>
              </p:ext>
            </p:extLst>
          </p:nvPr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69992"/>
              </p:ext>
            </p:extLst>
          </p:nvPr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51971"/>
              </p:ext>
            </p:extLst>
          </p:nvPr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736555"/>
              </p:ext>
            </p:extLst>
          </p:nvPr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2 219,0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1357298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67032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45285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4 737,0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62193"/>
              </p:ext>
            </p:extLst>
          </p:nvPr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83446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749080"/>
              </p:ext>
            </p:extLst>
          </p:nvPr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742392,4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523770,5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555216,3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07049"/>
              </p:ext>
            </p:extLst>
          </p:nvPr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55683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192152,6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131402,2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142260,2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40849"/>
              </p:ext>
            </p:extLst>
          </p:nvPr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9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14338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286651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9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357695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1495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35782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81752"/>
              </p:ext>
            </p:extLst>
          </p:nvPr>
        </p:nvGraphicFramePr>
        <p:xfrm>
          <a:off x="7081150" y="135729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591,1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27025"/>
              </p:ext>
            </p:extLst>
          </p:nvPr>
        </p:nvGraphicFramePr>
        <p:xfrm>
          <a:off x="7081150" y="2143117"/>
          <a:ext cx="2062850" cy="2857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3575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49882"/>
              </p:ext>
            </p:extLst>
          </p:nvPr>
        </p:nvGraphicFramePr>
        <p:xfrm>
          <a:off x="7081150" y="400050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058,9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218,8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13429"/>
              </p:ext>
            </p:extLst>
          </p:nvPr>
        </p:nvGraphicFramePr>
        <p:xfrm>
          <a:off x="7081150" y="464344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35782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5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29323"/>
              </p:ext>
            </p:extLst>
          </p:nvPr>
        </p:nvGraphicFramePr>
        <p:xfrm>
          <a:off x="7081150" y="1500174"/>
          <a:ext cx="209936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72711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126492,0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76363"/>
              </p:ext>
            </p:extLst>
          </p:nvPr>
        </p:nvGraphicFramePr>
        <p:xfrm>
          <a:off x="7081149" y="4860373"/>
          <a:ext cx="2315387" cy="41801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95201"/>
                <a:gridCol w="783098"/>
                <a:gridCol w="737088"/>
              </a:tblGrid>
              <a:tr h="418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61091"/>
              </p:ext>
            </p:extLst>
          </p:nvPr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1 244 043,5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857752" y="6500834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1 080 930,4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58214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1 130 455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2020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2"/>
          <a:srcRect l="82102" t="71512" r="1123" b="6201"/>
          <a:stretch>
            <a:fillRect/>
          </a:stretch>
        </p:blipFill>
        <p:spPr bwMode="auto">
          <a:xfrm>
            <a:off x="7858148" y="1428736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3"/>
          <a:srcRect l="40080" t="34740" r="39889" b="22727"/>
          <a:stretch>
            <a:fillRect/>
          </a:stretch>
        </p:blipFill>
        <p:spPr bwMode="auto">
          <a:xfrm>
            <a:off x="7929586" y="3071810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4" cstate="print"/>
          <a:srcRect l="60159" t="23628" r="2385" b="12848"/>
          <a:stretch>
            <a:fillRect/>
          </a:stretch>
        </p:blipFill>
        <p:spPr bwMode="auto">
          <a:xfrm>
            <a:off x="7929586" y="457200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02947966"/>
              </p:ext>
            </p:extLst>
          </p:nvPr>
        </p:nvGraphicFramePr>
        <p:xfrm>
          <a:off x="285720" y="642918"/>
          <a:ext cx="803674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56636"/>
              </p:ext>
            </p:extLst>
          </p:nvPr>
        </p:nvGraphicFramePr>
        <p:xfrm>
          <a:off x="1000125" y="2286000"/>
          <a:ext cx="6248400" cy="395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8" name="Лист" r:id="rId5" imgW="6248340" imgH="3438435" progId="Excel.Sheet.8">
                  <p:embed/>
                </p:oleObj>
              </mc:Choice>
              <mc:Fallback>
                <p:oleObj name="Лист" r:id="rId5" imgW="6248340" imgH="3438435" progId="Excel.Shee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286000"/>
                        <a:ext cx="6248400" cy="3951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2020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2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2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2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203023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545920918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2020 и плановый период 2021 и 2022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2020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</a:t>
            </a:r>
            <a:r>
              <a:rPr lang="ru-RU" sz="1600" b="1" dirty="0" smtClean="0">
                <a:solidFill>
                  <a:schemeClr val="bg1"/>
                </a:solidFill>
              </a:rPr>
              <a:t>184 196,1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49 590,2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</a:t>
            </a:r>
            <a:r>
              <a:rPr lang="ru-RU" sz="1600" b="1" dirty="0" smtClean="0">
                <a:solidFill>
                  <a:schemeClr val="bg1"/>
                </a:solidFill>
              </a:rPr>
              <a:t>370,0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135 437,4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</a:t>
            </a:r>
            <a:r>
              <a:rPr lang="ru-RU" sz="1600" b="1" dirty="0" smtClean="0"/>
              <a:t>373 593,7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21495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000636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86058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929066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428736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928934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35745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857628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571612"/>
            <a:ext cx="10715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1 023 024,3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21455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74 384,3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14686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80 461,3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4214818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880,0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1 446,2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286124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4 151,0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786454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1488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357298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670" y="378619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928802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10 692,5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143248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22 045,8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3 320,0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13 519,9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901" y="228599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121202,5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14 081,9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2976" y="1357298"/>
            <a:ext cx="857256" cy="8572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42976" y="2571744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42976" y="3643314"/>
            <a:ext cx="857256" cy="85725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643446"/>
            <a:ext cx="928694" cy="92869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1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</a:t>
            </a:r>
          </a:p>
          <a:p>
            <a:pPr algn="ctr"/>
            <a:r>
              <a:rPr lang="ru-RU" b="1" dirty="0" smtClean="0"/>
              <a:t>  в  Усть-Абаканском районе"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87593" cy="785818"/>
            <a:chOff x="781857" y="214315"/>
            <a:chExt cx="2306859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90676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023 024,3тыс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961 745,2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61 017,1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619784095"/>
              </p:ext>
            </p:extLst>
          </p:nvPr>
        </p:nvGraphicFramePr>
        <p:xfrm>
          <a:off x="214282" y="171448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2020 год и плановый период 2021-2022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729958755"/>
              </p:ext>
            </p:extLst>
          </p:nvPr>
        </p:nvGraphicFramePr>
        <p:xfrm>
          <a:off x="118114" y="1000108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32" y="4572008"/>
          <a:ext cx="3214710" cy="15716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9 403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1 788,76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39970" name="Picture 2" descr="https://avatars.mds.yandex.net/get-zen_doc/1773286/pub_5cc0b89dcb5a2100b3c490b8_5cc0bbb0536f2100b323c81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48203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20 625,7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31 180,3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1 018,0  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1 968,6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8946" name="Picture 2" descr="http://xix-nv.ru/fs/NEWS/102019/019.jpg"/>
          <p:cNvPicPr>
            <a:picLocks noChangeAspect="1" noChangeArrowheads="1"/>
          </p:cNvPicPr>
          <p:nvPr/>
        </p:nvPicPr>
        <p:blipFill>
          <a:blip r:embed="rId7" cstate="print"/>
          <a:srcRect l="7714" r="7436"/>
          <a:stretch>
            <a:fillRect/>
          </a:stretch>
        </p:blipFill>
        <p:spPr bwMode="auto">
          <a:xfrm>
            <a:off x="2928926" y="4500570"/>
            <a:ext cx="2357454" cy="1846833"/>
          </a:xfrm>
          <a:prstGeom prst="rect">
            <a:avLst/>
          </a:prstGeom>
          <a:noFill/>
        </p:spPr>
      </p:pic>
      <p:pic>
        <p:nvPicPr>
          <p:cNvPr id="338948" name="Picture 4" descr="http://inorehovo.ru/upload/gallery/379/94379_b1a11049f9891ad2a7cf262529802fa34f30f4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876212" cy="178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 21 645,8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2020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36304" cy="634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685,0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1928802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3 270,0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335756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3429000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89" y="357187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89" y="414338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1" cstate="print"/>
          <a:srcRect t="36072"/>
          <a:stretch>
            <a:fillRect/>
          </a:stretch>
        </p:blipFill>
        <p:spPr bwMode="auto">
          <a:xfrm>
            <a:off x="142844" y="3214686"/>
            <a:ext cx="1340975" cy="785818"/>
          </a:xfrm>
          <a:prstGeom prst="rect">
            <a:avLst/>
          </a:prstGeom>
          <a:noFill/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6553200" y="3498830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19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3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42 602,2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8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4 430,0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00629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1" y="2357431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2 000,1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7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7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1 487,0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1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7" y="5500702"/>
            <a:ext cx="167584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225,5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5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5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4000505"/>
            <a:ext cx="194514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028,6,0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3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3" y="407194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1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7 044,6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7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7" y="4572009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86513" y="4857761"/>
            <a:ext cx="250032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всероссийской переписи населения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44208" y="6010292"/>
            <a:ext cx="234263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615,0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2020-2022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2020-2022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01.01.2023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2022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8138</TotalTime>
  <Words>4513</Words>
  <Application>Microsoft Office PowerPoint</Application>
  <PresentationFormat>Экран (4:3)</PresentationFormat>
  <Paragraphs>1002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Апекс</vt:lpstr>
      <vt:lpstr>Литейная</vt:lpstr>
      <vt:lpstr>1_Апекс</vt:lpstr>
      <vt:lpstr>Тема Office</vt:lpstr>
      <vt:lpstr>1_Тема Office</vt:lpstr>
      <vt:lpstr>2_Апекс</vt:lpstr>
      <vt:lpstr>Лист Microsoft Excel 97-2003</vt:lpstr>
      <vt:lpstr> БЮДЖЕТ  для граждан </vt:lpstr>
      <vt:lpstr>К  Решению Совета депутатов Усть-Абаканского района №111 от 23.12.2019 года  «О бюджете муниципального образования  Усть-Абаканский район Республики Хакасия  на 2020 год и плановый период  2021 и 2022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бюджет? Какие бывают бюджеты?</vt:lpstr>
      <vt:lpstr>Презентация PowerPoint</vt:lpstr>
      <vt:lpstr>Бюджет муниципального образования Усть-Абаканский район сформирован на основании: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Сельское  хозяйство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 Усть-Абаканский район на 2020-2022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Презентация PowerPoint</vt:lpstr>
      <vt:lpstr>Объемы межбюджетных трансфертов  на 2020-2022 годы</vt:lpstr>
      <vt:lpstr>Презентация PowerPoint</vt:lpstr>
      <vt:lpstr>Структура расходов бюджета   муниципального образования Усть - Абаканский район в 2020 году </vt:lpstr>
      <vt:lpstr>Презентация PowerPoint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Презентация PowerPoint</vt:lpstr>
      <vt:lpstr>Структура расходов бюджета   муниципального образования  Усть - Абаканский район в 2020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Ваймер М</cp:lastModifiedBy>
  <cp:revision>3746</cp:revision>
  <dcterms:created xsi:type="dcterms:W3CDTF">2013-11-30T21:03:12Z</dcterms:created>
  <dcterms:modified xsi:type="dcterms:W3CDTF">2019-12-25T07:32:31Z</dcterms:modified>
</cp:coreProperties>
</file>