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509E-2"/>
          <c:y val="0"/>
          <c:w val="0.9441273751864756"/>
          <c:h val="0.8298717069346872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axId val="174533632"/>
        <c:axId val="174551808"/>
      </c:barChart>
      <c:catAx>
        <c:axId val="1745336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4551808"/>
        <c:crosses val="autoZero"/>
        <c:auto val="1"/>
        <c:lblAlgn val="ctr"/>
        <c:lblOffset val="100"/>
      </c:catAx>
      <c:valAx>
        <c:axId val="174551808"/>
        <c:scaling>
          <c:orientation val="minMax"/>
        </c:scaling>
        <c:axPos val="l"/>
        <c:majorGridlines/>
        <c:numFmt formatCode="General" sourceLinked="1"/>
        <c:tickLblPos val="none"/>
        <c:crossAx val="174533632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1522419472863416"/>
                  <c:y val="-6.209296314915433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3224373686975538"/>
                  <c:y val="-0.1302641674487373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353404.2</c:v>
                </c:pt>
                <c:pt idx="1">
                  <c:v>130276.5</c:v>
                </c:pt>
                <c:pt idx="2">
                  <c:v>1081197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38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353404.2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130276.5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1081197</c:v>
                </c:pt>
              </c:numCache>
            </c:numRef>
          </c:val>
        </c:ser>
        <c:shape val="box"/>
        <c:axId val="156500736"/>
        <c:axId val="156502272"/>
        <c:axId val="0"/>
      </c:bar3DChart>
      <c:catAx>
        <c:axId val="15650073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6502272"/>
        <c:crossesAt val="0"/>
        <c:auto val="1"/>
        <c:lblAlgn val="ctr"/>
        <c:lblOffset val="100"/>
      </c:catAx>
      <c:valAx>
        <c:axId val="156502272"/>
        <c:scaling>
          <c:orientation val="minMax"/>
        </c:scaling>
        <c:delete val="1"/>
        <c:axPos val="l"/>
        <c:numFmt formatCode="#,##0.00" sourceLinked="1"/>
        <c:tickLblPos val="none"/>
        <c:crossAx val="15650073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82"/>
          <c:y val="0.1388745916308278"/>
          <c:w val="0.29881448911261826"/>
          <c:h val="0.3268732219654728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353.4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130.30000000000001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32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1081.3</c:v>
                </c:pt>
                <c:pt idx="1">
                  <c:v>685</c:v>
                </c:pt>
                <c:pt idx="2">
                  <c:v>612.1</c:v>
                </c:pt>
              </c:numCache>
            </c:numRef>
          </c:val>
        </c:ser>
        <c:shape val="box"/>
        <c:axId val="156544000"/>
        <c:axId val="156558080"/>
        <c:axId val="0"/>
      </c:bar3DChart>
      <c:catAx>
        <c:axId val="1565440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6558080"/>
        <c:crosses val="autoZero"/>
        <c:auto val="1"/>
        <c:lblAlgn val="ctr"/>
        <c:lblOffset val="100"/>
      </c:catAx>
      <c:valAx>
        <c:axId val="15655808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6544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736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51"/>
                </c:manualLayout>
              </c:layout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1564.7</c:v>
                </c:pt>
                <c:pt idx="1">
                  <c:v>1173.0999999999999</c:v>
                </c:pt>
                <c:pt idx="2">
                  <c:v>1122.2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56736512"/>
        <c:axId val="156750592"/>
        <c:axId val="0"/>
      </c:bar3DChart>
      <c:catAx>
        <c:axId val="1567365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6750592"/>
        <c:crosses val="autoZero"/>
        <c:auto val="1"/>
        <c:lblAlgn val="ctr"/>
        <c:lblOffset val="100"/>
      </c:catAx>
      <c:valAx>
        <c:axId val="15675059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673651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032"/>
          <c:h val="0.760843619187155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18,9</c:v>
                </c:pt>
                <c:pt idx="3">
                  <c:v>Гос.пошлина 6,3</c:v>
                </c:pt>
                <c:pt idx="4">
                  <c:v>Доходы от использования имущества 99,8</c:v>
                </c:pt>
                <c:pt idx="5">
                  <c:v>Платежи при пользовании природными ресурсами 20,6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4,3</c:v>
                </c:pt>
                <c:pt idx="8">
                  <c:v>Штрафы, санкции 0,5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18.899999999999999</c:v>
                </c:pt>
                <c:pt idx="3">
                  <c:v>6.3</c:v>
                </c:pt>
                <c:pt idx="4">
                  <c:v>99.8</c:v>
                </c:pt>
                <c:pt idx="5">
                  <c:v>20.6</c:v>
                </c:pt>
                <c:pt idx="6">
                  <c:v>1.6</c:v>
                </c:pt>
                <c:pt idx="7">
                  <c:v>4.3</c:v>
                </c:pt>
                <c:pt idx="8">
                  <c:v>0.5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912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846E-4"/>
          <c:y val="2.0914886293832188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83"/>
          <c:w val="0.71286091728430101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346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39"/>
          <c:w val="0.63925968438833702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036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193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92 374,6</c:v>
                </c:pt>
                <c:pt idx="1">
                  <c:v>Национальная безопасность и правоохранительная деятельность 3387,8</c:v>
                </c:pt>
                <c:pt idx="2">
                  <c:v>Национальная экономика 60 455,1</c:v>
                </c:pt>
                <c:pt idx="3">
                  <c:v>Жилищно-коммунальное хозяйство 26 108,2</c:v>
                </c:pt>
                <c:pt idx="4">
                  <c:v>Образование 1 089 317,8</c:v>
                </c:pt>
                <c:pt idx="5">
                  <c:v>Культура 115 170,6</c:v>
                </c:pt>
                <c:pt idx="6">
                  <c:v>Социальная политика 98 119,5</c:v>
                </c:pt>
                <c:pt idx="7">
                  <c:v>Физическая культура и спорт 3 120,5</c:v>
                </c:pt>
                <c:pt idx="8">
                  <c:v>Средства массовой информации 7 507,9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114 994,8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92374.6</c:v>
                </c:pt>
                <c:pt idx="1">
                  <c:v>3387.8</c:v>
                </c:pt>
                <c:pt idx="2">
                  <c:v>60455.1</c:v>
                </c:pt>
                <c:pt idx="3">
                  <c:v>26108.2</c:v>
                </c:pt>
                <c:pt idx="4">
                  <c:v>1089317.8</c:v>
                </c:pt>
                <c:pt idx="5">
                  <c:v>115170.6</c:v>
                </c:pt>
                <c:pt idx="6">
                  <c:v>98119.5</c:v>
                </c:pt>
                <c:pt idx="7">
                  <c:v>3120.5</c:v>
                </c:pt>
                <c:pt idx="8">
                  <c:v>7507.9</c:v>
                </c:pt>
                <c:pt idx="9">
                  <c:v>20</c:v>
                </c:pt>
                <c:pt idx="10">
                  <c:v>114994.8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76E-2"/>
          <c:y val="3.0451071367670515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174409.7</c:v>
                </c:pt>
                <c:pt idx="1">
                  <c:v>121187</c:v>
                </c:pt>
                <c:pt idx="2">
                  <c:v>118543.8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794336.4</c:v>
                </c:pt>
                <c:pt idx="1">
                  <c:v>424127.6</c:v>
                </c:pt>
                <c:pt idx="2">
                  <c:v>471189.8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4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74908</c:v>
                </c:pt>
                <c:pt idx="1">
                  <c:v>67322.100000000006</c:v>
                </c:pt>
                <c:pt idx="2">
                  <c:v>68319.100000000006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6377.4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shape val="box"/>
        <c:axId val="167302272"/>
        <c:axId val="167303808"/>
        <c:axId val="0"/>
      </c:bar3DChart>
      <c:catAx>
        <c:axId val="1673022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7303808"/>
        <c:crosses val="autoZero"/>
        <c:auto val="1"/>
        <c:lblAlgn val="ctr"/>
        <c:lblOffset val="100"/>
      </c:catAx>
      <c:valAx>
        <c:axId val="167303808"/>
        <c:scaling>
          <c:orientation val="minMax"/>
        </c:scaling>
        <c:delete val="1"/>
        <c:axPos val="l"/>
        <c:numFmt formatCode="#,##0.0" sourceLinked="1"/>
        <c:tickLblPos val="none"/>
        <c:crossAx val="167302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424"/>
          <c:w val="0.68811556874492086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2736E-2"/>
          <c:y val="0.23855007139057638"/>
          <c:w val="0.9227849972584159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63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1089317.8</c:v>
                </c:pt>
                <c:pt idx="1">
                  <c:v>653093.9</c:v>
                </c:pt>
                <c:pt idx="2" formatCode="#,##0">
                  <c:v>698495.7</c:v>
                </c:pt>
              </c:numCache>
            </c:numRef>
          </c:val>
        </c:ser>
        <c:marker val="1"/>
        <c:axId val="167373056"/>
        <c:axId val="167374848"/>
      </c:lineChart>
      <c:catAx>
        <c:axId val="167373056"/>
        <c:scaling>
          <c:orientation val="minMax"/>
        </c:scaling>
        <c:delete val="1"/>
        <c:axPos val="b"/>
        <c:numFmt formatCode="General" sourceLinked="1"/>
        <c:tickLblPos val="none"/>
        <c:crossAx val="167374848"/>
        <c:crosses val="autoZero"/>
        <c:auto val="1"/>
        <c:lblAlgn val="ctr"/>
        <c:lblOffset val="100"/>
      </c:catAx>
      <c:valAx>
        <c:axId val="167374848"/>
        <c:scaling>
          <c:orientation val="minMax"/>
        </c:scaling>
        <c:delete val="1"/>
        <c:axPos val="l"/>
        <c:numFmt formatCode="#,##0.00" sourceLinked="1"/>
        <c:tickLblPos val="none"/>
        <c:crossAx val="1673730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768"/>
          <c:h val="0.765432059742305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axId val="174587904"/>
        <c:axId val="174589440"/>
      </c:barChart>
      <c:catAx>
        <c:axId val="174587904"/>
        <c:scaling>
          <c:orientation val="minMax"/>
        </c:scaling>
        <c:axPos val="b"/>
        <c:numFmt formatCode="General" sourceLinked="1"/>
        <c:tickLblPos val="nextTo"/>
        <c:crossAx val="174589440"/>
        <c:crosses val="autoZero"/>
        <c:auto val="1"/>
        <c:lblAlgn val="ctr"/>
        <c:lblOffset val="100"/>
      </c:catAx>
      <c:valAx>
        <c:axId val="174589440"/>
        <c:scaling>
          <c:orientation val="minMax"/>
        </c:scaling>
        <c:axPos val="l"/>
        <c:majorGridlines/>
        <c:numFmt formatCode="General" sourceLinked="1"/>
        <c:tickLblPos val="none"/>
        <c:crossAx val="17458790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79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shape val="box"/>
        <c:axId val="163164928"/>
        <c:axId val="163166464"/>
        <c:axId val="0"/>
      </c:bar3DChart>
      <c:catAx>
        <c:axId val="163164928"/>
        <c:scaling>
          <c:orientation val="minMax"/>
        </c:scaling>
        <c:delete val="1"/>
        <c:axPos val="b"/>
        <c:tickLblPos val="none"/>
        <c:crossAx val="163166464"/>
        <c:crosses val="autoZero"/>
        <c:auto val="1"/>
        <c:lblAlgn val="ctr"/>
        <c:lblOffset val="100"/>
      </c:catAx>
      <c:valAx>
        <c:axId val="16316646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316492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3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89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63187712"/>
        <c:axId val="163193600"/>
        <c:axId val="0"/>
      </c:bar3DChart>
      <c:catAx>
        <c:axId val="163187712"/>
        <c:scaling>
          <c:orientation val="minMax"/>
        </c:scaling>
        <c:delete val="1"/>
        <c:axPos val="b"/>
        <c:tickLblPos val="none"/>
        <c:crossAx val="163193600"/>
        <c:crosses val="autoZero"/>
        <c:auto val="1"/>
        <c:lblAlgn val="ctr"/>
        <c:lblOffset val="100"/>
      </c:catAx>
      <c:valAx>
        <c:axId val="16319360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318771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axId val="174621440"/>
        <c:axId val="174622976"/>
      </c:barChart>
      <c:catAx>
        <c:axId val="174621440"/>
        <c:scaling>
          <c:orientation val="minMax"/>
        </c:scaling>
        <c:axPos val="b"/>
        <c:numFmt formatCode="General" sourceLinked="1"/>
        <c:tickLblPos val="nextTo"/>
        <c:crossAx val="174622976"/>
        <c:crosses val="autoZero"/>
        <c:auto val="1"/>
        <c:lblAlgn val="ctr"/>
        <c:lblOffset val="100"/>
      </c:catAx>
      <c:valAx>
        <c:axId val="174622976"/>
        <c:scaling>
          <c:orientation val="minMax"/>
        </c:scaling>
        <c:axPos val="l"/>
        <c:majorGridlines/>
        <c:numFmt formatCode="General" sourceLinked="1"/>
        <c:tickLblPos val="none"/>
        <c:crossAx val="174621440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484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49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25"/>
          <c:y val="2.6074396017563739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607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marker val="1"/>
        <c:axId val="175011328"/>
        <c:axId val="175012864"/>
      </c:lineChart>
      <c:catAx>
        <c:axId val="175011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75012864"/>
        <c:crosses val="autoZero"/>
        <c:auto val="1"/>
        <c:lblAlgn val="ctr"/>
        <c:lblOffset val="100"/>
      </c:catAx>
      <c:valAx>
        <c:axId val="1750128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011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095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741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741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741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0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741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29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shape val="cylinder"/>
        <c:axId val="174973312"/>
        <c:axId val="174974848"/>
        <c:axId val="0"/>
      </c:bar3DChart>
      <c:catAx>
        <c:axId val="1749733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74974848"/>
        <c:crossesAt val="0"/>
        <c:auto val="1"/>
        <c:lblAlgn val="ctr"/>
        <c:lblOffset val="100"/>
      </c:catAx>
      <c:valAx>
        <c:axId val="174974848"/>
        <c:scaling>
          <c:orientation val="minMax"/>
        </c:scaling>
        <c:delete val="1"/>
        <c:axPos val="l"/>
        <c:numFmt formatCode="General" sourceLinked="1"/>
        <c:tickLblPos val="none"/>
        <c:crossAx val="174973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161E-2"/>
          <c:y val="6.1888800375320158E-2"/>
          <c:w val="0.86692471299671414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axId val="175088384"/>
        <c:axId val="175089920"/>
      </c:barChart>
      <c:catAx>
        <c:axId val="1750883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5089920"/>
        <c:crossesAt val="0"/>
        <c:auto val="1"/>
        <c:lblAlgn val="ctr"/>
        <c:lblOffset val="100"/>
      </c:catAx>
      <c:valAx>
        <c:axId val="17508992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508838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shape val="cone"/>
        <c:axId val="175213952"/>
        <c:axId val="175223936"/>
        <c:axId val="0"/>
      </c:bar3DChart>
      <c:catAx>
        <c:axId val="175213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5223936"/>
        <c:crosses val="autoZero"/>
        <c:auto val="1"/>
        <c:lblAlgn val="ctr"/>
        <c:lblOffset val="100"/>
      </c:catAx>
      <c:valAx>
        <c:axId val="1752239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2139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57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marker val="1"/>
        <c:axId val="175130112"/>
        <c:axId val="175131648"/>
      </c:lineChart>
      <c:catAx>
        <c:axId val="1751301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5131648"/>
        <c:crosses val="autoZero"/>
        <c:auto val="1"/>
        <c:lblAlgn val="ctr"/>
        <c:lblOffset val="100"/>
      </c:catAx>
      <c:valAx>
        <c:axId val="1751316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513011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1 552 116,9 тыс.рублей ( 96,4%)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58 459,9 тыс. рублей ( 3,6%)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1 610 576,8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24.09.2021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6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45 865,3т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1 610 410,7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1  545 545,4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1 184 534,7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1 173 066,9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1 135 831,7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1 122 213,0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39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24.09.2021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674856443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2021-2023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21421467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442969740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7206447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2573861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1 081 030,8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685 024,0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612 127,9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137 720,8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139 109,0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170 167,0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47 561,9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751 207,0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47 617,8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91954784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1 610 576,8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0401" name="Picture 1" descr="C:\Users\Пользователь\Desktop\Бюджет для граждан\9408b64f45ed5fe94f71f53a56e69edf_XL.jpg"/>
          <p:cNvPicPr>
            <a:picLocks noChangeAspect="1" noChangeArrowheads="1"/>
          </p:cNvPicPr>
          <p:nvPr/>
        </p:nvPicPr>
        <p:blipFill>
          <a:blip r:embed="rId4" cstate="print"/>
          <a:srcRect l="30050" r="32150"/>
          <a:stretch>
            <a:fillRect/>
          </a:stretch>
        </p:blipFill>
        <p:spPr bwMode="auto">
          <a:xfrm>
            <a:off x="6372200" y="116632"/>
            <a:ext cx="2592288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6066750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92 410,7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3 387,8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7166393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98 119,5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0178566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3 120,5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120 067,8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114 958,8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6878566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1 089 317,8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653 093,9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698 495,7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1769089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115 170,6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475500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60 455,1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993360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26 108,2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331,6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1196729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342,4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3623602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5 874,1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6844938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30 439,6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768108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023,7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2 933,9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7 788,9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6528334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4 399,9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2151971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2257179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5 706,1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14 352,3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9930143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11 725,8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1360599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6 377,4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90904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084,8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7080260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794336,4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424127,6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7868876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174409,7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64070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74 908,0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67 322,1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68 319,1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6572842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93 239,7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8377707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21 930,9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24 405,1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3 932,5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1513429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68 599,0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7528402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3 120,5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120067,8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1020321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10 541,8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1 610 576,8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1 171 278,0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1 108 093,8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547953"/>
              </p:ext>
            </p:extLst>
          </p:nvPr>
        </p:nvGraphicFramePr>
        <p:xfrm>
          <a:off x="1116013" y="2349500"/>
          <a:ext cx="5889625" cy="3051175"/>
        </p:xfrm>
        <a:graphic>
          <a:graphicData uri="http://schemas.openxmlformats.org/presentationml/2006/ole">
            <p:oleObj spid="_x0000_s192561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357430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31483518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048939977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1 266 662,9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110 178,2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7 437,9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167 837,8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1 552 116,9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1 059 214,4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109 185,8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88 796,6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7 811,6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1 654,5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7 218,9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43 013,0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42 560,2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21 804,6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138 384,0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24 744,9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4 553,9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1 059 214,4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992 476,0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66 485,4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002479518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384760772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41 160,9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275,2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1 120,1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1 974,7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24 530,5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инфраструктуры- 11 725,8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58 335,9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6 004,4тыс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2 099,3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1 753,1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2 030,3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30 469,9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7 507,9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5 874,1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12297</TotalTime>
  <Words>4907</Words>
  <Application>Microsoft Office PowerPoint</Application>
  <PresentationFormat>Экран (4:3)</PresentationFormat>
  <Paragraphs>1052</Paragraphs>
  <Slides>57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 Решению Совета депутатов  Усть-Абаканского района № 39 от 24.09.2021          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4295</cp:revision>
  <dcterms:created xsi:type="dcterms:W3CDTF">2013-11-30T21:03:12Z</dcterms:created>
  <dcterms:modified xsi:type="dcterms:W3CDTF">2021-09-24T06:49:25Z</dcterms:modified>
</cp:coreProperties>
</file>