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rawings/drawing10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62" r:id="rId2"/>
    <p:sldMasterId id="2147483786" r:id="rId3"/>
    <p:sldMasterId id="2147483810" r:id="rId4"/>
    <p:sldMasterId id="2147483822" r:id="rId5"/>
    <p:sldMasterId id="2147483834" r:id="rId6"/>
    <p:sldMasterId id="2147483846" r:id="rId7"/>
  </p:sldMasterIdLst>
  <p:notesMasterIdLst>
    <p:notesMasterId r:id="rId63"/>
  </p:notesMasterIdLst>
  <p:sldIdLst>
    <p:sldId id="434" r:id="rId8"/>
    <p:sldId id="435" r:id="rId9"/>
    <p:sldId id="439" r:id="rId10"/>
    <p:sldId id="485" r:id="rId11"/>
    <p:sldId id="479" r:id="rId12"/>
    <p:sldId id="436" r:id="rId13"/>
    <p:sldId id="438" r:id="rId14"/>
    <p:sldId id="514" r:id="rId15"/>
    <p:sldId id="515" r:id="rId16"/>
    <p:sldId id="516" r:id="rId17"/>
    <p:sldId id="441" r:id="rId18"/>
    <p:sldId id="440" r:id="rId19"/>
    <p:sldId id="442" r:id="rId20"/>
    <p:sldId id="443" r:id="rId21"/>
    <p:sldId id="505" r:id="rId22"/>
    <p:sldId id="506" r:id="rId23"/>
    <p:sldId id="507" r:id="rId24"/>
    <p:sldId id="510" r:id="rId25"/>
    <p:sldId id="511" r:id="rId26"/>
    <p:sldId id="512" r:id="rId27"/>
    <p:sldId id="513" r:id="rId28"/>
    <p:sldId id="508" r:id="rId29"/>
    <p:sldId id="509" r:id="rId30"/>
    <p:sldId id="448" r:id="rId31"/>
    <p:sldId id="486" r:id="rId32"/>
    <p:sldId id="451" r:id="rId33"/>
    <p:sldId id="452" r:id="rId34"/>
    <p:sldId id="453" r:id="rId35"/>
    <p:sldId id="454" r:id="rId36"/>
    <p:sldId id="455" r:id="rId37"/>
    <p:sldId id="459" r:id="rId38"/>
    <p:sldId id="460" r:id="rId39"/>
    <p:sldId id="461" r:id="rId40"/>
    <p:sldId id="462" r:id="rId41"/>
    <p:sldId id="456" r:id="rId42"/>
    <p:sldId id="463" r:id="rId43"/>
    <p:sldId id="449" r:id="rId44"/>
    <p:sldId id="493" r:id="rId45"/>
    <p:sldId id="492" r:id="rId46"/>
    <p:sldId id="494" r:id="rId47"/>
    <p:sldId id="464" r:id="rId48"/>
    <p:sldId id="457" r:id="rId49"/>
    <p:sldId id="458" r:id="rId50"/>
    <p:sldId id="467" r:id="rId51"/>
    <p:sldId id="465" r:id="rId52"/>
    <p:sldId id="468" r:id="rId53"/>
    <p:sldId id="471" r:id="rId54"/>
    <p:sldId id="504" r:id="rId55"/>
    <p:sldId id="517" r:id="rId56"/>
    <p:sldId id="518" r:id="rId57"/>
    <p:sldId id="519" r:id="rId58"/>
    <p:sldId id="520" r:id="rId59"/>
    <p:sldId id="473" r:id="rId60"/>
    <p:sldId id="474" r:id="rId61"/>
    <p:sldId id="475" r:id="rId6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FF9900"/>
    <a:srgbClr val="FFFFCC"/>
    <a:srgbClr val="9999FF"/>
    <a:srgbClr val="663300"/>
    <a:srgbClr val="EBE1EB"/>
    <a:srgbClr val="FFCCFF"/>
    <a:srgbClr val="9933FF"/>
    <a:srgbClr val="FF5B5B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762" autoAdjust="0"/>
    <p:restoredTop sz="95287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image" Target="../media/image30.jpeg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24.xlsx"/><Relationship Id="rId1" Type="http://schemas.openxmlformats.org/officeDocument/2006/relationships/themeOverride" Target="../theme/themeOverride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Office_Excel25.xlsx"/><Relationship Id="rId1" Type="http://schemas.openxmlformats.org/officeDocument/2006/relationships/themeOverride" Target="../theme/themeOverride4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1;&#1102;&#1076;&#1078;&#1077;&#1090;%20&#1076;&#1083;&#1103;%20&#1075;&#1088;&#1072;&#1078;&#1076;&#1072;&#1085;\&#1040;&#1085;&#1072;&#1083;&#1080;&#1079;%20&#1082;%20&#1075;&#1086;&#1076;&#1086;&#1074;&#1086;&#1084;&#1091;%202013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6430023034693331"/>
          <c:y val="9.4070978872224598E-2"/>
          <c:w val="0.76181252636822872"/>
          <c:h val="0.7331618223786039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2017г.</c:v>
                </c:pt>
                <c:pt idx="1">
                  <c:v>2018г.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26966</c:v>
                </c:pt>
                <c:pt idx="1">
                  <c:v>30799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0"/>
              <c:layout>
                <c:manualLayout>
                  <c:x val="1.9729958491999405E-2"/>
                  <c:y val="-2.0914886293832532E-2"/>
                </c:manualLayout>
              </c:layout>
              <c:showVal val="1"/>
            </c:dLbl>
            <c:dLbl>
              <c:idx val="1"/>
              <c:layout>
                <c:manualLayout>
                  <c:x val="2.6306611322665891E-2"/>
                  <c:y val="4.7929394072251025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2017г.</c:v>
                </c:pt>
                <c:pt idx="1">
                  <c:v>2018г.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12157</c:v>
                </c:pt>
                <c:pt idx="1">
                  <c:v>13496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2AAC06"/>
            </a:solidFill>
          </c:spPr>
          <c:dLbls>
            <c:dLbl>
              <c:idx val="0"/>
              <c:layout>
                <c:manualLayout>
                  <c:x val="3.288326415333241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3018284907332449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2017г.</c:v>
                </c:pt>
                <c:pt idx="1">
                  <c:v>2018г.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9133</c:v>
                </c:pt>
                <c:pt idx="1">
                  <c:v>9876</c:v>
                </c:pt>
              </c:numCache>
            </c:numRef>
          </c:val>
        </c:ser>
        <c:axId val="105484288"/>
        <c:axId val="105485824"/>
      </c:barChart>
      <c:catAx>
        <c:axId val="105484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485824"/>
        <c:crosses val="autoZero"/>
        <c:auto val="1"/>
        <c:lblAlgn val="ctr"/>
        <c:lblOffset val="100"/>
      </c:catAx>
      <c:valAx>
        <c:axId val="10548582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5484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4.6473709493937291E-3"/>
                  <c:y val="0.2253607623844264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280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260,5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7292992484403241E-3"/>
                  <c:y val="0.2131128948635337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267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812,7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5279460341652155E-3"/>
                  <c:y val="0.1935163068301054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242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827,1</a:t>
                    </a:r>
                    <a:endParaRPr lang="en-US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280260.5</c:v>
                </c:pt>
                <c:pt idx="1">
                  <c:v>267812.7</c:v>
                </c:pt>
                <c:pt idx="2">
                  <c:v>242827.1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0979022675101818E-2"/>
                  <c:y val="0.3135361503042874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206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313,5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260570421752843E-2"/>
                  <c:y val="0.3675887864311373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233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230,2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6112701092679886E-3"/>
                  <c:y val="0.3675885935513340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240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878,2</a:t>
                    </a:r>
                    <a:endParaRPr lang="en-US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206313.5</c:v>
                </c:pt>
                <c:pt idx="1">
                  <c:v>233230.2</c:v>
                </c:pt>
                <c:pt idx="2">
                  <c:v>240878.2</c:v>
                </c:pt>
              </c:numCache>
            </c:numRef>
          </c:val>
        </c:ser>
        <c:shape val="cylinder"/>
        <c:axId val="150921600"/>
        <c:axId val="150923136"/>
        <c:axId val="0"/>
      </c:bar3DChart>
      <c:catAx>
        <c:axId val="150921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50923136"/>
        <c:crosses val="autoZero"/>
        <c:auto val="1"/>
        <c:lblAlgn val="ctr"/>
        <c:lblOffset val="100"/>
      </c:catAx>
      <c:valAx>
        <c:axId val="15092313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50921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71448868748562"/>
          <c:y val="0.34758502913256584"/>
          <c:w val="0.18838106407582272"/>
          <c:h val="0.2092965750719057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57"/>
          <c:w val="0.64186514880035839"/>
          <c:h val="0.867218042126639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0175286028911334"/>
          <c:y val="0.16125258111362173"/>
          <c:w val="0.37602507302369742"/>
          <c:h val="0.72173194311019495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5B5B"/>
            </a:solidFill>
          </c:spPr>
          <c:dLbls>
            <c:dLbl>
              <c:idx val="0"/>
              <c:layout>
                <c:manualLayout>
                  <c:x val="1.2683866122292444E-2"/>
                  <c:y val="-9.7982940167141968E-3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15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111,8</a:t>
                    </a:r>
                    <a:endParaRPr lang="en-US" b="1"/>
                  </a:p>
                </c:rich>
              </c:tx>
              <c:showVal val="1"/>
            </c:dLbl>
            <c:dLbl>
              <c:idx val="1"/>
              <c:layout>
                <c:manualLayout>
                  <c:x val="5.0735464489169773E-3"/>
                  <c:y val="-7.3487205125356498E-3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13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315,1</a:t>
                    </a:r>
                    <a:endParaRPr lang="en-US" b="1"/>
                  </a:p>
                </c:rich>
              </c:tx>
              <c:showVal val="1"/>
            </c:dLbl>
            <c:dLbl>
              <c:idx val="2"/>
              <c:layout>
                <c:manualLayout>
                  <c:x val="1.01470928978339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14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167,9</a:t>
                    </a:r>
                    <a:endParaRPr lang="en-US" b="1"/>
                  </a:p>
                </c:rich>
              </c:tx>
              <c:showVal val="1"/>
            </c:dLbl>
            <c:txPr>
              <a:bodyPr rot="-5400000" vert="horz" anchor="b" anchorCtr="1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15111.8</c:v>
                </c:pt>
                <c:pt idx="1">
                  <c:v>13315.1</c:v>
                </c:pt>
                <c:pt idx="2">
                  <c:v>14167.9</c:v>
                </c:pt>
              </c:numCache>
            </c:numRef>
          </c:val>
        </c:ser>
        <c:shape val="cylinder"/>
        <c:axId val="166065664"/>
        <c:axId val="166067200"/>
        <c:axId val="0"/>
      </c:bar3DChart>
      <c:catAx>
        <c:axId val="16606566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166067200"/>
        <c:crosses val="autoZero"/>
        <c:auto val="1"/>
        <c:lblAlgn val="ctr"/>
        <c:lblOffset val="100"/>
      </c:catAx>
      <c:valAx>
        <c:axId val="1660672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66065664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57"/>
          <c:w val="0.64186514880035839"/>
          <c:h val="0.867218042126639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0175286028911334"/>
          <c:y val="0.16125258111362173"/>
          <c:w val="0.37602507302369742"/>
          <c:h val="0.72173194311019495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dLbl>
              <c:idx val="0"/>
              <c:layout>
                <c:manualLayout>
                  <c:x val="7.6103196733754664E-3"/>
                  <c:y val="-3.67436025626783E-2"/>
                </c:manualLayout>
              </c:layout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111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 818,8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116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547,9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Val val="1"/>
            </c:dLbl>
            <c:txPr>
              <a:bodyPr rot="-5400000" vert="horz" anchor="b" anchorCtr="1"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20026.400000000001</c:v>
                </c:pt>
                <c:pt idx="1">
                  <c:v>111818.8</c:v>
                </c:pt>
                <c:pt idx="2">
                  <c:v>116547.9</c:v>
                </c:pt>
              </c:numCache>
            </c:numRef>
          </c:val>
        </c:ser>
        <c:shape val="box"/>
        <c:axId val="168175488"/>
        <c:axId val="168177024"/>
        <c:axId val="0"/>
      </c:bar3DChart>
      <c:catAx>
        <c:axId val="1681754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68177024"/>
        <c:crosses val="autoZero"/>
        <c:auto val="1"/>
        <c:lblAlgn val="ctr"/>
        <c:lblOffset val="100"/>
      </c:catAx>
      <c:valAx>
        <c:axId val="168177024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68175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23451866847816"/>
          <c:y val="0.47155910145786306"/>
          <c:w val="0.19292406123525113"/>
          <c:h val="5.6881604204471123E-2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plotArea>
      <c:layout>
        <c:manualLayout>
          <c:layoutTarget val="inner"/>
          <c:xMode val="edge"/>
          <c:yMode val="edge"/>
          <c:x val="8.4747146709967765E-4"/>
          <c:y val="0.10773632550988357"/>
          <c:w val="0.64186514880035839"/>
          <c:h val="0.867218042126639"/>
        </c:manualLayout>
      </c:layout>
      <c:pieChart>
        <c:varyColors val="1"/>
        <c:firstSliceAng val="0"/>
      </c:pieChart>
    </c:plotArea>
    <c:legend>
      <c:legendPos val="r"/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>
                <a:solidFill>
                  <a:srgbClr val="C00000"/>
                </a:solidFill>
              </a:rPr>
              <a:t>2018 год</a:t>
            </a:r>
          </a:p>
        </c:rich>
      </c:tx>
      <c:layout>
        <c:manualLayout>
          <c:xMode val="edge"/>
          <c:yMode val="edge"/>
          <c:x val="0.35771968733033882"/>
          <c:y val="4.6830634483235933E-2"/>
        </c:manualLayout>
      </c:layout>
    </c:title>
    <c:view3D>
      <c:rotX val="40"/>
      <c:rotY val="50"/>
      <c:perspective val="30"/>
    </c:view3D>
    <c:plotArea>
      <c:layout>
        <c:manualLayout>
          <c:layoutTarget val="inner"/>
          <c:xMode val="edge"/>
          <c:yMode val="edge"/>
          <c:x val="0.35813473555349196"/>
          <c:y val="0.12989062235343615"/>
          <c:w val="0.63853754195026446"/>
          <c:h val="0.794935580928166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 (тыс.руб.)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hade val="60000"/>
                    </a:schemeClr>
                  </a:gs>
                  <a:gs pos="33000">
                    <a:schemeClr val="accent6">
                      <a:tint val="86500"/>
                    </a:schemeClr>
                  </a:gs>
                  <a:gs pos="46750">
                    <a:schemeClr val="accent6">
                      <a:tint val="71000"/>
                      <a:satMod val="112000"/>
                    </a:schemeClr>
                  </a:gs>
                  <a:gs pos="53000">
                    <a:schemeClr val="accent6">
                      <a:tint val="71000"/>
                      <a:satMod val="112000"/>
                    </a:schemeClr>
                  </a:gs>
                  <a:gs pos="68000">
                    <a:schemeClr val="accent6">
                      <a:tint val="86000"/>
                    </a:schemeClr>
                  </a:gs>
                  <a:gs pos="100000">
                    <a:schemeClr val="accent6">
                      <a:shade val="60000"/>
                    </a:schemeClr>
                  </a:gs>
                </a:gsLst>
                <a:lin ang="8350000" scaled="1"/>
              </a:gradFill>
              <a:ln>
                <a:solidFill>
                  <a:schemeClr val="accent1"/>
                </a:solidFill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0.25238154880065738"/>
                  <c:y val="-0.23010216533317787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="1" dirty="0" smtClean="0"/>
                      <a:t>116 </a:t>
                    </a:r>
                    <a:r>
                      <a:rPr lang="en-US" sz="1400" b="1" dirty="0"/>
                      <a:t>548</a:t>
                    </a: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0.11037636279407091"/>
                  <c:y val="-4.4309512057858824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6.4781467714186594E-2"/>
                  <c:y val="-0.24913659043313879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116547.9</c:v>
                </c:pt>
                <c:pt idx="1">
                  <c:v>566.6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16774897972428696"/>
          <c:w val="0.47252899573003476"/>
          <c:h val="0.66333331179771449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spPr>
    <a:gradFill flip="none" rotWithShape="1">
      <a:gsLst>
        <a:gs pos="20000">
          <a:srgbClr val="1AB39F">
            <a:tint val="9000"/>
          </a:srgbClr>
        </a:gs>
        <a:gs pos="100000">
          <a:srgbClr val="1AB39F">
            <a:tint val="70000"/>
            <a:satMod val="100000"/>
          </a:srgb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accent6">
          <a:shade val="48000"/>
          <a:satMod val="110000"/>
        </a:schemeClr>
      </a:solidFill>
      <a:prstDash val="solid"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4241277842489983"/>
          <c:y val="3.6596628152427507E-2"/>
          <c:w val="0.62075675959789212"/>
          <c:h val="0.856032585885518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5B5B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dLbl>
              <c:idx val="0"/>
              <c:layout>
                <c:manualLayout>
                  <c:x val="1.0301954421142404E-2"/>
                  <c:y val="0.2253607623844264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 </a:t>
                    </a:r>
                    <a:r>
                      <a:rPr lang="en-US" dirty="0" smtClean="0"/>
                      <a:t>404,5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3832628846489788E-3"/>
                  <c:y val="0.23025990939278351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32334370255156836"/>
                </c:manualLayout>
              </c:layout>
              <c:showVal val="1"/>
            </c:dLbl>
            <c:txPr>
              <a:bodyPr rot="-5400000" vert="horz" anchor="b" anchorCtr="1"/>
              <a:lstStyle/>
              <a:p>
                <a:pPr>
                  <a:defRPr sz="1200" b="1">
                    <a:latin typeface="Arial Hak" pitchFamily="34" charset="-52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14404.5</c:v>
                </c:pt>
                <c:pt idx="1">
                  <c:v>15017.3</c:v>
                </c:pt>
                <c:pt idx="2">
                  <c:v>20212.099999999959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8.0748943269734526E-3"/>
                  <c:y val="0.208213747855176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256,8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3832628846489788E-3"/>
                  <c:y val="0.21801184899208745"/>
                </c:manualLayout>
              </c:layout>
              <c:showVal val="1"/>
            </c:dLbl>
            <c:dLbl>
              <c:idx val="2"/>
              <c:layout>
                <c:manualLayout>
                  <c:x val="1.3458157211622437E-2"/>
                  <c:y val="0.298847967509783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782,4</a:t>
                    </a:r>
                    <a:endParaRPr lang="en-US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200" b="1">
                    <a:latin typeface="Arial Hak" pitchFamily="34" charset="-52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14256.8</c:v>
                </c:pt>
                <c:pt idx="1">
                  <c:v>15012.7</c:v>
                </c:pt>
                <c:pt idx="2">
                  <c:v>19782.400000000001</c:v>
                </c:pt>
              </c:numCache>
            </c:numRef>
          </c:val>
        </c:ser>
        <c:shape val="cylinder"/>
        <c:axId val="168146048"/>
        <c:axId val="168147584"/>
        <c:axId val="0"/>
      </c:bar3DChart>
      <c:catAx>
        <c:axId val="168146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990000"/>
                </a:solidFill>
              </a:defRPr>
            </a:pPr>
            <a:endParaRPr lang="ru-RU"/>
          </a:p>
        </c:txPr>
        <c:crossAx val="168147584"/>
        <c:crosses val="autoZero"/>
        <c:auto val="1"/>
        <c:lblAlgn val="ctr"/>
        <c:lblOffset val="100"/>
      </c:catAx>
      <c:valAx>
        <c:axId val="168147584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68146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27972281706576"/>
          <c:y val="0.38617179109728611"/>
          <c:w val="0.1415704885289874"/>
          <c:h val="0.16886665370514389"/>
        </c:manualLayout>
      </c:layout>
      <c:txPr>
        <a:bodyPr/>
        <a:lstStyle/>
        <a:p>
          <a:pPr>
            <a:defRPr sz="1400" b="1">
              <a:solidFill>
                <a:srgbClr val="663300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plotArea>
      <c:layout>
        <c:manualLayout>
          <c:layoutTarget val="inner"/>
          <c:xMode val="edge"/>
          <c:yMode val="edge"/>
          <c:x val="8.4747146709967765E-4"/>
          <c:y val="0.10773632550988357"/>
          <c:w val="0.64186514880035839"/>
          <c:h val="0.867218042126639"/>
        </c:manualLayout>
      </c:layout>
      <c:pieChart>
        <c:varyColors val="1"/>
        <c:firstSliceAng val="0"/>
      </c:pieChart>
    </c:plotArea>
    <c:legend>
      <c:legendPos val="r"/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>
                <a:solidFill>
                  <a:srgbClr val="990000"/>
                </a:solidFill>
              </a:defRPr>
            </a:pPr>
            <a:r>
              <a:rPr lang="ru-RU">
                <a:solidFill>
                  <a:srgbClr val="990000"/>
                </a:solidFill>
              </a:rPr>
              <a:t>2018 год</a:t>
            </a:r>
          </a:p>
        </c:rich>
      </c:tx>
      <c:layout>
        <c:manualLayout>
          <c:xMode val="edge"/>
          <c:yMode val="edge"/>
          <c:x val="3.7642165273817356E-2"/>
          <c:y val="3.455495726415965E-2"/>
        </c:manualLayout>
      </c:layout>
    </c:title>
    <c:view3D>
      <c:rotX val="50"/>
      <c:rotY val="60"/>
      <c:perspective val="0"/>
    </c:view3D>
    <c:plotArea>
      <c:layout>
        <c:manualLayout>
          <c:layoutTarget val="inner"/>
          <c:xMode val="edge"/>
          <c:yMode val="edge"/>
          <c:x val="0.14491419677649028"/>
          <c:y val="6.1462539118749437E-2"/>
          <c:w val="0.77694608006517885"/>
          <c:h val="0.597201039028065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  <a:contourClr>
                <a:srgbClr val="000000"/>
              </a:contourClr>
            </a:sp3d>
          </c:spPr>
          <c:explosion val="9"/>
          <c:dPt>
            <c:idx val="0"/>
            <c:spPr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9999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5617709143428571E-2"/>
                  <c:y val="-2.3750299743042585E-2"/>
                </c:manualLayout>
              </c:layout>
              <c:showVal val="1"/>
            </c:dLbl>
            <c:dLbl>
              <c:idx val="1"/>
              <c:layout>
                <c:manualLayout>
                  <c:x val="4.670262974895799E-4"/>
                  <c:y val="3.6049198027599545E-2"/>
                </c:manualLayout>
              </c:layout>
              <c:showVal val="1"/>
            </c:dLbl>
            <c:dLbl>
              <c:idx val="2"/>
              <c:layout>
                <c:manualLayout>
                  <c:x val="0.25865245939751552"/>
                  <c:y val="-0.114735664291269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Плата за выбросы загрязняющих веществ стационарными объектами</c:v>
                </c:pt>
                <c:pt idx="1">
                  <c:v>Плата за сбросы загрязняющих веществ в водные объекты</c:v>
                </c:pt>
                <c:pt idx="2">
                  <c:v>Плата за размещение отходов производства и потребления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354</c:v>
                </c:pt>
                <c:pt idx="1">
                  <c:v>186</c:v>
                </c:pt>
                <c:pt idx="2">
                  <c:v>19241.5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7.0099721430129228E-2"/>
          <c:y val="0.6570071950502534"/>
          <c:w val="0.84635683483728141"/>
          <c:h val="0.34097401875982064"/>
        </c:manualLayout>
      </c:layout>
      <c:txPr>
        <a:bodyPr/>
        <a:lstStyle/>
        <a:p>
          <a:pPr>
            <a:defRPr sz="1200" b="1">
              <a:solidFill>
                <a:srgbClr val="990000"/>
              </a:solidFill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20000">
          <a:schemeClr val="accent6">
            <a:tint val="9000"/>
          </a:schemeClr>
        </a:gs>
        <a:gs pos="100000">
          <a:schemeClr val="accent6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6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view3D>
      <c:rAngAx val="1"/>
    </c:view3D>
    <c:plotArea>
      <c:layout>
        <c:manualLayout>
          <c:layoutTarget val="inner"/>
          <c:xMode val="edge"/>
          <c:yMode val="edge"/>
          <c:x val="7.3527491755839114E-2"/>
          <c:y val="5.0095022368779274E-2"/>
          <c:w val="0.93337937405832483"/>
          <c:h val="0.69483858267716681"/>
        </c:manualLayout>
      </c:layout>
      <c:bar3DChart>
        <c:barDir val="col"/>
        <c:grouping val="clustered"/>
        <c:ser>
          <c:idx val="0"/>
          <c:order val="0"/>
          <c:tx>
            <c:strRef>
              <c:f>'ГРАФИКИ (эконом) '!$B$2</c:f>
              <c:strCache>
                <c:ptCount val="1"/>
                <c:pt idx="0">
                  <c:v>Январь-декабрь 2017 года в % к январю-декабрю 2016 года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1.2915263289372815E-2"/>
                  <c:y val="7.3925593357992434E-3"/>
                </c:manualLayout>
              </c:layout>
              <c:showVal val="1"/>
            </c:dLbl>
            <c:dLbl>
              <c:idx val="1"/>
              <c:layout>
                <c:manualLayout>
                  <c:x val="-1.0939882331659333E-2"/>
                  <c:y val="-3.1919544703512082E-4"/>
                </c:manualLayout>
              </c:layout>
              <c:showVal val="1"/>
            </c:dLbl>
            <c:dLbl>
              <c:idx val="2"/>
              <c:layout>
                <c:manualLayout>
                  <c:x val="-1.5327631073685935E-2"/>
                  <c:y val="-1.2802634376586621E-3"/>
                </c:manualLayout>
              </c:layout>
              <c:showVal val="1"/>
            </c:dLbl>
            <c:dLbl>
              <c:idx val="3"/>
              <c:layout>
                <c:manualLayout>
                  <c:x val="-5.7800480665697014E-3"/>
                  <c:y val="-1.1258992370885974E-2"/>
                </c:manualLayout>
              </c:layout>
              <c:showVal val="1"/>
            </c:dLbl>
            <c:dLbl>
              <c:idx val="4"/>
              <c:layout>
                <c:manualLayout>
                  <c:x val="-1.6666666666666701E-2"/>
                  <c:y val="0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'ГРАФИКИ (эконом) '!$A$3:$A$7</c:f>
              <c:strCache>
                <c:ptCount val="5"/>
                <c:pt idx="0">
                  <c:v>Промышленное производство</c:v>
                </c:pt>
                <c:pt idx="1">
                  <c:v>Продукция сельского хозяйства</c:v>
                </c:pt>
                <c:pt idx="2">
                  <c:v>Оборот розничной торговли</c:v>
                </c:pt>
                <c:pt idx="3">
                  <c:v>Среднемесячная  заработная плата </c:v>
                </c:pt>
                <c:pt idx="4">
                  <c:v>Инвестиции в  основной капитал </c:v>
                </c:pt>
              </c:strCache>
            </c:strRef>
          </c:cat>
          <c:val>
            <c:numRef>
              <c:f>'ГРАФИКИ (эконом) '!$B$3:$B$7</c:f>
              <c:numCache>
                <c:formatCode>0.0</c:formatCode>
                <c:ptCount val="5"/>
                <c:pt idx="0" formatCode="General">
                  <c:v>132.19999999999999</c:v>
                </c:pt>
                <c:pt idx="1">
                  <c:v>120.2</c:v>
                </c:pt>
                <c:pt idx="2">
                  <c:v>138.19999999999999</c:v>
                </c:pt>
                <c:pt idx="3" formatCode="General">
                  <c:v>104</c:v>
                </c:pt>
                <c:pt idx="4" formatCode="General">
                  <c:v>100.9</c:v>
                </c:pt>
              </c:numCache>
            </c:numRef>
          </c:val>
        </c:ser>
        <c:ser>
          <c:idx val="1"/>
          <c:order val="1"/>
          <c:tx>
            <c:strRef>
              <c:f>'ГРАФИКИ (эконом) '!$C$2</c:f>
              <c:strCache>
                <c:ptCount val="1"/>
                <c:pt idx="0">
                  <c:v>Январь-декабрь 2018 года в % к январю-декабрю 2017 года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3714153302608527E-2"/>
                  <c:y val="-2.1880051799337864E-2"/>
                </c:manualLayout>
              </c:layout>
              <c:showVal val="1"/>
            </c:dLbl>
            <c:dLbl>
              <c:idx val="1"/>
              <c:layout>
                <c:manualLayout>
                  <c:x val="4.4588444416414512E-2"/>
                  <c:y val="-2.578341217225725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85,1</a:t>
                    </a:r>
                    <a:endParaRPr lang="en-US" sz="1200" b="1" baseline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4.650635498830212E-2"/>
                  <c:y val="-1.4844851290440504E-2"/>
                </c:manualLayout>
              </c:layout>
              <c:showVal val="1"/>
            </c:dLbl>
            <c:dLbl>
              <c:idx val="3"/>
              <c:layout>
                <c:manualLayout>
                  <c:x val="3.2021629257726412E-2"/>
                  <c:y val="-2.5519213706725694E-2"/>
                </c:manualLayout>
              </c:layout>
              <c:showVal val="1"/>
            </c:dLbl>
            <c:dLbl>
              <c:idx val="4"/>
              <c:layout>
                <c:manualLayout>
                  <c:x val="3.1447108240971508E-2"/>
                  <c:y val="-2.4023855878051142E-2"/>
                </c:manualLayout>
              </c:layout>
              <c:showVal val="1"/>
            </c:dLbl>
            <c:dLbl>
              <c:idx val="5"/>
              <c:layout>
                <c:manualLayout>
                  <c:x val="2.061855670103092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'ГРАФИКИ (эконом) '!$A$3:$A$7</c:f>
              <c:strCache>
                <c:ptCount val="5"/>
                <c:pt idx="0">
                  <c:v>Промышленное производство</c:v>
                </c:pt>
                <c:pt idx="1">
                  <c:v>Продукция сельского хозяйства</c:v>
                </c:pt>
                <c:pt idx="2">
                  <c:v>Оборот розничной торговли</c:v>
                </c:pt>
                <c:pt idx="3">
                  <c:v>Среднемесячная  заработная плата </c:v>
                </c:pt>
                <c:pt idx="4">
                  <c:v>Инвестиции в  основной капитал </c:v>
                </c:pt>
              </c:strCache>
            </c:strRef>
          </c:cat>
          <c:val>
            <c:numRef>
              <c:f>'ГРАФИКИ (эконом) '!$C$3:$C$7</c:f>
              <c:numCache>
                <c:formatCode>0.0</c:formatCode>
                <c:ptCount val="5"/>
                <c:pt idx="0" formatCode="General">
                  <c:v>118.8</c:v>
                </c:pt>
                <c:pt idx="1">
                  <c:v>85.1</c:v>
                </c:pt>
                <c:pt idx="2">
                  <c:v>126.8</c:v>
                </c:pt>
                <c:pt idx="3" formatCode="General">
                  <c:v>114.2</c:v>
                </c:pt>
                <c:pt idx="4" formatCode="General">
                  <c:v>57.1</c:v>
                </c:pt>
              </c:numCache>
            </c:numRef>
          </c:val>
        </c:ser>
        <c:shape val="box"/>
        <c:axId val="150602112"/>
        <c:axId val="150603648"/>
        <c:axId val="0"/>
      </c:bar3DChart>
      <c:catAx>
        <c:axId val="150602112"/>
        <c:scaling>
          <c:orientation val="minMax"/>
        </c:scaling>
        <c:axPos val="b"/>
        <c:minorGridlines>
          <c:spPr>
            <a:effectLst>
              <a:outerShdw blurRad="50800" dist="50800" dir="5400000" algn="ctr" rotWithShape="0">
                <a:schemeClr val="accent4">
                  <a:lumMod val="60000"/>
                  <a:lumOff val="40000"/>
                </a:schemeClr>
              </a:outerShdw>
            </a:effectLst>
          </c:spPr>
        </c:minorGridlines>
        <c:numFmt formatCode="General" sourceLinked="1"/>
        <c:tickLblPos val="nextTo"/>
        <c:txPr>
          <a:bodyPr rot="0" vert="horz"/>
          <a:lstStyle/>
          <a:p>
            <a:pPr>
              <a:defRPr sz="9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603648"/>
        <c:crosses val="autoZero"/>
        <c:auto val="1"/>
        <c:lblAlgn val="ctr"/>
        <c:lblOffset val="100"/>
        <c:tickLblSkip val="1"/>
      </c:catAx>
      <c:valAx>
        <c:axId val="1506036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602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9122959394224424E-2"/>
          <c:y val="0.88857653728514152"/>
          <c:w val="0.84828360838466699"/>
          <c:h val="9.2660205162186746E-2"/>
        </c:manualLayout>
      </c:layout>
      <c:txPr>
        <a:bodyPr/>
        <a:lstStyle/>
        <a:p>
          <a:pPr>
            <a:defRPr sz="12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7.2068203248072199E-2"/>
          <c:y val="6.662645173045445E-2"/>
          <c:w val="0.58541643521090125"/>
          <c:h val="0.7915465158599028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206.3</c:v>
                </c:pt>
                <c:pt idx="1">
                  <c:v>233.2</c:v>
                </c:pt>
                <c:pt idx="2">
                  <c:v>240.9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 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15.1</c:v>
                </c:pt>
                <c:pt idx="1">
                  <c:v>13.3</c:v>
                </c:pt>
                <c:pt idx="2">
                  <c:v>14.2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 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20</c:v>
                </c:pt>
                <c:pt idx="1">
                  <c:v>111.8</c:v>
                </c:pt>
                <c:pt idx="2">
                  <c:v>116.5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Платежи за пользование природными ресурсами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 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14.3</c:v>
                </c:pt>
                <c:pt idx="1">
                  <c:v>15</c:v>
                </c:pt>
                <c:pt idx="2">
                  <c:v>19.8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4.5222895461757735E-3"/>
                  <c:y val="-6.3845907877597514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1.5074298487252604E-3"/>
                  <c:y val="-9.0001875457565248E-3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 </c:v>
                </c:pt>
              </c:strCache>
            </c:strRef>
          </c:cat>
          <c:val>
            <c:numRef>
              <c:f>Лист1!$F$2:$F$4</c:f>
              <c:numCache>
                <c:formatCode>#,##0</c:formatCode>
                <c:ptCount val="3"/>
                <c:pt idx="0">
                  <c:v>23.2</c:v>
                </c:pt>
                <c:pt idx="1">
                  <c:v>23.2</c:v>
                </c:pt>
                <c:pt idx="2">
                  <c:v>20.900000000000002</c:v>
                </c:pt>
              </c:numCache>
            </c:numRef>
          </c:val>
        </c:ser>
        <c:overlap val="100"/>
        <c:axId val="166274560"/>
        <c:axId val="166276096"/>
      </c:barChart>
      <c:catAx>
        <c:axId val="166274560"/>
        <c:scaling>
          <c:orientation val="minMax"/>
        </c:scaling>
        <c:axPos val="b"/>
        <c:tickLblPos val="nextTo"/>
        <c:crossAx val="166276096"/>
        <c:crosses val="autoZero"/>
        <c:auto val="1"/>
        <c:lblAlgn val="ctr"/>
        <c:lblOffset val="100"/>
      </c:catAx>
      <c:valAx>
        <c:axId val="166276096"/>
        <c:scaling>
          <c:orientation val="minMax"/>
          <c:max val="450"/>
          <c:min val="0"/>
        </c:scaling>
        <c:axPos val="l"/>
        <c:majorGridlines/>
        <c:numFmt formatCode="#,##0" sourceLinked="1"/>
        <c:tickLblPos val="nextTo"/>
        <c:crossAx val="166274560"/>
        <c:crosses val="autoZero"/>
        <c:crossBetween val="between"/>
        <c:majorUnit val="50"/>
        <c:minorUnit val="10"/>
      </c:valAx>
    </c:plotArea>
    <c:legend>
      <c:legendPos val="r"/>
      <c:layout>
        <c:manualLayout>
          <c:xMode val="edge"/>
          <c:yMode val="edge"/>
          <c:x val="0.65518427879203167"/>
          <c:y val="8.8797244094488748E-2"/>
          <c:w val="0.31835814539125529"/>
          <c:h val="0.8854919261276782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2018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4553243152959E-4"/>
          <c:y val="9.5333307507276727E-2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4.8070193196036734E-3"/>
                  <c:y val="1.4623190778925807E-3"/>
                </c:manualLayout>
              </c:layout>
              <c:showVal val="1"/>
            </c:dLbl>
            <c:dLbl>
              <c:idx val="2"/>
              <c:layout>
                <c:manualLayout>
                  <c:x val="0.13731048112709729"/>
                  <c:y val="-0.26557133197633315"/>
                </c:manualLayout>
              </c:layout>
              <c:showVal val="1"/>
            </c:dLbl>
            <c:dLbl>
              <c:idx val="3"/>
              <c:layout>
                <c:manualLayout>
                  <c:x val="-7.4420368819008334E-2"/>
                  <c:y val="9.4787704930573993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19782</c:v>
                </c:pt>
                <c:pt idx="1">
                  <c:v>130112.5</c:v>
                </c:pt>
                <c:pt idx="2">
                  <c:v>631337.6</c:v>
                </c:pt>
                <c:pt idx="3">
                  <c:v>32157.8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29"/>
          <c:y val="0.16125258111362173"/>
          <c:w val="0.37602507302369703"/>
          <c:h val="0.72173194311019429"/>
        </c:manualLayout>
      </c:layout>
      <c:txPr>
        <a:bodyPr/>
        <a:lstStyle/>
        <a:p>
          <a:pPr>
            <a:defRPr sz="105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2016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9812003459310831E-3"/>
          <c:y val="4.68305389263095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53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4"/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1.3323180819209622E-2"/>
                  <c:y val="9.5852091816561125E-2"/>
                </c:manualLayout>
              </c:layout>
              <c:showVal val="1"/>
            </c:dLbl>
            <c:dLbl>
              <c:idx val="2"/>
              <c:layout>
                <c:manualLayout>
                  <c:x val="8.0072873748109646E-2"/>
                  <c:y val="-0.29318590148241197"/>
                </c:manualLayout>
              </c:layout>
              <c:showVal val="1"/>
            </c:dLbl>
            <c:dLbl>
              <c:idx val="3"/>
              <c:layout>
                <c:manualLayout>
                  <c:x val="1.9699119206364666E-2"/>
                  <c:y val="9.3320476979959543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28878</c:v>
                </c:pt>
                <c:pt idx="1">
                  <c:v>123984</c:v>
                </c:pt>
                <c:pt idx="2">
                  <c:v>485707</c:v>
                </c:pt>
                <c:pt idx="3">
                  <c:v>42613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312"/>
          <c:y val="0.16125258111362173"/>
          <c:w val="0.37602507302369725"/>
          <c:h val="0.72173194311019473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53"/>
          <c:w val="0.67180943927701753"/>
          <c:h val="0.892263706810353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3.3456856422225223E-3"/>
                  <c:y val="1.4930173612953682E-2"/>
                </c:manualLayout>
              </c:layout>
              <c:showVal val="1"/>
            </c:dLbl>
            <c:dLbl>
              <c:idx val="2"/>
              <c:layout>
                <c:manualLayout>
                  <c:x val="0.18918324599334721"/>
                  <c:y val="-0.26047346974917152"/>
                </c:manualLayout>
              </c:layout>
              <c:showVal val="1"/>
            </c:dLbl>
            <c:dLbl>
              <c:idx val="3"/>
              <c:layout>
                <c:manualLayout>
                  <c:x val="-5.0771900556237884E-2"/>
                  <c:y val="0.1189103988445725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21178</c:v>
                </c:pt>
                <c:pt idx="1">
                  <c:v>78435</c:v>
                </c:pt>
                <c:pt idx="2">
                  <c:v>515624</c:v>
                </c:pt>
                <c:pt idx="3">
                  <c:v>236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312"/>
          <c:y val="0.16125258111362173"/>
          <c:w val="0.37602507302369725"/>
          <c:h val="0.72173194311019473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2017 год </a:t>
            </a:r>
          </a:p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( тыс. рублей)</a:t>
            </a:r>
            <a:r>
              <a:rPr lang="ru-RU" sz="1400" dirty="0">
                <a:solidFill>
                  <a:srgbClr val="C00000"/>
                </a:solidFill>
              </a:rPr>
              <a:t>
</a:t>
            </a:r>
          </a:p>
        </c:rich>
      </c:tx>
      <c:layout>
        <c:manualLayout>
          <c:xMode val="edge"/>
          <c:yMode val="edge"/>
          <c:x val="0.10959918915703129"/>
          <c:y val="1.246255494274760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217541784484435"/>
          <c:w val="0.7039970411405696"/>
          <c:h val="0.78037284078501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5"/>
              <c:layout>
                <c:manualLayout>
                  <c:x val="6.0189648716369365E-2"/>
                  <c:y val="-0.11002635152159973"/>
                </c:manualLayout>
              </c:layout>
              <c:showVal val="1"/>
            </c:dLbl>
            <c:dLbl>
              <c:idx val="6"/>
              <c:layout>
                <c:manualLayout>
                  <c:x val="0.12929228801876094"/>
                  <c:y val="-0.1337864792479679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9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74 370,5</c:v>
                </c:pt>
                <c:pt idx="1">
                  <c:v>Национальная оборона 1 584</c:v>
                </c:pt>
                <c:pt idx="2">
                  <c:v>Национальная безопасность и правоохранительная деятельность  255,8</c:v>
                </c:pt>
                <c:pt idx="3">
                  <c:v>Национальная экономика 46 386,3</c:v>
                </c:pt>
                <c:pt idx="4">
                  <c:v>Жилищно-коммунальное хозяйство 56 084,2</c:v>
                </c:pt>
                <c:pt idx="5">
                  <c:v>Социально-культурная сфера 746 081,4</c:v>
                </c:pt>
                <c:pt idx="6">
                  <c:v>Средства массовой информации 6 226,2</c:v>
                </c:pt>
                <c:pt idx="7">
                  <c:v>Обслуживание государственного долга 1 277,9</c:v>
                </c:pt>
                <c:pt idx="8">
                  <c:v>Межбюджетные трансферты 58 984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74370.5</c:v>
                </c:pt>
                <c:pt idx="1">
                  <c:v>1584</c:v>
                </c:pt>
                <c:pt idx="2">
                  <c:v>255.8</c:v>
                </c:pt>
                <c:pt idx="3">
                  <c:v>46386.3</c:v>
                </c:pt>
                <c:pt idx="4">
                  <c:v>56084.2</c:v>
                </c:pt>
                <c:pt idx="5">
                  <c:v>746081.4</c:v>
                </c:pt>
                <c:pt idx="6">
                  <c:v>6226.2</c:v>
                </c:pt>
                <c:pt idx="7">
                  <c:v>1277.9000000000001</c:v>
                </c:pt>
                <c:pt idx="8">
                  <c:v>58984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4002767259722126"/>
          <c:y val="1.2473888321179639E-2"/>
          <c:w val="0.35997232740278462"/>
          <c:h val="0.98752611167882032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2018 год </a:t>
            </a:r>
          </a:p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( тыс. рублей)</a:t>
            </a:r>
            <a:r>
              <a:rPr lang="ru-RU" sz="1400" dirty="0">
                <a:solidFill>
                  <a:srgbClr val="C00000"/>
                </a:solidFill>
              </a:rPr>
              <a:t>
</a:t>
            </a:r>
          </a:p>
        </c:rich>
      </c:tx>
      <c:layout>
        <c:manualLayout>
          <c:xMode val="edge"/>
          <c:yMode val="edge"/>
          <c:x val="0.10959918915703129"/>
          <c:y val="1.246255494274761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217541784484439"/>
          <c:w val="0.7039970411405696"/>
          <c:h val="0.78037284078501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0"/>
              <c:layout>
                <c:manualLayout>
                  <c:x val="-3.1972582897746023E-2"/>
                  <c:y val="-0.10791875472437638"/>
                </c:manualLayout>
              </c:layout>
              <c:showVal val="1"/>
            </c:dLbl>
            <c:dLbl>
              <c:idx val="3"/>
              <c:layout>
                <c:manualLayout>
                  <c:x val="-3.1676946631671095E-2"/>
                  <c:y val="-1.2698423808057345E-2"/>
                </c:manualLayout>
              </c:layout>
              <c:showVal val="1"/>
            </c:dLbl>
            <c:dLbl>
              <c:idx val="5"/>
              <c:layout>
                <c:manualLayout>
                  <c:x val="6.0189648716369365E-2"/>
                  <c:y val="-0.11002635152159976"/>
                </c:manualLayout>
              </c:layout>
              <c:showVal val="1"/>
            </c:dLbl>
            <c:dLbl>
              <c:idx val="6"/>
              <c:layout>
                <c:manualLayout>
                  <c:x val="0.12929228801876094"/>
                  <c:y val="-0.1337864792479679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9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64 079,3</c:v>
                </c:pt>
                <c:pt idx="1">
                  <c:v>Национальная оборона 2 120</c:v>
                </c:pt>
                <c:pt idx="2">
                  <c:v>Национальная безопасность и правоохранительная деятельность  2 514,4</c:v>
                </c:pt>
                <c:pt idx="3">
                  <c:v>Национальная экономика 81 367,5</c:v>
                </c:pt>
                <c:pt idx="4">
                  <c:v>Жилищно-коммунальное хозяйство 45 103,1</c:v>
                </c:pt>
                <c:pt idx="5">
                  <c:v>Социально-культурная сфера 938 743,4</c:v>
                </c:pt>
                <c:pt idx="6">
                  <c:v>Средства массовой информации 5 951,7</c:v>
                </c:pt>
                <c:pt idx="7">
                  <c:v>Обслуживание государственного долга 20,3</c:v>
                </c:pt>
                <c:pt idx="8">
                  <c:v>Межбюджетные трансферты 79 927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64079.3</c:v>
                </c:pt>
                <c:pt idx="1">
                  <c:v>2120</c:v>
                </c:pt>
                <c:pt idx="2">
                  <c:v>2514.4</c:v>
                </c:pt>
                <c:pt idx="3">
                  <c:v>81367.5</c:v>
                </c:pt>
                <c:pt idx="4">
                  <c:v>45103.1</c:v>
                </c:pt>
                <c:pt idx="5">
                  <c:v>938743.4</c:v>
                </c:pt>
                <c:pt idx="6">
                  <c:v>5951.7</c:v>
                </c:pt>
                <c:pt idx="7">
                  <c:v>20.3</c:v>
                </c:pt>
                <c:pt idx="8">
                  <c:v>79927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4002767259722171"/>
          <c:y val="1.2473888321179639E-2"/>
          <c:w val="0.35997232740278473"/>
          <c:h val="0.98752611167882032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3532206248775204E-3"/>
          <c:y val="0.16457958458574393"/>
          <c:w val="0.63904277135418253"/>
          <c:h val="0.74361340666668474"/>
        </c:manualLayout>
      </c:layout>
      <c:pieChart>
        <c:varyColors val="1"/>
        <c:ser>
          <c:idx val="0"/>
          <c:order val="0"/>
          <c:tx>
            <c:strRef>
              <c:f>'доля программных расходов'!$B$1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explosion val="19"/>
            <c:spPr>
              <a:gradFill flip="none" rotWithShape="1">
                <a:gsLst>
                  <a:gs pos="0">
                    <a:srgbClr val="EA157A">
                      <a:shade val="30000"/>
                      <a:satMod val="115000"/>
                    </a:srgbClr>
                  </a:gs>
                  <a:gs pos="50000">
                    <a:srgbClr val="EA157A">
                      <a:shade val="67500"/>
                      <a:satMod val="115000"/>
                    </a:srgbClr>
                  </a:gs>
                  <a:gs pos="100000">
                    <a:srgbClr val="EA157A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explosion val="0"/>
            <c:spPr>
              <a:gradFill flip="none" rotWithShape="1">
                <a:gsLst>
                  <a:gs pos="0">
                    <a:srgbClr val="7FD13B">
                      <a:lumMod val="75000"/>
                      <a:shade val="30000"/>
                      <a:satMod val="115000"/>
                    </a:srgbClr>
                  </a:gs>
                  <a:gs pos="50000">
                    <a:srgbClr val="7FD13B">
                      <a:lumMod val="75000"/>
                      <a:shade val="67500"/>
                      <a:satMod val="115000"/>
                    </a:srgbClr>
                  </a:gs>
                  <a:gs pos="100000">
                    <a:srgbClr val="7FD13B">
                      <a:lumMod val="7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'доля программных расходов'!$A$2:$A$3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'доля программных расходов'!$B$2:$B$3</c:f>
              <c:numCache>
                <c:formatCode>0%</c:formatCode>
                <c:ptCount val="2"/>
                <c:pt idx="0">
                  <c:v>0.76000000000001344</c:v>
                </c:pt>
                <c:pt idx="1">
                  <c:v>0.24000000000000021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411352326492908"/>
          <c:y val="0.32866516165320786"/>
          <c:w val="0.35921992671967351"/>
          <c:h val="0.2844882657307427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8.7953190386253616E-4"/>
                  <c:y val="-0.34645197374583714"/>
                </c:manualLayout>
              </c:layout>
              <c:showVal val="1"/>
            </c:dLbl>
            <c:dLbl>
              <c:idx val="1"/>
              <c:layout>
                <c:manualLayout>
                  <c:x val="7.1711308171146029E-3"/>
                  <c:y val="-0.37853528257208896"/>
                </c:manualLayout>
              </c:layout>
              <c:showVal val="1"/>
            </c:dLbl>
            <c:dLbl>
              <c:idx val="2"/>
              <c:layout>
                <c:manualLayout>
                  <c:x val="-3.9578935673814097E-3"/>
                  <c:y val="-0.35330034135640764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09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559425.19999999856</c:v>
                </c:pt>
                <c:pt idx="1">
                  <c:v>621056.4</c:v>
                </c:pt>
                <c:pt idx="2">
                  <c:v>792801.9</c:v>
                </c:pt>
              </c:numCache>
            </c:numRef>
          </c:val>
        </c:ser>
        <c:overlap val="100"/>
        <c:axId val="169107840"/>
        <c:axId val="169109376"/>
      </c:barChart>
      <c:catAx>
        <c:axId val="169107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109376"/>
        <c:crosses val="autoZero"/>
        <c:auto val="1"/>
        <c:lblAlgn val="ctr"/>
        <c:lblOffset val="100"/>
      </c:catAx>
      <c:valAx>
        <c:axId val="169109376"/>
        <c:scaling>
          <c:orientation val="minMax"/>
          <c:max val="700000"/>
        </c:scaling>
        <c:axPos val="l"/>
        <c:majorGridlines/>
        <c:numFmt formatCode="#,##0.0" sourceLinked="1"/>
        <c:tickLblPos val="none"/>
        <c:crossAx val="169107840"/>
        <c:crosses val="autoZero"/>
        <c:crossBetween val="between"/>
        <c:majorUnit val="10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9.8724607696046671E-2"/>
          <c:y val="7.219687001315836E-2"/>
          <c:w val="0.83556439402457894"/>
          <c:h val="0.90840932633256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explosion val="10"/>
          <c:dPt>
            <c:idx val="0"/>
            <c:spPr>
              <a:solidFill>
                <a:srgbClr val="19D7E1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990000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8.1602343244790182E-2"/>
                  <c:y val="-3.2323006090468802E-3"/>
                </c:manualLayout>
              </c:layout>
              <c:showPercent val="1"/>
            </c:dLbl>
            <c:dLbl>
              <c:idx val="2"/>
              <c:layout>
                <c:manualLayout>
                  <c:x val="-2.9143694015996446E-3"/>
                  <c:y val="-6.464601218093763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990000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3"/>
              <c:layout>
                <c:manualLayout>
                  <c:x val="-2.3314955212797188E-2"/>
                  <c:y val="-0.1297875589513093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990000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4"/>
              <c:layout>
                <c:manualLayout>
                  <c:x val="0"/>
                  <c:y val="-2.9090705481421977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990000"/>
                      </a:solidFill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1600" b="0">
                    <a:solidFill>
                      <a:srgbClr val="99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Прочие мероприятия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138301.70000000001</c:v>
                </c:pt>
                <c:pt idx="1">
                  <c:v>572230.69999999856</c:v>
                </c:pt>
                <c:pt idx="2">
                  <c:v>48434.1</c:v>
                </c:pt>
                <c:pt idx="3">
                  <c:v>4126.1000000000004</c:v>
                </c:pt>
                <c:pt idx="4">
                  <c:v>29709.3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233618233618643"/>
          <c:y val="8.6065573770495243E-2"/>
          <c:w val="0.62073460987831064"/>
          <c:h val="0.7512110711687222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2607</c:v>
                </c:pt>
                <c:pt idx="1">
                  <c:v>2566</c:v>
                </c:pt>
                <c:pt idx="2">
                  <c:v>2490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170062976"/>
        <c:axId val="170064512"/>
        <c:axId val="0"/>
      </c:bar3DChart>
      <c:catAx>
        <c:axId val="170062976"/>
        <c:scaling>
          <c:orientation val="minMax"/>
        </c:scaling>
        <c:axPos val="b"/>
        <c:numFmt formatCode="General" sourceLinked="1"/>
        <c:tickLblPos val="nextTo"/>
        <c:crossAx val="170064512"/>
        <c:crosses val="autoZero"/>
        <c:auto val="1"/>
        <c:lblAlgn val="ctr"/>
        <c:lblOffset val="100"/>
      </c:catAx>
      <c:valAx>
        <c:axId val="170064512"/>
        <c:scaling>
          <c:orientation val="minMax"/>
        </c:scaling>
        <c:axPos val="l"/>
        <c:majorGridlines/>
        <c:numFmt formatCode="General" sourceLinked="1"/>
        <c:tickLblPos val="nextTo"/>
        <c:crossAx val="170062976"/>
        <c:crosses val="autoZero"/>
        <c:crossBetween val="between"/>
        <c:majorUnit val="100"/>
      </c:valAx>
      <c:spPr>
        <a:noFill/>
        <a:ln w="25389">
          <a:noFill/>
        </a:ln>
      </c:spPr>
    </c:plotArea>
    <c:plotVisOnly val="1"/>
    <c:dispBlanksAs val="gap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9449312690724805E-2"/>
          <c:y val="0"/>
          <c:w val="0.914026509791026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9"/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25722798033282612"/>
                  <c:y val="1.8520780257006157E-2"/>
                </c:manualLayout>
              </c:layout>
              <c:showVal val="1"/>
            </c:dLbl>
            <c:dLbl>
              <c:idx val="1"/>
              <c:layout>
                <c:manualLayout>
                  <c:x val="0.12266282490055594"/>
                  <c:y val="-0.19166689996920405"/>
                </c:manualLayout>
              </c:layout>
              <c:showVal val="1"/>
            </c:dLbl>
            <c:dLbl>
              <c:idx val="2"/>
              <c:layout>
                <c:manualLayout>
                  <c:x val="0.1285521873181816"/>
                  <c:y val="1.9946149716933113E-2"/>
                </c:manualLayout>
              </c:layout>
              <c:showVal val="1"/>
            </c:dLbl>
            <c:dLbl>
              <c:idx val="3"/>
              <c:layout>
                <c:manualLayout>
                  <c:x val="0.11308464659714099"/>
                  <c:y val="6.8888406730311727E-2"/>
                </c:manualLayout>
              </c:layout>
              <c:showVal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водосн-е, водоотведение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627</c:v>
                </c:pt>
                <c:pt idx="1">
                  <c:v>1007.8</c:v>
                </c:pt>
                <c:pt idx="2">
                  <c:v>284.89999999999969</c:v>
                </c:pt>
                <c:pt idx="3">
                  <c:v>279.39999999999969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72427804529802065"/>
          <c:w val="1"/>
          <c:h val="0.27572195470197924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393933326013308"/>
          <c:y val="0.11400260396775859"/>
          <c:w val="0.77630126029924262"/>
          <c:h val="0.731996137571551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</c:v>
                </c:pt>
                <c:pt idx="1">
                  <c:v>110.5</c:v>
                </c:pt>
                <c:pt idx="2">
                  <c:v>138.30000000000001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170287104"/>
        <c:axId val="170288640"/>
        <c:axId val="0"/>
      </c:bar3DChart>
      <c:catAx>
        <c:axId val="170287104"/>
        <c:scaling>
          <c:orientation val="minMax"/>
        </c:scaling>
        <c:axPos val="b"/>
        <c:numFmt formatCode="General" sourceLinked="1"/>
        <c:tickLblPos val="nextTo"/>
        <c:crossAx val="170288640"/>
        <c:crosses val="autoZero"/>
        <c:auto val="1"/>
        <c:lblAlgn val="ctr"/>
        <c:lblOffset val="100"/>
      </c:catAx>
      <c:valAx>
        <c:axId val="170288640"/>
        <c:scaling>
          <c:orientation val="minMax"/>
        </c:scaling>
        <c:axPos val="l"/>
        <c:majorGridlines/>
        <c:numFmt formatCode="General" sourceLinked="1"/>
        <c:tickLblPos val="nextTo"/>
        <c:crossAx val="170287104"/>
        <c:crosses val="autoZero"/>
        <c:crossBetween val="between"/>
        <c:majorUnit val="25"/>
      </c:valAx>
      <c:spPr>
        <a:noFill/>
        <a:ln w="25395">
          <a:noFill/>
        </a:ln>
      </c:spPr>
    </c:plotArea>
    <c:plotVisOnly val="1"/>
    <c:dispBlanksAs val="gap"/>
  </c:chart>
  <c:spPr>
    <a:gradFill rotWithShape="1">
      <a:gsLst>
        <a:gs pos="0">
          <a:schemeClr val="accent4">
            <a:tint val="62000"/>
            <a:satMod val="180000"/>
          </a:schemeClr>
        </a:gs>
        <a:gs pos="65000">
          <a:schemeClr val="accent4">
            <a:tint val="32000"/>
            <a:satMod val="250000"/>
          </a:schemeClr>
        </a:gs>
        <a:gs pos="100000">
          <a:schemeClr val="accent4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4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view3D>
      <c:depthPercent val="100"/>
      <c:rAngAx val="1"/>
    </c:view3D>
    <c:side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8233618233618648"/>
          <c:y val="8.6065573770495271E-2"/>
          <c:w val="0.72894647471751162"/>
          <c:h val="0.751211071168722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5000"/>
                    <a:satMod val="180000"/>
                  </a:schemeClr>
                </a:gs>
                <a:gs pos="50000">
                  <a:schemeClr val="accent6">
                    <a:shade val="45000"/>
                    <a:satMod val="170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</a:schemeClr>
                </a:gs>
                <a:gs pos="100000">
                  <a:schemeClr val="accent6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3950</c:v>
                </c:pt>
                <c:pt idx="1">
                  <c:v>4382</c:v>
                </c:pt>
                <c:pt idx="2">
                  <c:v>4152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170507648"/>
        <c:axId val="170513536"/>
        <c:axId val="0"/>
      </c:bar3DChart>
      <c:catAx>
        <c:axId val="170507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0513536"/>
        <c:crosses val="autoZero"/>
        <c:auto val="1"/>
        <c:lblAlgn val="ctr"/>
        <c:lblOffset val="100"/>
      </c:catAx>
      <c:valAx>
        <c:axId val="170513536"/>
        <c:scaling>
          <c:orientation val="minMax"/>
        </c:scaling>
        <c:axPos val="l"/>
        <c:majorGridlines/>
        <c:numFmt formatCode="General" sourceLinked="1"/>
        <c:tickLblPos val="nextTo"/>
        <c:crossAx val="170507648"/>
        <c:crosses val="autoZero"/>
        <c:crossBetween val="between"/>
        <c:majorUnit val="500"/>
      </c:valAx>
      <c:spPr>
        <a:noFill/>
        <a:ln w="25389">
          <a:noFill/>
        </a:ln>
      </c:spPr>
    </c:plotArea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view3D>
      <c:depthPercent val="100"/>
      <c:rAngAx val="1"/>
    </c:view3D>
    <c:side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439393332601332"/>
          <c:y val="0.11400260396775859"/>
          <c:w val="0.77630126029924262"/>
          <c:h val="0.731996137571551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</c:v>
                </c:pt>
                <c:pt idx="1">
                  <c:v>50</c:v>
                </c:pt>
                <c:pt idx="2">
                  <c:v>48.4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170559744"/>
        <c:axId val="170565632"/>
        <c:axId val="0"/>
      </c:bar3DChart>
      <c:catAx>
        <c:axId val="170559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0565632"/>
        <c:crosses val="autoZero"/>
        <c:auto val="1"/>
        <c:lblAlgn val="ctr"/>
        <c:lblOffset val="100"/>
      </c:catAx>
      <c:valAx>
        <c:axId val="170565632"/>
        <c:scaling>
          <c:orientation val="minMax"/>
          <c:max val="50"/>
        </c:scaling>
        <c:axPos val="l"/>
        <c:majorGridlines/>
        <c:numFmt formatCode="General" sourceLinked="1"/>
        <c:tickLblPos val="nextTo"/>
        <c:crossAx val="170559744"/>
        <c:crosses val="autoZero"/>
        <c:crossBetween val="between"/>
        <c:majorUnit val="10"/>
      </c:valAx>
      <c:spPr>
        <a:noFill/>
        <a:ln w="25395">
          <a:noFill/>
        </a:ln>
      </c:spPr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9394882050142578E-2"/>
          <c:y val="3.8040435594302174E-2"/>
          <c:w val="0.93319344988603958"/>
          <c:h val="0.8166655230028907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8.7953190386254256E-4"/>
                  <c:y val="-0.33953553091050886"/>
                </c:manualLayout>
              </c:layout>
              <c:showVal val="1"/>
            </c:dLbl>
            <c:dLbl>
              <c:idx val="1"/>
              <c:layout>
                <c:manualLayout>
                  <c:x val="-1.0372833684504381E-3"/>
                  <c:y val="-0.35254310083473128"/>
                </c:manualLayout>
              </c:layout>
              <c:showVal val="1"/>
            </c:dLbl>
            <c:dLbl>
              <c:idx val="2"/>
              <c:layout>
                <c:manualLayout>
                  <c:x val="-3.6705589644775612E-3"/>
                  <c:y val="-0.26753112557349873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095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43921.8</c:v>
                </c:pt>
                <c:pt idx="1">
                  <c:v>59070.5</c:v>
                </c:pt>
                <c:pt idx="2">
                  <c:v>71946.399999999994</c:v>
                </c:pt>
              </c:numCache>
            </c:numRef>
          </c:val>
        </c:ser>
        <c:overlap val="100"/>
        <c:axId val="170680320"/>
        <c:axId val="170681856"/>
      </c:barChart>
      <c:catAx>
        <c:axId val="170680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681856"/>
        <c:crosses val="autoZero"/>
        <c:auto val="1"/>
        <c:lblAlgn val="ctr"/>
        <c:lblOffset val="100"/>
      </c:catAx>
      <c:valAx>
        <c:axId val="170681856"/>
        <c:scaling>
          <c:orientation val="minMax"/>
          <c:max val="60000"/>
        </c:scaling>
        <c:axPos val="l"/>
        <c:majorGridlines/>
        <c:numFmt formatCode="#,##0.0" sourceLinked="1"/>
        <c:tickLblPos val="none"/>
        <c:crossAx val="170680320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explosion val="7"/>
            <c:spPr>
              <a:solidFill>
                <a:srgbClr val="7585FD"/>
              </a:solidFill>
            </c:spPr>
          </c:dPt>
          <c:dLbls>
            <c:dLbl>
              <c:idx val="2"/>
              <c:layout>
                <c:manualLayout>
                  <c:x val="-7.57736044415913E-2"/>
                  <c:y val="-0.14222122679806271"/>
                </c:manualLayout>
              </c:layout>
              <c:showPercent val="1"/>
            </c:dLbl>
            <c:dLbl>
              <c:idx val="3"/>
              <c:layout>
                <c:manualLayout>
                  <c:x val="9.6640708110058027E-3"/>
                  <c:y val="0"/>
                </c:manualLayout>
              </c:layout>
              <c:showPercent val="1"/>
            </c:dLbl>
            <c:dLbl>
              <c:idx val="4"/>
              <c:layout>
                <c:manualLayout>
                  <c:x val="-1.4496106216508681E-2"/>
                  <c:y val="-5.3124999999999999E-2"/>
                </c:manualLayout>
              </c:layout>
              <c:showPercent val="1"/>
            </c:dLbl>
            <c:dLbl>
              <c:idx val="5"/>
              <c:layout>
                <c:manualLayout>
                  <c:x val="3.140823013576878E-2"/>
                  <c:y val="-0.13125024606299429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56615.4</c:v>
                </c:pt>
                <c:pt idx="1">
                  <c:v>15331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95">
                <a:latin typeface="+mj-lt"/>
              </a:defRPr>
            </a:pPr>
            <a:r>
              <a:rPr lang="ru-RU" sz="1395" dirty="0" smtClean="0">
                <a:latin typeface="+mj-lt"/>
              </a:rPr>
              <a:t>Расходы  дорожного хозяйства</a:t>
            </a:r>
            <a:endParaRPr lang="ru-RU" sz="1400" dirty="0">
              <a:latin typeface="+mj-lt"/>
            </a:endParaRPr>
          </a:p>
        </c:rich>
      </c:tx>
      <c:layout>
        <c:manualLayout>
          <c:xMode val="edge"/>
          <c:yMode val="edge"/>
          <c:x val="8.9877891695297002E-2"/>
          <c:y val="3.9891205802357256E-2"/>
        </c:manualLayout>
      </c:layout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2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5" b="1">
                    <a:latin typeface="+mj-lt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34.9</c:v>
                </c:pt>
                <c:pt idx="1">
                  <c:v>35.700000000000003</c:v>
                </c:pt>
                <c:pt idx="2">
                  <c:v>70.099999999999994</c:v>
                </c:pt>
              </c:numCache>
            </c:numRef>
          </c:val>
        </c:ser>
        <c:shape val="cylinder"/>
        <c:axId val="170251008"/>
        <c:axId val="170252544"/>
        <c:axId val="0"/>
      </c:bar3DChart>
      <c:catAx>
        <c:axId val="170251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95" b="1">
                <a:latin typeface="+mj-lt"/>
              </a:defRPr>
            </a:pPr>
            <a:endParaRPr lang="ru-RU"/>
          </a:p>
        </c:txPr>
        <c:crossAx val="170252544"/>
        <c:crosses val="autoZero"/>
        <c:auto val="1"/>
        <c:lblAlgn val="ctr"/>
        <c:lblOffset val="100"/>
      </c:catAx>
      <c:valAx>
        <c:axId val="170252544"/>
        <c:scaling>
          <c:orientation val="minMax"/>
          <c:max val="7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195">
                <a:latin typeface="+mj-lt"/>
              </a:defRPr>
            </a:pPr>
            <a:endParaRPr lang="ru-RU"/>
          </a:p>
        </c:txPr>
        <c:crossAx val="170251008"/>
        <c:crosses val="autoZero"/>
        <c:crossBetween val="between"/>
        <c:majorUnit val="10"/>
      </c:valAx>
      <c:spPr>
        <a:noFill/>
        <a:ln w="25388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7775927310121012"/>
          <c:y val="4.6629910425594286E-2"/>
          <c:w val="0.71608988606762369"/>
          <c:h val="0.915656084216555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spPr>
              <a:solidFill>
                <a:srgbClr val="C81269"/>
              </a:solidFill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flat" dir="t">
                  <a:rot lat="0" lon="0" rev="20040000"/>
                </a:lightRig>
              </a:scene3d>
              <a:sp3d contourW="12700" prstMaterial="dkEdge">
                <a:bevelT w="25400" h="38100" prst="convex"/>
                <a:contourClr>
                  <a:schemeClr val="accent5">
                    <a:satMod val="115000"/>
                  </a:schemeClr>
                </a:contourClr>
              </a:sp3d>
            </c:spPr>
          </c:dPt>
          <c:dPt>
            <c:idx val="2"/>
            <c:explosion val="6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Лист1!$A$2:$A$4</c:f>
              <c:strCache>
                <c:ptCount val="3"/>
                <c:pt idx="0">
                  <c:v>вус</c:v>
                </c:pt>
                <c:pt idx="1">
                  <c:v>дотации</c:v>
                </c:pt>
                <c:pt idx="2">
                  <c:v>иные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2120</c:v>
                </c:pt>
                <c:pt idx="1">
                  <c:v>37803</c:v>
                </c:pt>
                <c:pt idx="2">
                  <c:v>42124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вус</c:v>
                </c:pt>
                <c:pt idx="1">
                  <c:v>дотации</c:v>
                </c:pt>
                <c:pt idx="2">
                  <c:v>иные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2.5838848464904309</c:v>
                </c:pt>
                <c:pt idx="1">
                  <c:v>46.074810779187494</c:v>
                </c:pt>
                <c:pt idx="2">
                  <c:v>51.341304374321993</c:v>
                </c:pt>
              </c:numCache>
            </c:numRef>
          </c:val>
        </c:ser>
        <c:firstSliceAng val="33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71958101530788"/>
          <c:y val="4.9688396846338037E-2"/>
          <c:w val="0.78910594901219999"/>
          <c:h val="0.83278887815884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Lbls>
            <c:dLbl>
              <c:idx val="0"/>
              <c:layout>
                <c:manualLayout>
                  <c:x val="-7.4074666588454805E-3"/>
                  <c:y val="0.27693792245510529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3.5425990435929165E-2"/>
                  <c:y val="0.18985328719217781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1.7007505009338918E-2"/>
                  <c:y val="-1.7107860920795651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Лист1!$A$2:$A$3</c:f>
              <c:strCache>
                <c:ptCount val="2"/>
                <c:pt idx="0">
                  <c:v>на 01.01.2018</c:v>
                </c:pt>
                <c:pt idx="1">
                  <c:v>на 01.01.2019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22469.5</c:v>
                </c:pt>
                <c:pt idx="1">
                  <c:v>11321.7</c:v>
                </c:pt>
              </c:numCache>
            </c:numRef>
          </c:val>
        </c:ser>
        <c:shape val="box"/>
        <c:axId val="171880448"/>
        <c:axId val="171881984"/>
        <c:axId val="0"/>
      </c:bar3DChart>
      <c:catAx>
        <c:axId val="171880448"/>
        <c:scaling>
          <c:orientation val="minMax"/>
        </c:scaling>
        <c:delete val="1"/>
        <c:axPos val="b"/>
        <c:tickLblPos val="nextTo"/>
        <c:crossAx val="171881984"/>
        <c:crosses val="autoZero"/>
        <c:auto val="1"/>
        <c:lblAlgn val="ctr"/>
        <c:lblOffset val="100"/>
      </c:catAx>
      <c:valAx>
        <c:axId val="171881984"/>
        <c:scaling>
          <c:orientation val="minMax"/>
          <c:max val="3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71880448"/>
        <c:crosses val="autoZero"/>
        <c:crossBetween val="between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0" h="0"/>
              <a:bevelB w="0"/>
            </a:sp3d>
          </c:spPr>
          <c:dLbls>
            <c:dLbl>
              <c:idx val="0"/>
              <c:layout>
                <c:manualLayout>
                  <c:x val="-1.7283829645597951E-2"/>
                  <c:y val="-1.8327477680162761E-2"/>
                </c:manualLayout>
              </c:layout>
              <c:showVal val="1"/>
            </c:dLbl>
            <c:dLbl>
              <c:idx val="1"/>
              <c:layout>
                <c:manualLayout>
                  <c:x val="-2.4691185207996575E-3"/>
                  <c:y val="-2.382572098421155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099648660809762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Добыча</c:v>
                </c:pt>
                <c:pt idx="1">
                  <c:v>Обработка</c:v>
                </c:pt>
                <c:pt idx="2">
                  <c:v>Электро-ия, водо-ие…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688</c:v>
                </c:pt>
                <c:pt idx="1">
                  <c:v>626.79999999999995</c:v>
                </c:pt>
                <c:pt idx="2">
                  <c:v>404.9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1.4814711124798194E-2"/>
                  <c:y val="-2.1992973216195255E-2"/>
                </c:manualLayout>
              </c:layout>
              <c:showVal val="1"/>
            </c:dLbl>
            <c:dLbl>
              <c:idx val="1"/>
              <c:layout>
                <c:manualLayout>
                  <c:x val="1.23455926039985E-2"/>
                  <c:y val="-3.1156712056276625E-2"/>
                </c:manualLayout>
              </c:layout>
              <c:showVal val="1"/>
            </c:dLbl>
            <c:dLbl>
              <c:idx val="2"/>
              <c:layout>
                <c:manualLayout>
                  <c:x val="1.7283829645597951E-2"/>
                  <c:y val="-1.466198214413017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Добыча</c:v>
                </c:pt>
                <c:pt idx="1">
                  <c:v>Обработка</c:v>
                </c:pt>
                <c:pt idx="2">
                  <c:v>Электро-ия, водо-ие…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627</c:v>
                </c:pt>
                <c:pt idx="1">
                  <c:v>1007.8</c:v>
                </c:pt>
                <c:pt idx="2">
                  <c:v>564.29999999999995</c:v>
                </c:pt>
              </c:numCache>
            </c:numRef>
          </c:val>
        </c:ser>
        <c:shape val="cylinder"/>
        <c:axId val="150674816"/>
        <c:axId val="150680704"/>
        <c:axId val="150664960"/>
      </c:bar3DChart>
      <c:catAx>
        <c:axId val="150674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680704"/>
        <c:crosses val="autoZero"/>
        <c:auto val="1"/>
        <c:lblAlgn val="ctr"/>
        <c:lblOffset val="100"/>
      </c:catAx>
      <c:valAx>
        <c:axId val="150680704"/>
        <c:scaling>
          <c:orientation val="minMax"/>
        </c:scaling>
        <c:delete val="1"/>
        <c:axPos val="l"/>
        <c:majorGridlines/>
        <c:numFmt formatCode="0.0" sourceLinked="1"/>
        <c:tickLblPos val="nextTo"/>
        <c:crossAx val="150674816"/>
        <c:crosses val="autoZero"/>
        <c:crossBetween val="between"/>
      </c:valAx>
      <c:serAx>
        <c:axId val="150664960"/>
        <c:scaling>
          <c:orientation val="minMax"/>
        </c:scaling>
        <c:delete val="1"/>
        <c:axPos val="b"/>
        <c:tickLblPos val="nextTo"/>
        <c:crossAx val="150680704"/>
        <c:crosses val="autoZero"/>
      </c:serAx>
    </c:plotArea>
    <c:legend>
      <c:legendPos val="r"/>
      <c:layout>
        <c:manualLayout>
          <c:xMode val="edge"/>
          <c:yMode val="edge"/>
          <c:x val="0.74874016629804996"/>
          <c:y val="0.66876129051996192"/>
          <c:w val="0.16730980399476159"/>
          <c:h val="0.15548656855645601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5B5B"/>
            </a:solidFill>
            <a:ln>
              <a:noFill/>
            </a:ln>
          </c:spPr>
          <c:dLbls>
            <c:dLbl>
              <c:idx val="0"/>
              <c:layout>
                <c:manualLayout>
                  <c:x val="-4.6826045099816914E-3"/>
                  <c:y val="1.63114597905336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892,6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1.2242552437225943E-2"/>
                  <c:y val="-5.4370907197852023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5303190546532505E-2"/>
                  <c:y val="5.4370907197852023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3772871491879272E-2"/>
                  <c:y val="2.174836287914088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960.3</c:v>
                </c:pt>
                <c:pt idx="1">
                  <c:v>1011.9</c:v>
                </c:pt>
                <c:pt idx="2">
                  <c:v>1225.9000000000001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980.4</c:v>
                </c:pt>
                <c:pt idx="1">
                  <c:v>991.3</c:v>
                </c:pt>
                <c:pt idx="2">
                  <c:v>1219.8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dLbls>
            <c:dLbl>
              <c:idx val="0"/>
              <c:layout>
                <c:manualLayout>
                  <c:x val="9.1819143279194201E-3"/>
                  <c:y val="-2.718545359892600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6.1212762186129508E-3"/>
                  <c:y val="-4.3496725758281986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7.6515358279742865E-3"/>
                  <c:y val="1.4701145311382753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6.1213262678370475E-3"/>
                  <c:y val="2.34618826055834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4.5908366663964355E-3"/>
                  <c:y val="-4.893381647806670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-20</c:v>
                </c:pt>
                <c:pt idx="1">
                  <c:v>20</c:v>
                </c:pt>
                <c:pt idx="2">
                  <c:v>6.1</c:v>
                </c:pt>
              </c:numCache>
            </c:numRef>
          </c:val>
        </c:ser>
        <c:axId val="150932096"/>
        <c:axId val="150946176"/>
      </c:barChart>
      <c:catAx>
        <c:axId val="150932096"/>
        <c:scaling>
          <c:orientation val="minMax"/>
        </c:scaling>
        <c:delete val="1"/>
        <c:axPos val="b"/>
        <c:numFmt formatCode="General" sourceLinked="1"/>
        <c:tickLblPos val="nextTo"/>
        <c:crossAx val="150946176"/>
        <c:crosses val="autoZero"/>
        <c:auto val="1"/>
        <c:lblAlgn val="ctr"/>
        <c:lblOffset val="100"/>
      </c:catAx>
      <c:valAx>
        <c:axId val="150946176"/>
        <c:scaling>
          <c:orientation val="minMax"/>
          <c:max val="1230"/>
          <c:min val="-25"/>
        </c:scaling>
        <c:axPos val="l"/>
        <c:numFmt formatCode="0.0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50932096"/>
        <c:crosses val="autoZero"/>
        <c:crossBetween val="between"/>
        <c:majorUnit val="200"/>
        <c:minorUnit val="20"/>
      </c:valAx>
    </c:plotArea>
    <c:legend>
      <c:legendPos val="r"/>
      <c:layout>
        <c:manualLayout>
          <c:xMode val="edge"/>
          <c:yMode val="edge"/>
          <c:x val="0.75904224256312591"/>
          <c:y val="0.19442710981505276"/>
          <c:w val="0.23165543511752398"/>
          <c:h val="0.6768824579671616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6"/>
          <c:y val="3.2755902262419423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55"/>
          <c:y val="0.18217054263565749"/>
          <c:w val="0.75718849840255664"/>
          <c:h val="0.3953488372093071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5962572232206901"/>
                  <c:y val="6.02170936606516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0.17195496417604941"/>
                  <c:y val="-5.33005226584785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0.24059607185744641"/>
                  <c:y val="-5.67195076598997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-266 027,1 тыс. руб.</c:v>
                </c:pt>
                <c:pt idx="1">
                  <c:v>Неналоговые доходы - 146 435,9 тыс. руб.</c:v>
                </c:pt>
                <c:pt idx="2">
                  <c:v>Безвозмездные поступления -  813 509,0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266027.09999999998</c:v>
                </c:pt>
                <c:pt idx="1">
                  <c:v>146435.9</c:v>
                </c:pt>
                <c:pt idx="2">
                  <c:v>813509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34E-2"/>
          <c:y val="0.68023255813953498"/>
          <c:w val="0.86841770162557763"/>
          <c:h val="0.22480620155038794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1"/>
          <c:y val="1.5118108736501087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52"/>
          <c:y val="0.18217054263565738"/>
          <c:w val="0.75718849840255664"/>
          <c:h val="0.3953488372093074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4734322488092413"/>
                  <c:y val="6.7776346429279294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4.9129989764585456E-2"/>
                  <c:y val="-8.7308069955179368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8153772999460286"/>
                  <c:y val="-0.12394150918802066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- 232 268,9 тыс. руб.</c:v>
                </c:pt>
                <c:pt idx="1">
                  <c:v>Неналоговые доходы - 46 606,8 тыс. руб.</c:v>
                </c:pt>
                <c:pt idx="2">
                  <c:v>Безвозмездные поступления 681 453,2 тыс.руб.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232268.9</c:v>
                </c:pt>
                <c:pt idx="1">
                  <c:v>46606.8</c:v>
                </c:pt>
                <c:pt idx="2">
                  <c:v>681453.2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2017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1"/>
          <c:y val="3.2755902262419451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52"/>
          <c:y val="0.18217054263565738"/>
          <c:w val="0.75718849840255664"/>
          <c:h val="0.3953488372093074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6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7190821976321541"/>
                  <c:y val="4.9821675586310836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5.7318321392016945E-2"/>
                  <c:y val="0.1111327605746056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9382022743574976"/>
                  <c:y val="-9.2261144957960603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- 257 639,9 тыс. руб.</c:v>
                </c:pt>
                <c:pt idx="1">
                  <c:v>Неналоговые доходы - 132 444,0 тыс. руб.</c:v>
                </c:pt>
                <c:pt idx="2">
                  <c:v>Безвозмездные поступления - 621 850,0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257639.9</c:v>
                </c:pt>
                <c:pt idx="1">
                  <c:v>132444</c:v>
                </c:pt>
                <c:pt idx="2">
                  <c:v>621850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40"/>
      <c:perspective val="30"/>
    </c:view3D>
    <c:plotArea>
      <c:layout>
        <c:manualLayout>
          <c:layoutTarget val="inner"/>
          <c:xMode val="edge"/>
          <c:yMode val="edge"/>
          <c:x val="2.9558758889428386E-2"/>
          <c:y val="5.4199503229771823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4"/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муниципального имущества</c:v>
                </c:pt>
                <c:pt idx="5">
                  <c:v>Платежи за пользование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240878.2</c:v>
                </c:pt>
                <c:pt idx="1">
                  <c:v>14167.9</c:v>
                </c:pt>
                <c:pt idx="2">
                  <c:v>6446.8</c:v>
                </c:pt>
                <c:pt idx="3">
                  <c:v>4524.9000000000005</c:v>
                </c:pt>
                <c:pt idx="4">
                  <c:v>116547.9</c:v>
                </c:pt>
                <c:pt idx="5">
                  <c:v>19782.400000000001</c:v>
                </c:pt>
                <c:pt idx="6">
                  <c:v>6531.7</c:v>
                </c:pt>
                <c:pt idx="7">
                  <c:v>3573.6</c:v>
                </c:pt>
              </c:numCache>
            </c:numRef>
          </c:val>
        </c:ser>
      </c:pie3DChart>
      <c:spPr>
        <a:noFill/>
        <a:ln w="25374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1 175 461,4 тыс.рублей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44 366,9 тыс.рублей</a:t>
          </a:r>
          <a:endParaRPr lang="ru-RU" sz="1400" b="1" dirty="0">
            <a:solidFill>
              <a:srgbClr val="FFFF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осуществлялось в рамках 20 муниципальных программ</a:t>
          </a:r>
          <a:endParaRPr lang="ru-RU" sz="1600" b="1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18072" custLinFactNeighborY="-6036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106259" custScaleY="38139" custLinFactNeighborX="16254" custLinFactNeighborY="2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84369" custScaleY="153903" custLinFactNeighborX="-61766" custLinFactNeighborY="-216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CAA634-6996-4A30-847D-42DA96F277C7}" type="presOf" srcId="{E6AE6CB4-C484-43CF-A7ED-C76104F0022B}" destId="{86BEF549-315E-4A3F-B55E-B57D26A55129}" srcOrd="0" destOrd="0" presId="urn:microsoft.com/office/officeart/2009/3/layout/IncreasingArrowsProcess"/>
    <dgm:cxn modelId="{1950FD6A-E5E4-46A7-98CF-2E027278F70D}" type="presOf" srcId="{42F3AADE-91BC-4F53-96CB-8E1EE585A2DA}" destId="{5914EB7D-8A5B-4060-AAF1-418D36193991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2AC4FCAF-C3D0-4850-99BF-E3ACAD789A2A}" type="presOf" srcId="{505BE5B3-CF3A-4814-BE17-528E8859F083}" destId="{86A4337D-FF19-472E-916A-D9FD8841784D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D03AEF87-0163-4025-BB1D-DD2C76444F76}" type="presOf" srcId="{56727721-662E-44E6-9968-5331C400028A}" destId="{B2F430F6-A5FF-4650-892D-A1CC762059F0}" srcOrd="0" destOrd="0" presId="urn:microsoft.com/office/officeart/2009/3/layout/IncreasingArrowsProcess"/>
    <dgm:cxn modelId="{068EAE29-1739-4346-AE49-B6BC8228E856}" type="presParOf" srcId="{86BEF549-315E-4A3F-B55E-B57D26A55129}" destId="{86A4337D-FF19-472E-916A-D9FD8841784D}" srcOrd="0" destOrd="0" presId="urn:microsoft.com/office/officeart/2009/3/layout/IncreasingArrowsProcess"/>
    <dgm:cxn modelId="{DE011C43-10E7-41CA-BBAF-85D2DB449EDE}" type="presParOf" srcId="{86BEF549-315E-4A3F-B55E-B57D26A55129}" destId="{B2F430F6-A5FF-4650-892D-A1CC762059F0}" srcOrd="1" destOrd="0" presId="urn:microsoft.com/office/officeart/2009/3/layout/IncreasingArrowsProcess"/>
    <dgm:cxn modelId="{88493D98-7CB2-408A-8427-C84FA38F42E3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en-US" b="1" dirty="0" smtClean="0">
              <a:solidFill>
                <a:srgbClr val="7030A0"/>
              </a:solidFill>
            </a:rPr>
            <a:t>ust-abakan.ru</a:t>
          </a:r>
          <a:endParaRPr lang="ru-RU" b="1" dirty="0">
            <a:solidFill>
              <a:srgbClr val="7030A0"/>
            </a:solidFill>
          </a:endParaRPr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0996FEEC-E54B-4274-B3D7-8F182301837A}" type="presOf" srcId="{B692653A-1789-410F-8338-88D70A7E5AD4}" destId="{60BB787E-7737-4CB3-8621-B4A051834214}" srcOrd="0" destOrd="0" presId="urn:microsoft.com/office/officeart/2005/8/layout/target3"/>
    <dgm:cxn modelId="{0E6C9E09-8D4B-4DD2-AB11-86365062488F}" type="presOf" srcId="{6E5B700E-7C92-46D6-86F1-4819FCE1306F}" destId="{265E3A80-798A-4554-A963-5B38F7305C52}" srcOrd="0" destOrd="0" presId="urn:microsoft.com/office/officeart/2005/8/layout/target3"/>
    <dgm:cxn modelId="{47B328BA-5167-44D7-AA3C-CED65AC0B02C}" type="presOf" srcId="{6E5B700E-7C92-46D6-86F1-4819FCE1306F}" destId="{A7D721F9-979E-4FE0-BF12-1F9210289F00}" srcOrd="1" destOrd="0" presId="urn:microsoft.com/office/officeart/2005/8/layout/target3"/>
    <dgm:cxn modelId="{D2282462-9354-4CB6-BF3E-79C518468DF1}" type="presParOf" srcId="{60BB787E-7737-4CB3-8621-B4A051834214}" destId="{1B184D5C-EE7A-4583-A403-BA13A8F99ED8}" srcOrd="0" destOrd="0" presId="urn:microsoft.com/office/officeart/2005/8/layout/target3"/>
    <dgm:cxn modelId="{32A9959F-F669-46DC-B11F-C735365C4E3D}" type="presParOf" srcId="{60BB787E-7737-4CB3-8621-B4A051834214}" destId="{EBABAC46-8E65-4F94-942D-DCA0A3353F0E}" srcOrd="1" destOrd="0" presId="urn:microsoft.com/office/officeart/2005/8/layout/target3"/>
    <dgm:cxn modelId="{9FB44324-277B-490F-9DF0-9108255D7294}" type="presParOf" srcId="{60BB787E-7737-4CB3-8621-B4A051834214}" destId="{265E3A80-798A-4554-A963-5B38F7305C52}" srcOrd="2" destOrd="0" presId="urn:microsoft.com/office/officeart/2005/8/layout/target3"/>
    <dgm:cxn modelId="{87CF4267-A8E8-402B-A46F-3B1338D3BA8A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71416" y="367496"/>
          <a:ext cx="4326035" cy="215608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254000" bIns="148661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1 175 461,4 тыс.рублей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16" y="906518"/>
        <a:ext cx="3787013" cy="1078045"/>
      </dsp:txXfrm>
    </dsp:sp>
    <dsp:sp modelId="{B2F430F6-A5FF-4650-892D-A1CC762059F0}">
      <dsp:nvSpPr>
        <dsp:cNvPr id="0" name=""/>
        <dsp:cNvSpPr/>
      </dsp:nvSpPr>
      <dsp:spPr>
        <a:xfrm>
          <a:off x="571498" y="3357578"/>
          <a:ext cx="3156308" cy="79717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осуществлялось в рамках 20 муниципальных программ</a:t>
          </a:r>
          <a:endParaRPr lang="ru-RU" sz="1600" b="1" kern="1200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498" y="3357578"/>
        <a:ext cx="3156308" cy="797179"/>
      </dsp:txXfrm>
    </dsp:sp>
    <dsp:sp modelId="{5914EB7D-8A5B-4060-AAF1-418D36193991}">
      <dsp:nvSpPr>
        <dsp:cNvPr id="0" name=""/>
        <dsp:cNvSpPr/>
      </dsp:nvSpPr>
      <dsp:spPr>
        <a:xfrm>
          <a:off x="1285878" y="1581949"/>
          <a:ext cx="2918347" cy="14412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254000" bIns="148661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44 366,9 тыс.рублей</a:t>
          </a:r>
          <a:endParaRPr lang="ru-RU" sz="1400" b="1" kern="1200" dirty="0">
            <a:solidFill>
              <a:srgbClr val="FFFF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5878" y="1942253"/>
        <a:ext cx="2558043" cy="720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3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Интернет сайт: </a:t>
          </a:r>
          <a:r>
            <a:rPr lang="en-US" sz="1800" b="1" kern="1200" dirty="0" smtClean="0">
              <a:solidFill>
                <a:srgbClr val="7030A0"/>
              </a:solidFill>
            </a:rPr>
            <a:t>ust-abakan.ru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200054" y="0"/>
        <a:ext cx="7729563" cy="400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0.15624</cdr:x>
      <cdr:y>0.4125</cdr:y>
    </cdr:from>
    <cdr:to>
      <cdr:x>0.53124</cdr:x>
      <cdr:y>0.50406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14348" y="2357478"/>
          <a:ext cx="1714512" cy="5232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991 250,3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0.15624</cdr:x>
      <cdr:y>0.4125</cdr:y>
    </cdr:from>
    <cdr:to>
      <cdr:x>0.53124</cdr:x>
      <cdr:y>0.50406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14348" y="2357478"/>
          <a:ext cx="1714512" cy="5232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1 219 826,7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0.75769</cdr:x>
      <cdr:y>0</cdr:y>
    </cdr:from>
    <cdr:to>
      <cdr:x>1</cdr:x>
      <cdr:y>0.08875</cdr:y>
    </cdr:to>
    <cdr:sp macro="" textlink="">
      <cdr:nvSpPr>
        <cdr:cNvPr id="2" name="Text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7586" y="0"/>
          <a:ext cx="1000132" cy="307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ru-RU" sz="1400" dirty="0" smtClean="0">
              <a:latin typeface="Lucida Sans Unicode"/>
            </a:rPr>
            <a:t>чел.</a:t>
          </a:r>
          <a:endParaRPr lang="ru-RU" sz="1100" dirty="0">
            <a:latin typeface="Lucida Sans Unicode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0.32911</cdr:x>
      <cdr:y>0.16319</cdr:y>
    </cdr:from>
    <cdr:to>
      <cdr:x>0.57193</cdr:x>
      <cdr:y>0.23789</cdr:y>
    </cdr:to>
    <cdr:sp macro="" textlink="">
      <cdr:nvSpPr>
        <cdr:cNvPr id="4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71570" y="571504"/>
          <a:ext cx="790612" cy="2616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млн.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0.35897</cdr:x>
      <cdr:y>2.29478E-7</cdr:y>
    </cdr:from>
    <cdr:to>
      <cdr:x>0.66667</cdr:x>
      <cdr:y>0.06557</cdr:y>
    </cdr:to>
    <cdr:sp macro="" textlink="">
      <cdr:nvSpPr>
        <cdr:cNvPr id="6" name="Соединительная линия уступом 5"/>
        <cdr:cNvSpPr/>
      </cdr:nvSpPr>
      <cdr:spPr>
        <a:xfrm xmlns:a="http://schemas.openxmlformats.org/drawingml/2006/main">
          <a:off x="2000264" y="1"/>
          <a:ext cx="1714511" cy="285751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221724" y="214314"/>
          <a:ext cx="3278738" cy="228601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0.73585</cdr:x>
      <cdr:y>0.08197</cdr:y>
    </cdr:from>
    <cdr:to>
      <cdr:x>0.98113</cdr:x>
      <cdr:y>0.13802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08312" y="360040"/>
          <a:ext cx="936103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0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0.8654</cdr:x>
      <cdr:y>0</cdr:y>
    </cdr:from>
    <cdr:to>
      <cdr:x>0.98214</cdr:x>
      <cdr:y>0.07693</cdr:y>
    </cdr:to>
    <cdr:sp macro="" textlink="">
      <cdr:nvSpPr>
        <cdr:cNvPr id="5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72362" y="0"/>
          <a:ext cx="95410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ahoma" pitchFamily="34" charset="0"/>
              <a:cs typeface="Tahoma" pitchFamily="34" charset="0"/>
            </a:rPr>
            <a:t>млн. руб.</a:t>
          </a:r>
          <a:endParaRPr lang="ru-RU" sz="14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0.51715</cdr:x>
      <cdr:y>0.02984</cdr:y>
    </cdr:from>
    <cdr:to>
      <cdr:x>0.59677</cdr:x>
      <cdr:y>0.102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4617667" y="163380"/>
          <a:ext cx="710925" cy="39519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2200" b="1" i="1" dirty="0" smtClean="0">
              <a:solidFill>
                <a:schemeClr val="tx1"/>
              </a:solidFill>
            </a:rPr>
            <a:t>413</a:t>
          </a:r>
          <a:endParaRPr lang="ru-RU" sz="22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0.43451</cdr:x>
      <cdr:y>0.04663</cdr:y>
    </cdr:from>
    <cdr:to>
      <cdr:x>0.50509</cdr:x>
      <cdr:y>0.26255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 rot="18194394">
          <a:off x="3603658" y="531418"/>
          <a:ext cx="1182377" cy="630208"/>
        </a:xfrm>
        <a:prstGeom xmlns:a="http://schemas.openxmlformats.org/drawingml/2006/main" prst="rightArrow">
          <a:avLst>
            <a:gd name="adj1" fmla="val 50000"/>
            <a:gd name="adj2" fmla="val 104498"/>
          </a:avLst>
        </a:prstGeom>
        <a:gradFill xmlns:a="http://schemas.openxmlformats.org/drawingml/2006/main" flip="none" rotWithShape="1">
          <a:gsLst>
            <a:gs pos="0">
              <a:srgbClr val="1AB39F">
                <a:tint val="50000"/>
                <a:satMod val="300000"/>
              </a:srgbClr>
            </a:gs>
            <a:gs pos="35000">
              <a:srgbClr val="1AB39F">
                <a:tint val="37000"/>
                <a:satMod val="300000"/>
              </a:srgbClr>
            </a:gs>
            <a:gs pos="100000">
              <a:srgbClr val="1AB39F">
                <a:tint val="15000"/>
                <a:satMod val="350000"/>
                <a:alpha val="19000"/>
              </a:srgbClr>
            </a:gs>
          </a:gsLst>
          <a:path path="circle">
            <a:fillToRect l="100000" b="100000"/>
          </a:path>
          <a:tileRect t="-100000" r="-100000"/>
        </a:gra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130000" dist="101600" dir="2700000" algn="tl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i="1" dirty="0" smtClean="0">
              <a:solidFill>
                <a:sysClr val="windowText" lastClr="000000"/>
              </a:solidFill>
            </a:rPr>
            <a:t>+ 111</a:t>
          </a:r>
          <a:endParaRPr lang="ru-RU" sz="1800" b="1" i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0.2387</cdr:x>
      <cdr:y>0.09581</cdr:y>
    </cdr:from>
    <cdr:to>
      <cdr:x>0.30706</cdr:x>
      <cdr:y>0.32297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8389588">
          <a:off x="1814593" y="841403"/>
          <a:ext cx="1243898" cy="610409"/>
        </a:xfrm>
        <a:prstGeom xmlns:a="http://schemas.openxmlformats.org/drawingml/2006/main" prst="rightArrow">
          <a:avLst>
            <a:gd name="adj1" fmla="val 50000"/>
            <a:gd name="adj2" fmla="val 104498"/>
          </a:avLst>
        </a:prstGeom>
        <a:gradFill xmlns:a="http://schemas.openxmlformats.org/drawingml/2006/main" flip="none" rotWithShape="1">
          <a:gsLst>
            <a:gs pos="0">
              <a:srgbClr val="1AB39F">
                <a:tint val="50000"/>
                <a:satMod val="300000"/>
              </a:srgbClr>
            </a:gs>
            <a:gs pos="35000">
              <a:srgbClr val="1AB39F">
                <a:tint val="37000"/>
                <a:satMod val="300000"/>
              </a:srgbClr>
            </a:gs>
            <a:gs pos="100000">
              <a:srgbClr val="1AB39F">
                <a:tint val="15000"/>
                <a:satMod val="350000"/>
                <a:alpha val="19000"/>
              </a:srgbClr>
            </a:gs>
          </a:gsLst>
          <a:path path="circle">
            <a:fillToRect l="100000" b="100000"/>
          </a:path>
          <a:tileRect t="-100000" r="-100000"/>
        </a:gra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130000" dist="101600" dir="2700000" algn="tl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b="1" i="1" dirty="0" smtClean="0"/>
            <a:t>+</a:t>
          </a:r>
          <a:r>
            <a:rPr lang="ru-RU" b="1" i="1" dirty="0" smtClean="0">
              <a:solidFill>
                <a:sysClr val="windowText" lastClr="000000"/>
              </a:solidFill>
            </a:rPr>
            <a:t> </a:t>
          </a:r>
          <a:r>
            <a:rPr lang="ru-RU" b="1" i="1" dirty="0" smtClean="0"/>
            <a:t>118</a:t>
          </a:r>
          <a:endParaRPr lang="ru-RU" b="1" i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0.51923</cdr:x>
      <cdr:y>0.02326</cdr:y>
    </cdr:from>
    <cdr:to>
      <cdr:x>0.74418</cdr:x>
      <cdr:y>0.10842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8826" y="71438"/>
          <a:ext cx="835647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0.5283</cdr:x>
      <cdr:y>0.06977</cdr:y>
    </cdr:from>
    <cdr:to>
      <cdr:x>0.75325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00264" y="214314"/>
          <a:ext cx="85170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0.54545</cdr:x>
      <cdr:y>0.06977</cdr:y>
    </cdr:from>
    <cdr:to>
      <cdr:x>0.7704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3140" y="214314"/>
          <a:ext cx="88384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99EB44-5E70-412B-91CD-437826588F65}" type="datetimeFigureOut">
              <a:rPr lang="ru-RU"/>
              <a:pPr>
                <a:defRPr/>
              </a:pPr>
              <a:t>28.06.2019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6C8A90-4401-4FDE-ADD2-AD042D1BF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1815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jpe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hart" Target="../charts/chart14.xml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chart" Target="../charts/chart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gif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gif"/><Relationship Id="rId4" Type="http://schemas.openxmlformats.org/officeDocument/2006/relationships/image" Target="../media/image61.png"/><Relationship Id="rId9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6.jpeg"/><Relationship Id="rId4" Type="http://schemas.openxmlformats.org/officeDocument/2006/relationships/chart" Target="../charts/char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3.pn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7" Type="http://schemas.openxmlformats.org/officeDocument/2006/relationships/image" Target="../media/image10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chart" Target="../charts/char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1.jpeg"/><Relationship Id="rId5" Type="http://schemas.openxmlformats.org/officeDocument/2006/relationships/hyperlink" Target="http://images.yandex.ru/yandsearch?source=wiz&amp;fp=3&amp;img_url=http://img.rl0.ru/pgc/432x288/50505c12-a345-8a0f-a345-8a0087402b13.photo.0.jpg&amp;uinfo=ww-1403-wh-1019-fw-1178-fh-598-pd-0.8999999761581421&amp;p=3&amp;text=%D0%BA%D0%B0%D1%80%D1%82%D0%B8%D0%BD%D0%BA%D0%B8%20%D0%BF%D0%BE%20%D0%B4%D0%BE%D1%80%D0%BE%D0%B6%D0%BD%D0%BE%D0%BC%D1%83%20%D1%84%D0%BE%D0%BD%D0%B4%D1%83&amp;noreask=1&amp;pos=119&amp;rpt=simage&amp;lr=46" TargetMode="External"/><Relationship Id="rId4" Type="http://schemas.openxmlformats.org/officeDocument/2006/relationships/chart" Target="../charts/char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4.jpeg"/><Relationship Id="rId7" Type="http://schemas.openxmlformats.org/officeDocument/2006/relationships/image" Target="../media/image1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Relationship Id="rId9" Type="http://schemas.openxmlformats.org/officeDocument/2006/relationships/image" Target="../media/image12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13" Type="http://schemas.openxmlformats.org/officeDocument/2006/relationships/image" Target="../media/image133.jpeg"/><Relationship Id="rId3" Type="http://schemas.openxmlformats.org/officeDocument/2006/relationships/image" Target="../media/image4.jpeg"/><Relationship Id="rId7" Type="http://schemas.openxmlformats.org/officeDocument/2006/relationships/image" Target="../media/image127.jpeg"/><Relationship Id="rId12" Type="http://schemas.openxmlformats.org/officeDocument/2006/relationships/image" Target="../media/image132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26.png"/><Relationship Id="rId11" Type="http://schemas.openxmlformats.org/officeDocument/2006/relationships/image" Target="../media/image131.jpeg"/><Relationship Id="rId5" Type="http://schemas.openxmlformats.org/officeDocument/2006/relationships/image" Target="../media/image125.png"/><Relationship Id="rId10" Type="http://schemas.openxmlformats.org/officeDocument/2006/relationships/image" Target="../media/image130.jpeg"/><Relationship Id="rId4" Type="http://schemas.openxmlformats.org/officeDocument/2006/relationships/image" Target="../media/image124.jpeg"/><Relationship Id="rId9" Type="http://schemas.openxmlformats.org/officeDocument/2006/relationships/image" Target="../media/image129.jpeg"/><Relationship Id="rId14" Type="http://schemas.openxmlformats.org/officeDocument/2006/relationships/image" Target="../media/image13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9.png"/><Relationship Id="rId5" Type="http://schemas.openxmlformats.org/officeDocument/2006/relationships/chart" Target="../charts/chart37.xml"/><Relationship Id="rId4" Type="http://schemas.openxmlformats.org/officeDocument/2006/relationships/image" Target="../media/image1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chart" Target="../charts/char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142852"/>
            <a:ext cx="7772400" cy="14700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БЮДЖЕТ</a:t>
            </a:r>
            <a:r>
              <a:rPr kumimoji="0" lang="ru-RU" sz="30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ГРАЖДАН</a:t>
            </a:r>
            <a:endParaRPr kumimoji="0" lang="ru-RU" sz="4800" b="0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142976" y="1500174"/>
            <a:ext cx="74723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К ОТЧЕТУ ОБ ИСПОЛНЕНИИ БЮДЖЕТА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МУНИЦИПАЛЬНОГО ОБРАЗОВАНИЯ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УСТЬ-АБАКАНСКИЙ РАЙОН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РЕСПУБЛИКИ ХАКАСИЯ ЗА 2018 ГОД</a:t>
            </a:r>
            <a:endParaRPr lang="ru-RU" sz="24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Подготовлен </a:t>
            </a: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на основании Решения Совета депутатов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Усть-Абаканского района Республики Хакасия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№   </a:t>
            </a: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45 от 25 июня </a:t>
            </a: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2019 </a:t>
            </a: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года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«Об утверждении отчета об исполнении бюджета муниципального образования Усть-Абаканский район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за 2018 год»</a:t>
            </a:r>
            <a:endParaRPr lang="ru-RU" sz="20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0"/>
            <a:ext cx="7845576" cy="785794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Промышленное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производство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0562" y="1142984"/>
            <a:ext cx="450059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темпов развития промышленного производства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млн.руб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282" y="1142984"/>
            <a:ext cx="4071966" cy="642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промышленного производства 2018 год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-285784" y="714356"/>
          <a:ext cx="428628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000464" y="571480"/>
          <a:ext cx="5143536" cy="6929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4464050" cy="9223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понятия</a:t>
            </a: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1643050"/>
            <a:ext cx="8643998" cy="430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поступающие в бюджет денежные средства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Расходы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Дефицит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17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err="1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Профицит</a:t>
            </a: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Бюджетный кредит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форма финансирования бюджетных расходов, которая предусматривает предоставление средств на возвратной и возмездной основах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hmedova\Рабочий стол\New Folder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995363"/>
            <a:ext cx="18669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hmedova\Рабочий стол\New Folder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2825" y="1190625"/>
            <a:ext cx="20018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ahmedova\Рабочий стол\New Folder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1179513"/>
            <a:ext cx="21304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ahmedova\Рабочий стол\New Folder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3588" y="1141413"/>
            <a:ext cx="14398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896938" y="3067050"/>
            <a:ext cx="1084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801938" y="3773488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967288" y="3773488"/>
            <a:ext cx="1189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7359650" y="3067050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5500" y="4508500"/>
            <a:ext cx="3230563" cy="73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авильный пятиугольник 18"/>
          <p:cNvSpPr/>
          <p:nvPr/>
        </p:nvSpPr>
        <p:spPr>
          <a:xfrm rot="10800000">
            <a:off x="1511300" y="4586288"/>
            <a:ext cx="1873250" cy="1003300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609725" y="4627563"/>
            <a:ext cx="167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Дефицит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(расходы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доходов)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5595938"/>
            <a:ext cx="4286250" cy="890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411163" y="5543550"/>
            <a:ext cx="4059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расходов над доходами принимается решение об источниках покрытия дефицита (привлечение кредитов, изменение остатков средств).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32400" y="4502150"/>
            <a:ext cx="3228975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авильный пятиугольник 24"/>
          <p:cNvSpPr/>
          <p:nvPr/>
        </p:nvSpPr>
        <p:spPr>
          <a:xfrm rot="10800000">
            <a:off x="5916613" y="4567238"/>
            <a:ext cx="1874837" cy="10033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6056313" y="4610100"/>
            <a:ext cx="1597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Профицит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(доходы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расходов)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11700" y="5576888"/>
            <a:ext cx="4194175" cy="920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4867275" y="5564188"/>
            <a:ext cx="3973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доходов над расходами принимается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решение,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как их использовать (погашать долг, накапливать остатки, направлять на развитие).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7809010"/>
              </p:ext>
            </p:extLst>
          </p:nvPr>
        </p:nvGraphicFramePr>
        <p:xfrm>
          <a:off x="571472" y="1357298"/>
          <a:ext cx="8281617" cy="1630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43203"/>
                <a:gridCol w="1906830"/>
                <a:gridCol w="2015792"/>
                <a:gridCol w="2015792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</a:t>
                      </a:r>
                    </a:p>
                    <a:p>
                      <a:pPr algn="ctr"/>
                      <a:r>
                        <a:rPr lang="ru-RU" sz="1400" dirty="0" smtClean="0"/>
                        <a:t>2018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pPr algn="ctr"/>
                      <a:r>
                        <a:rPr lang="ru-RU" sz="1400" dirty="0" smtClean="0"/>
                        <a:t>2018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Доходы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1 315,4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1 225,9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93,2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Расходы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1 331,4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1 219,8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91,6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Дефицит-/</a:t>
                      </a:r>
                      <a:r>
                        <a:rPr lang="ru-RU" sz="14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профицит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+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-15 984,0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6 145,3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7429520" y="928670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5965893"/>
              </p:ext>
            </p:extLst>
          </p:nvPr>
        </p:nvGraphicFramePr>
        <p:xfrm>
          <a:off x="285720" y="3429000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Динамика доходов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 расходов бюджета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extBox 11"/>
          <p:cNvSpPr txBox="1"/>
          <p:nvPr/>
        </p:nvSpPr>
        <p:spPr>
          <a:xfrm>
            <a:off x="3643306" y="607220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5643570" y="607220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0"/>
          <p:cNvSpPr txBox="1">
            <a:spLocks noChangeArrowheads="1"/>
          </p:cNvSpPr>
          <p:nvPr/>
        </p:nvSpPr>
        <p:spPr bwMode="auto">
          <a:xfrm>
            <a:off x="428596" y="3500438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4260566"/>
              </p:ext>
            </p:extLst>
          </p:nvPr>
        </p:nvGraphicFramePr>
        <p:xfrm>
          <a:off x="357158" y="3857628"/>
          <a:ext cx="855506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11"/>
          <p:cNvSpPr txBox="1"/>
          <p:nvPr/>
        </p:nvSpPr>
        <p:spPr>
          <a:xfrm>
            <a:off x="1357290" y="6000768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2000" y="1894822"/>
            <a:ext cx="2970162" cy="3031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 на доходы физических лиц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•акцизы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налог на вмененный доход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сельскохозяйственный налог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•налог, взимаемый в связи применением патентной системы налогообложения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 госпошлина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2000" y="1043945"/>
            <a:ext cx="864000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Доходы </a:t>
            </a:r>
            <a:r>
              <a:rPr lang="ru-RU" sz="1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районного бюджета</a:t>
            </a:r>
            <a:endParaRPr lang="ru-RU" sz="17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24400" y="1476375"/>
            <a:ext cx="0" cy="4222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736725" y="1682750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758113" y="1703388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736725" y="1671638"/>
            <a:ext cx="6030913" cy="111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9" name="TextBox 18"/>
          <p:cNvSpPr txBox="1"/>
          <p:nvPr/>
        </p:nvSpPr>
        <p:spPr>
          <a:xfrm>
            <a:off x="3356904" y="1893600"/>
            <a:ext cx="2790724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Неналоговые доходы –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платежи, установленные законодательством Российской Федерации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•арендная плата за землю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использования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реализации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•плата за негативное воздействие на окружающую среду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•платные услуги от муниципальных учреждений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продажи земельных участков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•штрафы за нарушение законодательства РФ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•прочие неналоговые доходы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5848" y="1893600"/>
            <a:ext cx="256615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Безвозмездные поступления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3012" name="Picture 4" descr="https://trucksystems.ru/sites/default/files/inline-images/cash-2395782_1920-500x383%402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72074"/>
            <a:ext cx="1958483" cy="1500198"/>
          </a:xfrm>
          <a:prstGeom prst="rect">
            <a:avLst/>
          </a:prstGeom>
          <a:noFill/>
        </p:spPr>
      </p:pic>
      <p:pic>
        <p:nvPicPr>
          <p:cNvPr id="43014" name="Picture 6" descr="https://vos-ds57-kolokolchik.edumsko.ru/uploads/2000/1840/section/119205/depositphotos_21083447-3d-man-carries-a-gold-co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00570"/>
            <a:ext cx="1857332" cy="1857332"/>
          </a:xfrm>
          <a:prstGeom prst="rect">
            <a:avLst/>
          </a:prstGeom>
          <a:noFill/>
        </p:spPr>
      </p:pic>
      <p:pic>
        <p:nvPicPr>
          <p:cNvPr id="43016" name="Picture 8" descr="http://moyaokruga.ru/img/image_big/1bf12337-3bf9-4c9a-b3a3-1c19e39cb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572140"/>
            <a:ext cx="1238259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21467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4567522"/>
              </p:ext>
            </p:extLst>
          </p:nvPr>
        </p:nvGraphicFramePr>
        <p:xfrm>
          <a:off x="6042025" y="1357298"/>
          <a:ext cx="3101975" cy="511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8728184"/>
              </p:ext>
            </p:extLst>
          </p:nvPr>
        </p:nvGraphicFramePr>
        <p:xfrm>
          <a:off x="214282" y="1428736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0351605"/>
              </p:ext>
            </p:extLst>
          </p:nvPr>
        </p:nvGraphicFramePr>
        <p:xfrm>
          <a:off x="3214678" y="1357298"/>
          <a:ext cx="3101975" cy="511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428860" y="428604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бюджета   за 2016 – 2018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000924" cy="571504"/>
          </a:xfrm>
        </p:spPr>
        <p:txBody>
          <a:bodyPr>
            <a:normAutofit fontScale="90000"/>
          </a:bodyPr>
          <a:lstStyle/>
          <a:p>
            <a:pPr marL="400050" indent="-400050" algn="ctr"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Поступление в доходы бюджета </a:t>
            </a:r>
            <a:b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Усть-Абаканский район за 2018 год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7186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4660363"/>
              </p:ext>
            </p:extLst>
          </p:nvPr>
        </p:nvGraphicFramePr>
        <p:xfrm>
          <a:off x="928663" y="500042"/>
          <a:ext cx="7929617" cy="621303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520623"/>
                <a:gridCol w="1185737"/>
                <a:gridCol w="1333954"/>
                <a:gridCol w="889303"/>
              </a:tblGrid>
              <a:tr h="213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на </a:t>
                      </a:r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01.01.2019 </a:t>
                      </a: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 т.ч.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267</a:t>
                      </a:r>
                      <a:r>
                        <a:rPr lang="ru-RU" sz="10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549,3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266</a:t>
                      </a:r>
                      <a:r>
                        <a:rPr lang="ru-RU" sz="1000" b="1" i="0" u="none" strike="noStrike" baseline="0" dirty="0" smtClean="0">
                          <a:latin typeface="Times New Roman"/>
                        </a:rPr>
                        <a:t> 027,1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827,1 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240</a:t>
                      </a:r>
                      <a:r>
                        <a:rPr lang="ru-RU" sz="1000" b="0" i="0" u="none" strike="noStrike" baseline="0" dirty="0" smtClean="0">
                          <a:latin typeface="Times New Roman"/>
                        </a:rPr>
                        <a:t> 878,2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(РАБОТЫ,УСЛУГИ), РЕАЛИЗУЕМЫЕ НА ТЕРРИТОРИИ РОССИЙСКОЙ ФЕДЕРАЦИИ 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607,2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14</a:t>
                      </a:r>
                      <a:r>
                        <a:rPr lang="ru-RU" sz="1000" b="0" i="0" u="none" strike="noStrike" baseline="0" dirty="0" smtClean="0">
                          <a:latin typeface="Times New Roman"/>
                        </a:rPr>
                        <a:t> 167,9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112,4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864,0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6 446,8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251,0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4 524,8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106,4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 , сборам и иным обязательным платежам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9,4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 в т.ч.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166</a:t>
                      </a:r>
                      <a:r>
                        <a:rPr lang="ru-RU" sz="1000" b="1" i="0" u="none" strike="noStrike" baseline="0" dirty="0" smtClean="0">
                          <a:latin typeface="Times New Roman"/>
                        </a:rPr>
                        <a:t> 850,6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146</a:t>
                      </a:r>
                      <a:r>
                        <a:rPr lang="ru-RU" sz="1000" b="1" i="0" u="none" strike="noStrike" baseline="0" dirty="0" smtClean="0">
                          <a:latin typeface="Times New Roman"/>
                        </a:rPr>
                        <a:t> 435,8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87,8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СОБСТВЕНННОСТИ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456,9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548,0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09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212,1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782,4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221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146,3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131,2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473,0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531,8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2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1 562,3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319,8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122,6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881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022,7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813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509,0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2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СИСИТЕМЫ РОССИЙСКОЙ ФЕДЕРАЦИИ, в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879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196,8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813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389,9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234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782,0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19 782,0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РОССИЙСКОЙ ФЕДЕРАЦИИ И МУНИЦИПАЛЬНЫХ ОБРАЗОВАНИЙ ( МЕЖБЮДЖЕТНЫЕ СУБСИДИИ)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780,3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112,5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671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475,1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631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337,6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159,4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157,8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825,9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163,1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5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ОРГАНИХАЦИЯМИ ОСТАТКОВ СУБСИДИЙ,СУБВЕНЦИЙ И ИНЫХ МЕЖБЮДЖЕТНЫХ ТРАНСФЕРТОВ, ИМЕЮЩИХ ЦЕЛЕВОЕ НАЗНАЧЕНИЕ, ПРОШЛЫХ ЛЕТ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696,8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32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-1 740,8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315 422,6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225 971,9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8001024" y="214290"/>
            <a:ext cx="8226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39765224"/>
              </p:ext>
            </p:extLst>
          </p:nvPr>
        </p:nvGraphicFramePr>
        <p:xfrm>
          <a:off x="2225675" y="1839913"/>
          <a:ext cx="4522788" cy="287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214282" y="2786058"/>
            <a:ext cx="1871662" cy="547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2">
                    <a:lumMod val="90000"/>
                  </a:schemeClr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929190" y="928670"/>
            <a:ext cx="1560511" cy="35719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Налоги 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совокупный доход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29454" y="3214686"/>
            <a:ext cx="1873250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Платежи за пользование природными ресурсами</a:t>
            </a:r>
            <a:endParaRPr lang="ru-RU" sz="100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768" y="1357298"/>
            <a:ext cx="12939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4 244,5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4 553,2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год – 4 524,9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43702" y="928670"/>
            <a:ext cx="1873250" cy="3571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Государственная пошлина</a:t>
            </a:r>
            <a:endParaRPr lang="ru-RU" sz="1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15140" y="2000240"/>
            <a:ext cx="2252693" cy="4286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>
                    <a:lumMod val="20000"/>
                    <a:lumOff val="80000"/>
                  </a:schemeClr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715008" y="5500702"/>
            <a:ext cx="1643074" cy="35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Прочие доходы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34817" y="4572008"/>
            <a:ext cx="314327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Налоговые и неналоговые доходы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278 875,7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390 083,9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2018 год – 412 463,0</a:t>
            </a:r>
          </a:p>
        </p:txBody>
      </p:sp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" name="TextBox 38"/>
          <p:cNvSpPr txBox="1">
            <a:spLocks noChangeArrowheads="1"/>
          </p:cNvSpPr>
          <p:nvPr/>
        </p:nvSpPr>
        <p:spPr bwMode="auto">
          <a:xfrm>
            <a:off x="214282" y="1285860"/>
            <a:ext cx="54578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НАЛОГОВЫХ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НЕНАЛОГОВЫХ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ДОХОДОВ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endParaRPr lang="ru-RU" sz="1600" b="1" dirty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57884" y="6000768"/>
            <a:ext cx="12586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3 655,5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2 324,1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год – 3 573,6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4348" y="3500438"/>
            <a:ext cx="139974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206 313,5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233 230,2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год – 240 878,2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6644" y="2500306"/>
            <a:ext cx="139974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20 026,4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111 818,8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год – 116 547,9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58082" y="3929066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14 256,8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15 012,7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год – 19 782,4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43834" y="5357826"/>
            <a:ext cx="12939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8 679,3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3 298,2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год – 6 531,7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573237" y="928670"/>
            <a:ext cx="1143008" cy="357189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  <a:cs typeface="Tahoma" pitchFamily="34" charset="0"/>
              </a:rPr>
              <a:t>Акцизы</a:t>
            </a:r>
            <a:endParaRPr lang="ru-RU" sz="1000" dirty="0">
              <a:solidFill>
                <a:schemeClr val="bg2">
                  <a:lumMod val="90000"/>
                </a:schemeClr>
              </a:solidFill>
              <a:cs typeface="Tahoma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000892" y="4643446"/>
            <a:ext cx="1873250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Доходы от продажи материальных и нематериальных активов</a:t>
            </a:r>
            <a:endParaRPr lang="ru-RU" sz="10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72066" y="1357298"/>
            <a:ext cx="12586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6 587,9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6 531,7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год – 6 446,8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80136" y="1390621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15 111,8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13 315,1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год – 14 167,9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20"/>
          <p:cNvSpPr txBox="1">
            <a:spLocks noChangeArrowheads="1"/>
          </p:cNvSpPr>
          <p:nvPr/>
        </p:nvSpPr>
        <p:spPr bwMode="auto">
          <a:xfrm>
            <a:off x="3214678" y="2857496"/>
            <a:ext cx="93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8" name="Соединительная линия уступом 107"/>
          <p:cNvCxnSpPr/>
          <p:nvPr/>
        </p:nvCxnSpPr>
        <p:spPr>
          <a:xfrm rot="5400000">
            <a:off x="4465698" y="1608185"/>
            <a:ext cx="928695" cy="2840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/>
          <p:nvPr/>
        </p:nvCxnSpPr>
        <p:spPr>
          <a:xfrm rot="10800000" flipV="1">
            <a:off x="4977686" y="1193932"/>
            <a:ext cx="1713657" cy="1000131"/>
          </a:xfrm>
          <a:prstGeom prst="bentConnector3">
            <a:avLst>
              <a:gd name="adj1" fmla="val 55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Соединительная линия уступом 114"/>
          <p:cNvCxnSpPr/>
          <p:nvPr/>
        </p:nvCxnSpPr>
        <p:spPr>
          <a:xfrm rot="10800000" flipV="1">
            <a:off x="6445543" y="2384327"/>
            <a:ext cx="539194" cy="4080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>
            <a:endCxn id="46" idx="1"/>
          </p:cNvCxnSpPr>
          <p:nvPr/>
        </p:nvCxnSpPr>
        <p:spPr>
          <a:xfrm flipV="1">
            <a:off x="6215073" y="3464719"/>
            <a:ext cx="714381" cy="1082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hape 120"/>
          <p:cNvCxnSpPr>
            <a:stCxn id="87" idx="1"/>
          </p:cNvCxnSpPr>
          <p:nvPr/>
        </p:nvCxnSpPr>
        <p:spPr>
          <a:xfrm rot="10800000">
            <a:off x="6084168" y="4000505"/>
            <a:ext cx="916724" cy="96441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/>
          <p:nvPr/>
        </p:nvCxnSpPr>
        <p:spPr>
          <a:xfrm rot="5400000" flipH="1" flipV="1">
            <a:off x="5179223" y="4750603"/>
            <a:ext cx="1428760" cy="714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/>
          <p:nvPr/>
        </p:nvCxnSpPr>
        <p:spPr>
          <a:xfrm>
            <a:off x="1571604" y="3357562"/>
            <a:ext cx="1428760" cy="6429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714480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>
            <a:off x="3573237" y="1275608"/>
            <a:ext cx="926754" cy="836777"/>
          </a:xfrm>
          <a:prstGeom prst="bentConnector3">
            <a:avLst>
              <a:gd name="adj1" fmla="val -44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357422" y="857232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1. Налог на доходы физических лиц</a:t>
            </a:r>
          </a:p>
          <a:p>
            <a:pPr algn="r"/>
            <a:r>
              <a:rPr lang="ru-RU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dirty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013955157"/>
              </p:ext>
            </p:extLst>
          </p:nvPr>
        </p:nvGraphicFramePr>
        <p:xfrm>
          <a:off x="3500430" y="1268760"/>
          <a:ext cx="539205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920216442"/>
              </p:ext>
            </p:extLst>
          </p:nvPr>
        </p:nvGraphicFramePr>
        <p:xfrm>
          <a:off x="5580112" y="1556792"/>
          <a:ext cx="2664296" cy="86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 descr="http://upchnso.ru/upch/expert/nalogovyj-vych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56792"/>
            <a:ext cx="32498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vbg.ru/wp-content/uploads/2018/08/1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19" y="4077072"/>
            <a:ext cx="3249891" cy="192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285852" y="214290"/>
            <a:ext cx="750099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Поступления по основным видам налогов за 2018 год</a:t>
            </a:r>
            <a:endParaRPr lang="ru-RU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8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68485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2. Акцизы по подакцизным товарам (продукции), производимым на территории РФ</a:t>
            </a:r>
          </a:p>
          <a:p>
            <a:pPr algn="r"/>
            <a:r>
              <a:rPr lang="ru-RU" sz="16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sz="16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977003625"/>
              </p:ext>
            </p:extLst>
          </p:nvPr>
        </p:nvGraphicFramePr>
        <p:xfrm>
          <a:off x="285720" y="1268760"/>
          <a:ext cx="50063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238972922"/>
              </p:ext>
            </p:extLst>
          </p:nvPr>
        </p:nvGraphicFramePr>
        <p:xfrm>
          <a:off x="5508104" y="1142984"/>
          <a:ext cx="327873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http://evakuator-kgd.ru/wp-content/uploads/2018/01/evakuator-kaliningrad-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60344"/>
            <a:ext cx="3350176" cy="222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16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500034" y="1214422"/>
            <a:ext cx="8229600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8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800" b="1" dirty="0" smtClean="0">
                <a:latin typeface="Tahoma" pitchFamily="34" charset="0"/>
                <a:cs typeface="Tahoma" pitchFamily="34" charset="0"/>
              </a:rPr>
              <a:t>жители!</a:t>
            </a:r>
          </a:p>
          <a:p>
            <a:pPr algn="ctr">
              <a:buNone/>
            </a:pPr>
            <a:endParaRPr lang="ru-RU" sz="1800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целях реализации принципа прозрачности, открытости бюджета и бюджетного процесса и информирования жителей о расходовании средств бюджета Усть-Абаканского района разработан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«Бюджет для граждан».</a:t>
            </a:r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Данный информационный  ресурс познакомит вас с основными положениями отчета об исполнении бюджета муниципального образования Усть-Абаканский район за 2018 год.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в доступной форме знакомит вас с основными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характеристиками бюджета МО Усть-Абаканский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район,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достигнутыми целями и выполненными задачами, позволит Вам составить представление об источниках формирования доходов бюджета района, направлениях расходования бюджетных средств в 2018 году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«Бюджет для граждан» нацелен на получение обратной связи от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cs typeface="Tahoma" pitchFamily="34" charset="0"/>
              </a:rPr>
              <a:t>населения</a:t>
            </a:r>
            <a:r>
              <a:rPr lang="ru-RU" sz="1800" dirty="0">
                <a:latin typeface="Tahoma" pitchFamily="34" charset="0"/>
                <a:cs typeface="Tahoma" pitchFamily="34" charset="0"/>
              </a:rPr>
              <a:t>, которому интересны проблемы муниципального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образования.</a:t>
            </a: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1"/>
          <p:cNvSpPr>
            <a:spLocks noChangeArrowheads="1"/>
          </p:cNvSpPr>
          <p:nvPr/>
        </p:nvSpPr>
        <p:spPr bwMode="auto">
          <a:xfrm>
            <a:off x="785786" y="5929330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Egorova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142852"/>
            <a:ext cx="1571636" cy="180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643042" y="357166"/>
            <a:ext cx="714380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3. Доходы от использования имущества находящегося в государственной и муниципальной собственности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027960543"/>
              </p:ext>
            </p:extLst>
          </p:nvPr>
        </p:nvGraphicFramePr>
        <p:xfrm>
          <a:off x="285720" y="12687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274374447"/>
              </p:ext>
            </p:extLst>
          </p:nvPr>
        </p:nvGraphicFramePr>
        <p:xfrm>
          <a:off x="6588224" y="1988840"/>
          <a:ext cx="165618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728165714"/>
              </p:ext>
            </p:extLst>
          </p:nvPr>
        </p:nvGraphicFramePr>
        <p:xfrm>
          <a:off x="5000628" y="1000108"/>
          <a:ext cx="3816424" cy="2619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2" name="Picture 4" descr="https://s12.stc.all.kpcdn.net/share/i/12/10101631/inx960x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5214950"/>
            <a:ext cx="2250297" cy="1500198"/>
          </a:xfrm>
          <a:prstGeom prst="rect">
            <a:avLst/>
          </a:prstGeom>
          <a:noFill/>
        </p:spPr>
      </p:pic>
      <p:pic>
        <p:nvPicPr>
          <p:cNvPr id="2054" name="Picture 6" descr="https://latifundist.com/media/news/720-s/00/29/29924/landmarket-554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3714752"/>
            <a:ext cx="2250297" cy="1500198"/>
          </a:xfrm>
          <a:prstGeom prst="rect">
            <a:avLst/>
          </a:prstGeom>
          <a:noFill/>
        </p:spPr>
      </p:pic>
      <p:pic>
        <p:nvPicPr>
          <p:cNvPr id="2056" name="Picture 8" descr="http://vmr-mo.ru/upload/iblock/00b/auktsion7.png"/>
          <p:cNvPicPr>
            <a:picLocks noChangeAspect="1" noChangeArrowheads="1"/>
          </p:cNvPicPr>
          <p:nvPr/>
        </p:nvPicPr>
        <p:blipFill>
          <a:blip r:embed="rId8"/>
          <a:srcRect l="28125" t="49229" r="37187" b="24709"/>
          <a:stretch>
            <a:fillRect/>
          </a:stretch>
        </p:blipFill>
        <p:spPr bwMode="auto">
          <a:xfrm rot="16200000">
            <a:off x="4519885" y="4481247"/>
            <a:ext cx="2428860" cy="1181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04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928926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63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214414" y="428604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4. Платежи при пользовании природными ресурсами    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909187462"/>
              </p:ext>
            </p:extLst>
          </p:nvPr>
        </p:nvGraphicFramePr>
        <p:xfrm>
          <a:off x="142844" y="12858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4171978684"/>
              </p:ext>
            </p:extLst>
          </p:nvPr>
        </p:nvGraphicFramePr>
        <p:xfrm>
          <a:off x="6588224" y="1988840"/>
          <a:ext cx="165618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1941972970"/>
              </p:ext>
            </p:extLst>
          </p:nvPr>
        </p:nvGraphicFramePr>
        <p:xfrm>
          <a:off x="5143504" y="785794"/>
          <a:ext cx="388843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 descr="http://kherson-news.info/wp-content/uploads/2018/01/31f2bd8b16a4c7feb767e032944e69dc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4143380"/>
            <a:ext cx="3738540" cy="2560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30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xmlns="" val="3073967939"/>
              </p:ext>
            </p:extLst>
          </p:nvPr>
        </p:nvGraphicFramePr>
        <p:xfrm>
          <a:off x="107504" y="1249396"/>
          <a:ext cx="8928992" cy="547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1"/>
          <p:cNvSpPr txBox="1"/>
          <p:nvPr/>
        </p:nvSpPr>
        <p:spPr bwMode="auto">
          <a:xfrm>
            <a:off x="1259632" y="2701119"/>
            <a:ext cx="669162" cy="3240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278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8794" y="500042"/>
            <a:ext cx="60349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Усть-Абаканского района за 2016-2018 годы </a:t>
            </a:r>
          </a:p>
        </p:txBody>
      </p:sp>
      <p:sp>
        <p:nvSpPr>
          <p:cNvPr id="37" name="TextBox 1"/>
          <p:cNvSpPr txBox="1"/>
          <p:nvPr/>
        </p:nvSpPr>
        <p:spPr bwMode="auto">
          <a:xfrm>
            <a:off x="2987824" y="1627103"/>
            <a:ext cx="720080" cy="3617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396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57166"/>
            <a:ext cx="681357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безвозмездных поступлений от других бюджетов бюджетной системы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30833075"/>
              </p:ext>
            </p:extLst>
          </p:nvPr>
        </p:nvGraphicFramePr>
        <p:xfrm>
          <a:off x="2915816" y="3861048"/>
          <a:ext cx="4608512" cy="285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4072567943"/>
              </p:ext>
            </p:extLst>
          </p:nvPr>
        </p:nvGraphicFramePr>
        <p:xfrm>
          <a:off x="285720" y="1142984"/>
          <a:ext cx="3886722" cy="288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4127945431"/>
              </p:ext>
            </p:extLst>
          </p:nvPr>
        </p:nvGraphicFramePr>
        <p:xfrm>
          <a:off x="5219424" y="1124745"/>
          <a:ext cx="38170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428728" y="285728"/>
            <a:ext cx="55007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6" name="Объект 1"/>
          <p:cNvGraphicFramePr/>
          <p:nvPr/>
        </p:nvGraphicFramePr>
        <p:xfrm>
          <a:off x="0" y="1000108"/>
          <a:ext cx="457200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9" name="Объект 1"/>
          <p:cNvGraphicFramePr/>
          <p:nvPr/>
        </p:nvGraphicFramePr>
        <p:xfrm>
          <a:off x="4572000" y="1000108"/>
          <a:ext cx="457200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714380" cy="8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285852" y="285728"/>
            <a:ext cx="7858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2786050" y="642918"/>
            <a:ext cx="4286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по функциональной  классификации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4" y="1021020"/>
          <a:ext cx="8786875" cy="576036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928959"/>
                <a:gridCol w="1143008"/>
                <a:gridCol w="1143008"/>
                <a:gridCol w="1214446"/>
                <a:gridCol w="1143008"/>
                <a:gridCol w="1214446"/>
              </a:tblGrid>
              <a:tr h="407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</a:t>
                      </a:r>
                      <a:endParaRPr lang="ru-RU" sz="1200" b="1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2018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 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плану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409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68 096,3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64 079,3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94,1</a:t>
                      </a:r>
                    </a:p>
                  </a:txBody>
                  <a:tcPr marL="9525" marR="9525" marT="9525" marB="0" anchor="ctr"/>
                </a:tc>
              </a:tr>
              <a:tr h="3947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2 120,0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2 120,0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611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безопасность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 правоохранительная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2 612,3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2 514,4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96,3</a:t>
                      </a:r>
                    </a:p>
                  </a:txBody>
                  <a:tcPr marL="9525" marR="9525" marT="9525" marB="0" anchor="ctr"/>
                </a:tc>
              </a:tr>
              <a:tr h="3882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экономика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108 575,7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81 367,5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74,9</a:t>
                      </a:r>
                    </a:p>
                  </a:txBody>
                  <a:tcPr marL="9525" marR="9525" marT="9525" marB="0" anchor="ctr"/>
                </a:tc>
              </a:tr>
              <a:tr h="409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хозяйство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46 370,5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45 103,1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97,3</a:t>
                      </a:r>
                    </a:p>
                  </a:txBody>
                  <a:tcPr marL="9525" marR="9525" marT="9525" marB="0" anchor="ctr"/>
                </a:tc>
              </a:tr>
              <a:tr h="341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865 494,2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792 801,9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91,6</a:t>
                      </a:r>
                    </a:p>
                  </a:txBody>
                  <a:tcPr marL="9525" marR="9525" marT="9525" marB="0" anchor="ctr"/>
                </a:tc>
              </a:tr>
              <a:tr h="409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 искусство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кинематография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75 878,8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71 946,3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94,8</a:t>
                      </a:r>
                    </a:p>
                  </a:txBody>
                  <a:tcPr marL="9525" marR="9525" marT="9525" marB="0" anchor="ctr"/>
                </a:tc>
              </a:tr>
              <a:tr h="3362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417,1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75 474,3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73 408,4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97,3</a:t>
                      </a:r>
                    </a:p>
                  </a:txBody>
                  <a:tcPr marL="9525" marR="9525" marT="9525" marB="0" anchor="ctr"/>
                </a:tc>
              </a:tr>
              <a:tr h="20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169,7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87,0</a:t>
                      </a:r>
                    </a:p>
                  </a:txBody>
                  <a:tcPr marL="9525" marR="9525" marT="9525" marB="0" anchor="ctr"/>
                </a:tc>
              </a:tr>
              <a:tr h="409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массовой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информации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6 222,1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5 951,7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95,7</a:t>
                      </a:r>
                    </a:p>
                  </a:txBody>
                  <a:tcPr marL="9525" marR="9525" marT="9525" marB="0" anchor="ctr"/>
                </a:tc>
              </a:tr>
              <a:tr h="4969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государствен-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ного и муниципального долга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22,2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20,3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20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Межбюджетные трансферты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79 927,0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 pitchFamily="34" charset="0"/>
                          <a:cs typeface="Arial" pitchFamily="34" charset="0"/>
                        </a:rPr>
                        <a:t>79 927,0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78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1 331 406,7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1 219 826,7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91,6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</a:tbl>
          </a:graphicData>
        </a:graphic>
      </p:graphicFrame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736"/>
            <a:ext cx="42124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age.issuu.com/120718084615-847c72b4e205444d898cc1349615e613/jpg/page_1.jpg"/>
          <p:cNvPicPr/>
          <p:nvPr/>
        </p:nvPicPr>
        <p:blipFill>
          <a:blip r:embed="rId4" cstate="print"/>
          <a:srcRect l="14590" t="29280" r="31797" b="29777"/>
          <a:stretch>
            <a:fillRect/>
          </a:stretch>
        </p:blipFill>
        <p:spPr bwMode="auto">
          <a:xfrm>
            <a:off x="2428860" y="1857364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35743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857496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286124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643314"/>
            <a:ext cx="440945" cy="42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4000504"/>
            <a:ext cx="428628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2428860" y="4372734"/>
            <a:ext cx="433391" cy="3421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3" name="Рисунок 75" descr="sz_logo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4714884"/>
            <a:ext cx="428628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2" cstate="print"/>
          <a:srcRect l="14406" r="18102"/>
          <a:stretch>
            <a:fillRect/>
          </a:stretch>
        </p:blipFill>
        <p:spPr bwMode="auto">
          <a:xfrm>
            <a:off x="2428860" y="5072074"/>
            <a:ext cx="4615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2428860" y="550070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298" y="5929330"/>
            <a:ext cx="358422" cy="3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0298" y="635795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2018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856830" y="3715147"/>
            <a:ext cx="4786346" cy="213526"/>
            <a:chOff x="-1789894" y="2071677"/>
            <a:chExt cx="9006688" cy="21431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1789894" y="2071677"/>
              <a:ext cx="9005100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521863" y="2178043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07194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0013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</a:t>
            </a:r>
            <a:r>
              <a:rPr lang="ru-RU" sz="1050" b="1" dirty="0" smtClean="0">
                <a:solidFill>
                  <a:srgbClr val="002060"/>
                </a:solidFill>
              </a:rPr>
              <a:t>исполнительных</a:t>
            </a:r>
            <a:r>
              <a:rPr lang="ru-RU" sz="1200" b="1" dirty="0" smtClean="0">
                <a:solidFill>
                  <a:srgbClr val="002060"/>
                </a:solidFill>
              </a:rPr>
              <a:t>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857628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428992" y="4786322"/>
            <a:ext cx="3571900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28992" y="5429264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00768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72330" y="1428736"/>
          <a:ext cx="192882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03717"/>
                <a:gridCol w="102510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1 902,8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1 808,4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0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72327" y="3286124"/>
          <a:ext cx="192882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64414"/>
                <a:gridCol w="96441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24 717,2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22 847,9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0" y="4286256"/>
          <a:ext cx="1857390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5"/>
                <a:gridCol w="928695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10 441,5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10 063,5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072330" y="5000636"/>
          <a:ext cx="1857392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6"/>
                <a:gridCol w="928696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72330" y="5500702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5282473"/>
              </p:ext>
            </p:extLst>
          </p:nvPr>
        </p:nvGraphicFramePr>
        <p:xfrm>
          <a:off x="7143768" y="6072206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25 317,0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23 998,5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91" y="2357429"/>
          <a:ext cx="2005086" cy="29087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96315"/>
                <a:gridCol w="1008771"/>
              </a:tblGrid>
              <a:tr h="290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4 646,0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4 401,6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8072462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 Усть-Абаканский район за 2018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64291" y="2465008"/>
            <a:ext cx="715226" cy="214317"/>
            <a:chOff x="5736496" y="2070882"/>
            <a:chExt cx="1345873" cy="215111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5736593" y="2070882"/>
              <a:ext cx="1345776" cy="79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74415" y="2178042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500306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2428868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2000240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2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5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5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8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1" y="5072074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2000240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081150" y="2714620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1 646,9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1 555,4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1" y="378619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7 288,7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6 817,9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1" y="4286256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2 373,0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1 880,5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7081151" y="4929198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81151" y="557214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95 441,2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70 092,6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0066942"/>
              </p:ext>
            </p:extLst>
          </p:nvPr>
        </p:nvGraphicFramePr>
        <p:xfrm>
          <a:off x="7081151" y="628652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3 019,8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2 124,3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92880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0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571472" y="1142984"/>
            <a:ext cx="2571768" cy="5619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0200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1285860"/>
            <a:ext cx="571504" cy="339903"/>
            <a:chOff x="1488406" y="1094161"/>
            <a:chExt cx="310105" cy="339903"/>
          </a:xfrm>
        </p:grpSpPr>
        <p:sp>
          <p:nvSpPr>
            <p:cNvPr id="47" name="Стрелка вправо 46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3857620" y="1214422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02 03 </a:t>
            </a:r>
            <a:r>
              <a:rPr lang="ru-RU" sz="1200" b="1" dirty="0" smtClean="0">
                <a:solidFill>
                  <a:srgbClr val="002060"/>
                </a:solidFill>
              </a:rPr>
              <a:t>Мобилизационная и вневойсковая подготовка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081150" y="1357298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8" name="Рисунок 57" descr="https://image.issuu.com/120718084615-847c72b4e205444d898cc1349615e613/jpg/page_1.jpg"/>
          <p:cNvPicPr/>
          <p:nvPr/>
        </p:nvPicPr>
        <p:blipFill>
          <a:blip r:embed="rId6" cstate="print"/>
          <a:srcRect l="14590" t="29280" r="31797" b="29777"/>
          <a:stretch>
            <a:fillRect/>
          </a:stretch>
        </p:blipFill>
        <p:spPr bwMode="auto">
          <a:xfrm>
            <a:off x="1000100" y="1000108"/>
            <a:ext cx="428628" cy="41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1" name="TextBox 20"/>
          <p:cNvSpPr txBox="1">
            <a:spLocks noChangeArrowheads="1"/>
          </p:cNvSpPr>
          <p:nvPr/>
        </p:nvSpPr>
        <p:spPr bwMode="auto">
          <a:xfrm>
            <a:off x="8072462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2018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2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0496" y="2500306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1341" y="4715279"/>
            <a:ext cx="264320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92906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643446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35756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42913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0053801"/>
              </p:ext>
            </p:extLst>
          </p:nvPr>
        </p:nvGraphicFramePr>
        <p:xfrm>
          <a:off x="7081150" y="135729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1928802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27 516,4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26 615,7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500702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4 366,4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4 126,1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614364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33 313,3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29 659,2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257174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10 959,3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10 929,3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2652507"/>
              </p:ext>
            </p:extLst>
          </p:nvPr>
        </p:nvGraphicFramePr>
        <p:xfrm>
          <a:off x="7072330" y="3429000"/>
          <a:ext cx="185738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159 047,9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138 301,7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670604"/>
              </p:ext>
            </p:extLst>
          </p:nvPr>
        </p:nvGraphicFramePr>
        <p:xfrm>
          <a:off x="7072330" y="4071942"/>
          <a:ext cx="185738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2925"/>
                <a:gridCol w="93446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615 065,8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230,7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081150" y="471488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428736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8072462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2018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64344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78671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435769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857760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521495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78619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507207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71501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85789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857496"/>
            <a:ext cx="2571768" cy="50006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0900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Здравоохранение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2928934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786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09 09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здравоохранения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307181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969031"/>
              </p:ext>
            </p:extLst>
          </p:nvPr>
        </p:nvGraphicFramePr>
        <p:xfrm>
          <a:off x="7072330" y="1357298"/>
          <a:ext cx="17859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7428"/>
                <a:gridCol w="89852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59 397,5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56 615,4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873656"/>
              </p:ext>
            </p:extLst>
          </p:nvPr>
        </p:nvGraphicFramePr>
        <p:xfrm>
          <a:off x="7081150" y="214311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16 481,3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15 331,0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7320920"/>
              </p:ext>
            </p:extLst>
          </p:nvPr>
        </p:nvGraphicFramePr>
        <p:xfrm>
          <a:off x="7081150" y="2928934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417,1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857628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4 603,7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4 603,6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4500570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6 146,4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5 949,4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3499497"/>
              </p:ext>
            </p:extLst>
          </p:nvPr>
        </p:nvGraphicFramePr>
        <p:xfrm>
          <a:off x="7081150" y="5143512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63 603,2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61 734,3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0543924"/>
              </p:ext>
            </p:extLst>
          </p:nvPr>
        </p:nvGraphicFramePr>
        <p:xfrm>
          <a:off x="7081150" y="5857892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643182"/>
            <a:ext cx="500066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500570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6929454" y="714356"/>
          <a:ext cx="2071702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32"/>
                <a:gridCol w="1071570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5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Отчет для граждан - это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форме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285720" y="1357298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https://www.nalog.ru/cdn/image/678569/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14686"/>
            <a:ext cx="4288960" cy="28575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3000372"/>
            <a:ext cx="428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Отчет - состоит из источников и наборов данных, параметров и композиции элементов отчета муниципального образования на определенный период 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(отчетный финансовый год). 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6 222,1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5 951,7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0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42 124,0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42 124,0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7143768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1 331 406,7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72462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1 219 826,7</a:t>
            </a:r>
          </a:p>
        </p:txBody>
      </p:sp>
      <p:sp>
        <p:nvSpPr>
          <p:cNvPr id="54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2018 год</a:t>
            </a: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3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85918" y="500042"/>
            <a:ext cx="70009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Усть-Абаканского района в 2018 году</a:t>
            </a:r>
          </a:p>
        </p:txBody>
      </p:sp>
      <p:graphicFrame>
        <p:nvGraphicFramePr>
          <p:cNvPr id="2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07683408"/>
              </p:ext>
            </p:extLst>
          </p:nvPr>
        </p:nvGraphicFramePr>
        <p:xfrm>
          <a:off x="214282" y="1357298"/>
          <a:ext cx="642942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6143636" y="1285860"/>
            <a:ext cx="2714646" cy="785818"/>
            <a:chOff x="781856" y="395203"/>
            <a:chExt cx="2414421" cy="135665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81856" y="395203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781857" y="408122"/>
              <a:ext cx="2414420" cy="1102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1 219 828,3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572000" y="5072074"/>
            <a:ext cx="42862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Муниципальные программы – инструмент для достижения целей путем реализации задач и отдельных мероприятий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571968" y="1285860"/>
          <a:ext cx="457203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6357950" y="3643314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96,4 %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5214942" y="2714620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3,6 %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57224" y="1000108"/>
          <a:ext cx="7858180" cy="55274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endParaRPr lang="ru-RU" sz="12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 2018 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агропромышленного комплекса Усть-Абаканского района и социальной сферы на селе  (2014 - 2020 годы)»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28 522,0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27 095,0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программа«Развитие субъектов малого и среднего предпринимательства в Усть-Абаканском районе на 2014-2020 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 образования  в  Усть-Абаканском районе (2014-2020 годы)"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853 485,3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782 245,7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444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 (2014-2020 годы)»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35 144,0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34 718,1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«Культура Усть-Абаканского района (2014-2020 годы)»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73 749,4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69 937,0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"Развитие физической культуры и спорта в Усть-Абаканском районе  (2014 - 2020 годы)"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1 203,2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733,3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поддержка граждан (2014-2020 годы)»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80 548,4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77 486,0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919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«Доступная среда (2014-2020 годы)»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«Противодействие незаконному обороту наркотиков, снижение масштабов наркотизации   населения в Усть-Абаканском районе  (2014-2020 годы)»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преступности в Усть-Абаканском районе  (2014-2020 годы)»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142852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7786710" y="785794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9" name="Picture 2" descr="http://tomsk-novosti.ru/wp-content/uploads/2014/10/Hozyajstv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682995" cy="521274"/>
          </a:xfrm>
          <a:prstGeom prst="rect">
            <a:avLst/>
          </a:prstGeom>
          <a:noFill/>
        </p:spPr>
      </p:pic>
      <p:pic>
        <p:nvPicPr>
          <p:cNvPr id="10" name="Picture 2" descr="http://liman.astrobl.ru/sites/default/files/support_busine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000240"/>
            <a:ext cx="662733" cy="441822"/>
          </a:xfrm>
          <a:prstGeom prst="rect">
            <a:avLst/>
          </a:prstGeom>
          <a:noFill/>
        </p:spPr>
      </p:pic>
      <p:pic>
        <p:nvPicPr>
          <p:cNvPr id="24578" name="Picture 2" descr="http://kamensk.donland.ru/Data/Sites/22/media/jpg/%D1%8D%D0%BA%D0%BE%D0%BD%D0%BE%D0%BC%D0%B8%D0%BA%D0%B0/2018/%D1%80%D0%B0%D0%B7%D0%B2%D0%B8%D1%82%D0%B8%D0%B5%D0%BE%D0%B1%D1%80%D0%B0%D0%B7%D0%BE%D0%B2%D0%B0%D0%BD%D0%B8%D1%8F/kollaj_51200.jpg.1000x297x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2844" y="2500306"/>
            <a:ext cx="592352" cy="428628"/>
          </a:xfrm>
          <a:prstGeom prst="rect">
            <a:avLst/>
          </a:prstGeom>
          <a:noFill/>
        </p:spPr>
      </p:pic>
      <p:pic>
        <p:nvPicPr>
          <p:cNvPr id="15" name="Picture 4" descr="http://spektrsec.ru/assets/files/2014/08/61f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000372"/>
            <a:ext cx="642942" cy="428628"/>
          </a:xfrm>
          <a:prstGeom prst="rect">
            <a:avLst/>
          </a:prstGeom>
          <a:noFill/>
        </p:spPr>
      </p:pic>
      <p:pic>
        <p:nvPicPr>
          <p:cNvPr id="16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500438"/>
            <a:ext cx="66850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miasskiy.ru/wp-content/uploads/2016/04/sport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071942"/>
            <a:ext cx="571504" cy="443481"/>
          </a:xfrm>
          <a:prstGeom prst="rect">
            <a:avLst/>
          </a:prstGeom>
          <a:noFill/>
        </p:spPr>
      </p:pic>
      <p:pic>
        <p:nvPicPr>
          <p:cNvPr id="18" name="Picture 4" descr="http://magadan.bezformata.ru/content/image1050321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572008"/>
            <a:ext cx="571503" cy="416021"/>
          </a:xfrm>
          <a:prstGeom prst="rect">
            <a:avLst/>
          </a:prstGeom>
          <a:noFill/>
        </p:spPr>
      </p:pic>
      <p:pic>
        <p:nvPicPr>
          <p:cNvPr id="19" name="Picture 2" descr="http://www.xn--h1adoai.xn--p1ai/wp-content/uploads/2015/09/9440c665e5e27d254c499ee304e668dd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5000636"/>
            <a:ext cx="571504" cy="338494"/>
          </a:xfrm>
          <a:prstGeom prst="rect">
            <a:avLst/>
          </a:prstGeom>
          <a:noFill/>
        </p:spPr>
      </p:pic>
      <p:pic>
        <p:nvPicPr>
          <p:cNvPr id="20" name="Picture 2" descr="https://im2-tub-ru.yandex.net/i?id=f7170fb97693802088fb9061ecfb87d9&amp;n=33&amp;h=215&amp;w=3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5429264"/>
            <a:ext cx="644049" cy="428628"/>
          </a:xfrm>
          <a:prstGeom prst="rect">
            <a:avLst/>
          </a:prstGeom>
          <a:noFill/>
        </p:spPr>
      </p:pic>
      <p:pic>
        <p:nvPicPr>
          <p:cNvPr id="21" name="Picture 4" descr="http://ullica.ru/wp-content/uploads/2015/08/fotoanons1253f575615a6f4330abd1328a77fc5796bf4617265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42844" y="6000768"/>
            <a:ext cx="643276" cy="428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57224" y="1357298"/>
          <a:ext cx="7858180" cy="473426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на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01.01.2018 </a:t>
                      </a:r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8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туризма в Усть-Абаканском районе (2014-2020 годы)»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1 758,9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1 649,7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Усть-Абаканского района (2014-2020 годы)"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65 894,2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40 546,4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заболеваний и формирование здорового образа жизни  (2014-2020 годы)"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788,3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15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«Жилище (2014 – 2020 годы)»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7 774,7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7 715,7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"Энергосбережение и повышение энергетической эффективности в Усть-Абаканском районе  (2014 - 2020 годы)"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2 970,8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2 967,2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«Комплексная программа  модернизации и реформирования жилищно-коммунального хозяйства в Усть-Абаканском районе (2014 – 2020 годы)»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18 435,0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18 079,5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торговли в Усть-Абаканском районе (2016-2020 годы)»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91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муниципального имущества в Усть-Абаканском районе (2016-2020 годы)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12 746,8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11 719,1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39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«Сохранение и развитие малых сел Усть-Абаканского района  (2016 - 2020 годы)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3 244,2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3 244,1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"Повышение эффективности управления муниципальными финансами Усть-Абаканского района (2016-2020 годы)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96 875,4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95 785,3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1 331 406,7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1 219 828,3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357166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7786710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500066" cy="39734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Picture 4" descr="http://zauralonline.ru/images/photos/big/cb836be22e344034cb26226533c72a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616448" cy="443012"/>
          </a:xfrm>
          <a:prstGeom prst="rect">
            <a:avLst/>
          </a:prstGeom>
          <a:noFill/>
        </p:spPr>
      </p:pic>
      <p:pic>
        <p:nvPicPr>
          <p:cNvPr id="14" name="Picture 6" descr="http://aptekayg.ru/wa-data/public/photos/66/00/66/66.9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357430"/>
            <a:ext cx="571504" cy="428628"/>
          </a:xfrm>
          <a:prstGeom prst="rect">
            <a:avLst/>
          </a:prstGeom>
          <a:noFill/>
        </p:spPr>
      </p:pic>
      <p:pic>
        <p:nvPicPr>
          <p:cNvPr id="15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496"/>
            <a:ext cx="532754" cy="354558"/>
          </a:xfrm>
          <a:prstGeom prst="rect">
            <a:avLst/>
          </a:prstGeom>
          <a:noFill/>
        </p:spPr>
      </p:pic>
      <p:pic>
        <p:nvPicPr>
          <p:cNvPr id="16" name="Picture 2" descr="http://spaininvestor.com/Imagenes/Textos/675/jenergosberezhenie-v-ispanskom-bytu-590x2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286124"/>
            <a:ext cx="571505" cy="414356"/>
          </a:xfrm>
          <a:prstGeom prst="rect">
            <a:avLst/>
          </a:prstGeom>
          <a:noFill/>
        </p:spPr>
      </p:pic>
      <p:pic>
        <p:nvPicPr>
          <p:cNvPr id="17" name="Picture 2" descr="http://misanec.ru/wp-content/uploads/2015/08/zhkh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714752"/>
            <a:ext cx="571504" cy="500061"/>
          </a:xfrm>
          <a:prstGeom prst="rect">
            <a:avLst/>
          </a:prstGeom>
          <a:noFill/>
        </p:spPr>
      </p:pic>
      <p:pic>
        <p:nvPicPr>
          <p:cNvPr id="18" name="Picture 4" descr="http://provincialynews.ru/_ph/14/2377483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5143512"/>
            <a:ext cx="588430" cy="428628"/>
          </a:xfrm>
          <a:prstGeom prst="rect">
            <a:avLst/>
          </a:prstGeom>
          <a:noFill/>
        </p:spPr>
      </p:pic>
      <p:pic>
        <p:nvPicPr>
          <p:cNvPr id="19" name="Рисунок 18" descr="http://www.orel-adm.ru/images/stories/torg.jpg"/>
          <p:cNvPicPr/>
          <p:nvPr/>
        </p:nvPicPr>
        <p:blipFill>
          <a:blip r:embed="rId10" cstate="print"/>
          <a:srcRect l="35275" t="27130" r="33939" b="28924"/>
          <a:stretch>
            <a:fillRect/>
          </a:stretch>
        </p:blipFill>
        <p:spPr bwMode="auto">
          <a:xfrm>
            <a:off x="214282" y="4286256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appliftonews.ru/img/collection/b/96@2x.jpg?139214524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5643578"/>
            <a:ext cx="642942" cy="482534"/>
          </a:xfrm>
          <a:prstGeom prst="rect">
            <a:avLst/>
          </a:prstGeom>
          <a:noFill/>
        </p:spPr>
      </p:pic>
      <p:pic>
        <p:nvPicPr>
          <p:cNvPr id="23558" name="Picture 6" descr="http://www.ipatovo.org/images/fin_progr_0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714884"/>
            <a:ext cx="895785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00166" y="642918"/>
            <a:ext cx="7000924" cy="9221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"Развитие  образования  в  Усть-Абаканском районе (2014-2020 годы)« – 782 245,7 тыс.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7503950" y="2068686"/>
            <a:ext cx="281355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71670" y="1928802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071670" y="1928802"/>
            <a:ext cx="5572164" cy="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7620" y="2143116"/>
            <a:ext cx="1872208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системы дополнительного образования детей, выявления и поддержки одаренных детей и молодежи»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702" y="2214554"/>
            <a:ext cx="1925902" cy="7386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«Патриотическое воспитание граждан»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714876" y="1928802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2976" y="2143116"/>
            <a:ext cx="1714512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дошкольного,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образования»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734 254,5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86182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47 770,5 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64" y="3071810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220,7 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" descr=" дополнит обра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572008"/>
            <a:ext cx="1507213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Рисунок 2" descr="воспитате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72008"/>
            <a:ext cx="1643074" cy="130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643314"/>
            <a:ext cx="1714512" cy="128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4" descr="школ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4586521"/>
            <a:ext cx="1546592" cy="127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26626" name="Picture 2" descr="http://drabiv-rda.gov.ua/upload/image_for_news/big/bl14224034727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572008"/>
            <a:ext cx="1285884" cy="1224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rabuny.edu.minskregion.by/gallery/123/9286_html_m25b1f245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5072074"/>
            <a:ext cx="1539419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образование за 2016-2018 годы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85720" y="1785926"/>
          <a:ext cx="47525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5589240"/>
            <a:ext cx="9252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Дошкольное образование               Общее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Дополнительное 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        Прочие мероприятия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5643578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5643578"/>
            <a:ext cx="144016" cy="144016"/>
          </a:xfrm>
          <a:prstGeom prst="rect">
            <a:avLst/>
          </a:prstGeom>
          <a:solidFill>
            <a:srgbClr val="19D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6143644"/>
            <a:ext cx="144016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6072206"/>
            <a:ext cx="144016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71472" y="1928802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5857892"/>
            <a:ext cx="144016" cy="14401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4"/>
          <p:cNvGraphicFramePr>
            <a:graphicFrameLocks/>
          </p:cNvGraphicFramePr>
          <p:nvPr/>
        </p:nvGraphicFramePr>
        <p:xfrm>
          <a:off x="214282" y="2500306"/>
          <a:ext cx="4127500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5"/>
          <p:cNvGraphicFramePr>
            <a:graphicFrameLocks/>
          </p:cNvGraphicFramePr>
          <p:nvPr/>
        </p:nvGraphicFramePr>
        <p:xfrm>
          <a:off x="5000628" y="3214686"/>
          <a:ext cx="3892547" cy="323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28596" y="1785926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Численность воспитанников в дошкольных образовательных учреждениях района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572000" y="2357430"/>
            <a:ext cx="4286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Расходы местного бюджета на обеспечение общедоступного и бесплатного дошкольного образования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8143868" y="3214686"/>
            <a:ext cx="100013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285852" y="285728"/>
            <a:ext cx="42148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r>
              <a:rPr lang="ru-RU" sz="1400" dirty="0" smtClean="0">
                <a:latin typeface="+mj-lt"/>
              </a:rPr>
              <a:t>Сеть </a:t>
            </a:r>
            <a:r>
              <a:rPr lang="ru-RU" sz="1400" dirty="0">
                <a:latin typeface="+mj-lt"/>
              </a:rPr>
              <a:t>образовательных учреждений, реализующих в районе программу дошкольного образования, в настоящее время включает </a:t>
            </a:r>
            <a:r>
              <a:rPr lang="ru-RU" sz="1400" dirty="0" smtClean="0">
                <a:latin typeface="+mj-lt"/>
              </a:rPr>
              <a:t>8 </a:t>
            </a:r>
            <a:r>
              <a:rPr lang="ru-RU" sz="1400" dirty="0">
                <a:latin typeface="+mj-lt"/>
              </a:rPr>
              <a:t>учреждений.</a:t>
            </a:r>
          </a:p>
        </p:txBody>
      </p:sp>
      <p:pic>
        <p:nvPicPr>
          <p:cNvPr id="3078" name="Picture 6" descr="http://googlik.info/doshkolniki/detskij_s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42852"/>
            <a:ext cx="3254912" cy="2171491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285852" y="285728"/>
            <a:ext cx="4071966" cy="410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85852" y="285728"/>
            <a:ext cx="4500594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7148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развитие дошкольного образования направлено 2 388,4 тыс. руб., в том числе: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288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19460" name="Picture 4" descr="http://www.s.061.ua/section/newsInternalIcon/upload/images/news/icon/000/006/093/rem_det_159b92223422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142984"/>
            <a:ext cx="3127150" cy="1428760"/>
          </a:xfrm>
          <a:prstGeom prst="rect">
            <a:avLst/>
          </a:prstGeom>
          <a:noFill/>
        </p:spPr>
      </p:pic>
      <p:pic>
        <p:nvPicPr>
          <p:cNvPr id="19462" name="Picture 6" descr="http://kids.cooperation.ru/upload/medialibrary/6d6/6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643182"/>
            <a:ext cx="2784722" cy="1857388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2" y="1285860"/>
          <a:ext cx="5357850" cy="5032070"/>
        </p:xfrm>
        <a:graphic>
          <a:graphicData uri="http://schemas.openxmlformats.org/drawingml/2006/table">
            <a:tbl>
              <a:tblPr/>
              <a:tblGrid>
                <a:gridCol w="4643470"/>
                <a:gridCol w="714380"/>
              </a:tblGrid>
              <a:tr h="1785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муниципальных дошкольных учреждениях </a:t>
                      </a:r>
                      <a:r>
                        <a:rPr lang="ru-RU" sz="13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(Установка противопожарной двери (д/с Ромашка , капитальный ремонт системы видеонаблюдения  д/с </a:t>
                      </a:r>
                      <a:r>
                        <a:rPr lang="ru-RU" sz="130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3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,</a:t>
                      </a:r>
                      <a:r>
                        <a:rPr lang="ru-RU" sz="130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</a:t>
                      </a:r>
                      <a:r>
                        <a:rPr lang="ru-RU" sz="13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апитальный ремонт АУПС - (д/с </a:t>
                      </a:r>
                      <a:r>
                        <a:rPr lang="ru-RU" sz="130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3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)) .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</a:tr>
              <a:tr h="1122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по развитию дошкольного образования </a:t>
                      </a:r>
                      <a:r>
                        <a:rPr lang="ru-RU" sz="13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(Обучение по мерам пожарной безопасности -(5 ДОУ); замена оконных блоков д/с Солнышко; устройство приточно-вытяжной системы вентиляции д/с Ласточка; испытание пожарных кранов (4 ДОУ); проверка качества огнезащитной обработки деревянных конструкций (4 ДОУ); </a:t>
                      </a:r>
                      <a:r>
                        <a:rPr lang="ru-RU" sz="130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спецоценка</a:t>
                      </a:r>
                      <a:r>
                        <a:rPr lang="ru-RU" sz="13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условий труда (6 ДОУ); приобретение оборудования и инвентаря для пищеблоков (6 ДОУ); Обучение по охране труда д/с </a:t>
                      </a:r>
                      <a:r>
                        <a:rPr lang="ru-RU" sz="130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3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монтаж теплоизоляции д/с </a:t>
                      </a:r>
                      <a:r>
                        <a:rPr lang="ru-RU" sz="130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3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Ремонт освещения д/с </a:t>
                      </a:r>
                      <a:r>
                        <a:rPr lang="ru-RU" sz="130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3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, д/с Солнышко, д/с Родничок; приобретение мебели (4 ДОУ); ремонт системы отопления д/с Ласточка, д/с Родничок; ремонт помещений (д/с Звездочка , д/с </a:t>
                      </a:r>
                      <a:r>
                        <a:rPr lang="ru-RU" sz="130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Аленушка</a:t>
                      </a:r>
                      <a:r>
                        <a:rPr lang="ru-RU" sz="13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); ремонт АУПС д/с Солнышко; приобретение оборудования для </a:t>
                      </a:r>
                      <a:r>
                        <a:rPr lang="ru-RU" sz="130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мед.кабинетов</a:t>
                      </a:r>
                      <a:r>
                        <a:rPr lang="ru-RU" sz="13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(3 ДОУ); установка </a:t>
                      </a:r>
                      <a:r>
                        <a:rPr lang="ru-RU" sz="130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противожарных</a:t>
                      </a:r>
                      <a:r>
                        <a:rPr lang="ru-RU" sz="13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дверей, люков д/с Радуга; ремонт канализации д/с Ласточка. </a:t>
                      </a:r>
                      <a:endParaRPr lang="ru-RU" sz="13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2 281,8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554" name="Picture 2" descr="http://itd1.mycdn.me/image?id=861478383483&amp;t=20&amp;plc=WEB&amp;tkn=*WeSCrg2Czozki4dLL434PlFaq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572008"/>
            <a:ext cx="278608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85852" y="285728"/>
            <a:ext cx="3071834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7148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развитие начального общего, основного общего и среднего образования направлено 30 274,7 тыс. руб. ,в том числе: </a:t>
            </a:r>
            <a:endParaRPr lang="ru-RU" dirty="0"/>
          </a:p>
        </p:txBody>
      </p:sp>
      <p:pic>
        <p:nvPicPr>
          <p:cNvPr id="30726" name="Picture 6" descr="http://furniture-good.ru/wp-content/uploads/2013/10/mebe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285860"/>
            <a:ext cx="2507474" cy="128588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288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2844" y="1296504"/>
          <a:ext cx="6072230" cy="5363376"/>
        </p:xfrm>
        <a:graphic>
          <a:graphicData uri="http://schemas.openxmlformats.org/drawingml/2006/table">
            <a:tbl>
              <a:tblPr/>
              <a:tblGrid>
                <a:gridCol w="5429288"/>
                <a:gridCol w="642942"/>
              </a:tblGrid>
              <a:tr h="4228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Создание условия для обеспечения современного качества образования</a:t>
                      </a:r>
                      <a:r>
                        <a:rPr lang="ru-RU" sz="1300" b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dirty="0" smtClean="0">
                          <a:latin typeface="+mn-lt"/>
                          <a:ea typeface="Calibri"/>
                          <a:cs typeface="Times New Roman"/>
                        </a:rPr>
                        <a:t>(Определение категории помещения по взрывопожарной опасности (4 ОУ); установка противопожарных дверей, люков (3 ОУ); спец. оценка условий труда (16 ОУ); ремонт освещения, электрооборудования (6 ОУ);  ремонт помещений - (Усть-Абаканская СОШ); установка АУПС (В-Биджинская СОШ); ремонт АУПС (Чарковская СОШИ); ремонт канализации (Доможаковская СОШ, Московская СОШ , Солнечная СОШ); испытание пожарных кранов и лестниц,ограждение кровли (9 ОУ); монтаж кондиционера (Райковская СОШ); обучение по мерам пожарной безопасности (17 ОУ); ремонт котельного оборудования (Московская СОШ, Весенненская СОШ); проверка качества огнезащитной обработки деревянных конструкций (12 ОУ; огнезащитная обработка деревянных конструкций кровли ОУ); ремонт спортивного зала (Опытненская СОШ); замена окон (4 ОУ);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Санитарная безопасность</a:t>
                      </a:r>
                      <a:r>
                        <a:rPr lang="ru-RU" sz="1200" b="0" dirty="0" smtClean="0">
                          <a:latin typeface="+mn-lt"/>
                          <a:ea typeface="Calibri"/>
                          <a:cs typeface="Times New Roman"/>
                        </a:rPr>
                        <a:t>: приобретение оборудования и инвентаря для мед. кабинетов (4ОУ); санитарная безопасность: приобретение оборудования и инвентаря для пищеблоков (10 ОУ); проект санитарно-защитной зоны водозаборной скважины (Сапоговская СОШ); составление заключения по условиям водоснабжения (Чапаевская ООШ); Приобретение школьной мебели - 1092,0 (7 ОУ); санитарная безопасность: устройство приточно-вытяжной вентиляции в пищеблоке, мастерской (2 ОУ); </a:t>
                      </a:r>
                      <a:r>
                        <a:rPr lang="ru-RU" sz="1200" b="1" i="1" dirty="0" smtClean="0">
                          <a:solidFill>
                            <a:schemeClr val="accent3"/>
                          </a:solidFill>
                          <a:latin typeface="+mn-lt"/>
                          <a:ea typeface="Calibri"/>
                          <a:cs typeface="Times New Roman"/>
                        </a:rPr>
                        <a:t>Антитеррористическая безопасность</a:t>
                      </a:r>
                      <a:r>
                        <a:rPr lang="ru-RU" sz="1200" b="0" dirty="0" smtClean="0">
                          <a:latin typeface="+mn-lt"/>
                          <a:ea typeface="Calibri"/>
                          <a:cs typeface="Times New Roman"/>
                        </a:rPr>
                        <a:t>: установка систем видеонаблюдения (3 ОУ); Обучение по охране труда  (8 ОУ); </a:t>
                      </a:r>
                      <a:r>
                        <a:rPr lang="ru-RU" sz="1200" b="1" i="1" dirty="0" smtClean="0">
                          <a:solidFill>
                            <a:schemeClr val="accent3"/>
                          </a:solidFill>
                          <a:latin typeface="+mn-lt"/>
                          <a:ea typeface="Calibri"/>
                          <a:cs typeface="Times New Roman"/>
                        </a:rPr>
                        <a:t>Электробезопасность</a:t>
                      </a:r>
                      <a:r>
                        <a:rPr lang="ru-RU" sz="1200" b="0" dirty="0" smtClean="0">
                          <a:latin typeface="+mn-lt"/>
                          <a:ea typeface="Calibri"/>
                          <a:cs typeface="Times New Roman"/>
                        </a:rPr>
                        <a:t>: обучение и аттестация кочегаров, рабочих по бойлеру для работы в котельных(7 ОУ); приобретение насоса для котельной Весенненская СОШ); приобретение огнетушителей и противопожарных знаков (6 ОУ); ремонт системы отопления (7 ОУ); приобретение строительных материалов для ремонта помещения (Усть-Абаканская СОШ); ремонт сан. узла (Доможаковская СОШ); замена водопроводной трубы (Расцветская СОШ); устройство скважины Красноозерная ООШ; профилактическое испытание электрооборудования (2 ОУ); ремонт трубы дымохода Чапаевская ООШ;                                                                                                                                            поддержка 10 молодых специалистов ; проведение мероприятий).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8 820,2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</a:tbl>
          </a:graphicData>
        </a:graphic>
      </p:graphicFrame>
      <p:pic>
        <p:nvPicPr>
          <p:cNvPr id="154626" name="Picture 2" descr="http://i.siteapi.org/V0jrrtGQpfhp8jvTfDzf5OtYG8A=/fit-in/1024x768/center/top/d1c8076bf517455.ru.s.siteapi.org/img/ce083cd0d57eac49f47a3e04210b44cf38396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14818"/>
            <a:ext cx="2753974" cy="1143007"/>
          </a:xfrm>
          <a:prstGeom prst="rect">
            <a:avLst/>
          </a:prstGeom>
          <a:noFill/>
        </p:spPr>
      </p:pic>
      <p:pic>
        <p:nvPicPr>
          <p:cNvPr id="154634" name="Picture 10" descr="https://nf-veselevo.edumsko.ru/uploads/2000/1436/section/215360/pravila_bezzopasnos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643182"/>
            <a:ext cx="2071702" cy="1499913"/>
          </a:xfrm>
          <a:prstGeom prst="rect">
            <a:avLst/>
          </a:prstGeom>
          <a:noFill/>
        </p:spPr>
      </p:pic>
      <p:pic>
        <p:nvPicPr>
          <p:cNvPr id="22532" name="Picture 4" descr="http://ds81nsk.edusite.ru/images/332_0800x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5429264"/>
            <a:ext cx="1143008" cy="1254451"/>
          </a:xfrm>
          <a:prstGeom prst="rect">
            <a:avLst/>
          </a:prstGeom>
          <a:noFill/>
        </p:spPr>
      </p:pic>
      <p:pic>
        <p:nvPicPr>
          <p:cNvPr id="15" name="Picture 4" descr="http://vdpo62.ru/d/791121/d/%D1%81%D1%82145_%D1%8D%D0%BB%D0%B5%D0%BA%D1%82%D1%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5429264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785918" y="571480"/>
            <a:ext cx="3071834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4" y="1357298"/>
          <a:ext cx="5572164" cy="5000660"/>
        </p:xfrm>
        <a:graphic>
          <a:graphicData uri="http://schemas.openxmlformats.org/drawingml/2006/table">
            <a:tbl>
              <a:tblPr/>
              <a:tblGrid>
                <a:gridCol w="4565214"/>
                <a:gridCol w="1006950"/>
              </a:tblGrid>
              <a:tr h="855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+mn-lt"/>
                          <a:ea typeface="Calibri"/>
                          <a:cs typeface="Times New Roman"/>
                        </a:rPr>
                        <a:t>Строительство, реконструкция объектов муниципальной собственности, в том числе разработка проектно-сметной документации </a:t>
                      </a:r>
                      <a:r>
                        <a:rPr lang="ru-RU" sz="13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0" i="1" dirty="0" smtClean="0">
                          <a:latin typeface="+mn-lt"/>
                          <a:ea typeface="Calibri"/>
                          <a:cs typeface="Times New Roman"/>
                        </a:rPr>
                        <a:t>(ПСД на строительство школы в д. Чапаево; Экспертиза, изыскательные работы в д. Чапаево. </a:t>
                      </a:r>
                      <a:endParaRPr lang="ru-RU" sz="13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2 901,8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45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Капитальный </a:t>
                      </a: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ремонт 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в муниципальных учреждениях, в том числе проектно-сметная документация</a:t>
                      </a:r>
                      <a:r>
                        <a:rPr lang="ru-RU" sz="13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0" i="1" dirty="0" smtClean="0">
                          <a:latin typeface="+mn-lt"/>
                          <a:ea typeface="Calibri"/>
                          <a:cs typeface="Times New Roman"/>
                        </a:rPr>
                        <a:t>(Пожарная безопасность: установка входных, межэтажных, эвакуационных дверей, ремонт АУПС (6 ОУ); капитальный ремонт (замена оконных блоков) Весенненская СОШ в том числе: разработка ПСД; проверка достоверности стоимости ПСД; замена оконных блоков; капитальный ремонт спортивного зала Расцветская СОШ, в том числе: обследование и разработка ПСД ; корректировка ПСД; государственная экспертиза ПСД; проверка достоверности стоимости ПСД; капитальный ремонт здания В-Биджинская СОШ, в том числе: разработка ПСД; проверка достоверности стоимости ПСД; государственная экспертиза ПСД; визуальное обследование и выдача заключения о возмож. проведения кап. ремонта здания;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капитальный ремонт кровли Усть-Абаканская СОШ (корпус 1), в том числе: подготовка документов для проверки ПСД -; разработка ПСД ; проверка достоверности ПСД ; </a:t>
                      </a:r>
                      <a:r>
                        <a:rPr lang="ru-RU" sz="1300" b="0" i="1" dirty="0" err="1" smtClean="0">
                          <a:latin typeface="+mn-lt"/>
                          <a:ea typeface="Calibri"/>
                          <a:cs typeface="Times New Roman"/>
                        </a:rPr>
                        <a:t>гос</a:t>
                      </a:r>
                      <a:r>
                        <a:rPr lang="ru-RU" sz="1300" b="0" i="1" dirty="0" smtClean="0">
                          <a:latin typeface="+mn-lt"/>
                          <a:ea typeface="Calibri"/>
                          <a:cs typeface="Times New Roman"/>
                        </a:rPr>
                        <a:t>. экспертиза ПСД ;проведение визуального обследования конструкций перекрытий; капитальный ремонт кровли ).</a:t>
                      </a:r>
                      <a:endParaRPr lang="ru-RU" sz="13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9" marR="60739" marT="30369" marB="30369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9 213,7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9" marR="60739" marT="30369" marB="30369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 descr="http://inruza.ru/upload/gallery/197/19697_adddfaf2b05aa2c6dd6348e85734ba3059742b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00438"/>
            <a:ext cx="2251704" cy="1500198"/>
          </a:xfrm>
          <a:prstGeom prst="rect">
            <a:avLst/>
          </a:prstGeom>
          <a:noFill/>
        </p:spPr>
      </p:pic>
      <p:pic>
        <p:nvPicPr>
          <p:cNvPr id="16" name="Picture 2" descr="http://gorodns.ru/uploads/posts/2015-09/1441049392_oblozhka-priemka-shk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5000" y="2285992"/>
            <a:ext cx="2261842" cy="967263"/>
          </a:xfrm>
          <a:prstGeom prst="rect">
            <a:avLst/>
          </a:prstGeom>
          <a:noFill/>
        </p:spPr>
      </p:pic>
      <p:pic>
        <p:nvPicPr>
          <p:cNvPr id="12" name="Picture 2" descr="http://oldgazeta19.ru/files/news/f8/fa/shk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28603"/>
            <a:ext cx="2286016" cy="1714511"/>
          </a:xfrm>
          <a:prstGeom prst="rect">
            <a:avLst/>
          </a:prstGeom>
          <a:noFill/>
        </p:spPr>
      </p:pic>
      <p:pic>
        <p:nvPicPr>
          <p:cNvPr id="21506" name="Picture 2" descr="http://47school.ru/wp-content/uploads/2017/08/IMG_57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5143511"/>
            <a:ext cx="2214578" cy="1476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642910" y="500042"/>
            <a:ext cx="8229600" cy="59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800" b="1" i="1" dirty="0" smtClean="0"/>
              <a:t>Исполнение бюджета</a:t>
            </a:r>
          </a:p>
          <a:p>
            <a:pPr algn="ctr">
              <a:buNone/>
            </a:pPr>
            <a:endParaRPr lang="ru-RU" sz="800" b="1" i="1" dirty="0" smtClean="0"/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– 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- это этап бюджетного процесса, который начинается с момента утверждения решения о бюджете и продолжается в течении финансового года. Существуют этапы этого процесса: 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доходам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обеспечение своевременного и полного поступления в бюджет налогов, сборов, доходов от использования имущества и других обязательных платежей, в соответствии с утвержденным планом.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расходам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финансирование мероприятий, предусмотренных решением о бюджете, в пределах утвержденных сумм с целью исполнения принятых расходных обязательств.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 Годовой отчет об исполнении бюджета предоставляется в Совет депутатов Усть-Абаканского района. По результатам рассмотрения отчета об исполнении бюджета Совет депутатов Усть-Абаканского района принимает решение об его утверждении.</a:t>
            </a:r>
            <a:endParaRPr lang="ru-RU" sz="18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71414"/>
            <a:ext cx="857256" cy="97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http://images.myshared.ru/9/940438/slide_1.jpg"/>
          <p:cNvPicPr/>
          <p:nvPr/>
        </p:nvPicPr>
        <p:blipFill>
          <a:blip r:embed="rId3" cstate="print"/>
          <a:srcRect l="13615" t="28401" r="11929" b="16468"/>
          <a:stretch>
            <a:fillRect/>
          </a:stretch>
        </p:blipFill>
        <p:spPr bwMode="auto">
          <a:xfrm>
            <a:off x="1857356" y="285728"/>
            <a:ext cx="15001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571480"/>
            <a:ext cx="3071834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28596" y="1500174"/>
          <a:ext cx="5003800" cy="40080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99560"/>
                <a:gridCol w="904240"/>
              </a:tblGrid>
              <a:tr h="1857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Реализация 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</a:rPr>
                        <a:t>мероприятий по предоставлению школьного питания 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6 839,0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2150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9900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990000"/>
                          </a:solidFill>
                        </a:rPr>
                        <a:t>Реализация мероприятий по созданию в общеобразовательных организациях, расположенных в сельской местности условий для занятия физической культурой и спортом (Капитальный ремонт спортивного зала МБОУ "Расцветская СОШ«; приобретение спортивного инвентаря для МБОУ "Расцветская СОШ»</a:t>
                      </a:r>
                      <a:endParaRPr lang="ru-RU" sz="1300" b="1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990000"/>
                          </a:solidFill>
                        </a:rPr>
                        <a:t>2 500,0</a:t>
                      </a:r>
                      <a:endParaRPr lang="ru-RU" sz="1300" b="1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5650" name="Picture 2" descr="http://www.bala-kkk.kz/sites/default/files/upload/images/541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7166"/>
            <a:ext cx="2286016" cy="1474480"/>
          </a:xfrm>
          <a:prstGeom prst="rect">
            <a:avLst/>
          </a:prstGeom>
          <a:noFill/>
        </p:spPr>
      </p:pic>
      <p:pic>
        <p:nvPicPr>
          <p:cNvPr id="155654" name="Picture 6" descr="http://school23coll.weebly.com/uploads/2/5/3/5/25358562/891482.jpg?6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500570"/>
            <a:ext cx="2762269" cy="2071702"/>
          </a:xfrm>
          <a:prstGeom prst="rect">
            <a:avLst/>
          </a:prstGeom>
          <a:noFill/>
        </p:spPr>
      </p:pic>
      <p:pic>
        <p:nvPicPr>
          <p:cNvPr id="20482" name="Picture 2" descr="https://gorodz.info/sites/gorodz/files/news-thumbs/meny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928802"/>
            <a:ext cx="2038296" cy="1146542"/>
          </a:xfrm>
          <a:prstGeom prst="rect">
            <a:avLst/>
          </a:prstGeom>
          <a:noFill/>
        </p:spPr>
      </p:pic>
      <p:pic>
        <p:nvPicPr>
          <p:cNvPr id="20484" name="Picture 4" descr="http://vestikavkaza.ru/upload/2016-08-22/21651250237ff2baee14e80fe045360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2698" y="3143248"/>
            <a:ext cx="2354697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143001" y="142875"/>
            <a:ext cx="45005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дополнительного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осуществляют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муниципальных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учреждения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4" name="Диаграмма 4"/>
          <p:cNvGraphicFramePr>
            <a:graphicFrameLocks/>
          </p:cNvGraphicFramePr>
          <p:nvPr/>
        </p:nvGraphicFramePr>
        <p:xfrm>
          <a:off x="500034" y="3286124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5"/>
          <p:cNvGraphicFramePr>
            <a:graphicFrameLocks/>
          </p:cNvGraphicFramePr>
          <p:nvPr/>
        </p:nvGraphicFramePr>
        <p:xfrm>
          <a:off x="4714876" y="3357562"/>
          <a:ext cx="3606795" cy="287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8143900" y="2928934"/>
            <a:ext cx="100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14282" y="2857496"/>
            <a:ext cx="3786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Численность </a:t>
            </a:r>
            <a:r>
              <a:rPr lang="ru-RU" sz="1200" b="1" dirty="0" smtClean="0">
                <a:latin typeface="+mj-lt"/>
              </a:rPr>
              <a:t>обучающихся</a:t>
            </a:r>
            <a:endParaRPr lang="ru-RU" sz="1200" b="1" dirty="0">
              <a:latin typeface="+mj-lt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286248" y="2857496"/>
            <a:ext cx="4286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Расходы местного бюджета на обеспечение </a:t>
            </a:r>
            <a:r>
              <a:rPr lang="ru-RU" sz="1200" b="1" dirty="0" smtClean="0">
                <a:latin typeface="+mj-lt"/>
              </a:rPr>
              <a:t>дополнительного образования</a:t>
            </a:r>
            <a:endParaRPr lang="ru-RU" sz="1200" b="1" dirty="0">
              <a:latin typeface="+mj-lt"/>
            </a:endParaRPr>
          </a:p>
        </p:txBody>
      </p:sp>
      <p:pic>
        <p:nvPicPr>
          <p:cNvPr id="1026" name="Picture 2" descr="http://afisha.a42.ru/uploads/posters/9b/9bfb6140-f7d3-11e5-9729-21be545a3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785794"/>
            <a:ext cx="2145235" cy="1428760"/>
          </a:xfrm>
          <a:prstGeom prst="rect">
            <a:avLst/>
          </a:prstGeom>
          <a:noFill/>
        </p:spPr>
      </p:pic>
      <p:pic>
        <p:nvPicPr>
          <p:cNvPr id="1030" name="Picture 6" descr="https://www.tyuiu.ru/wp-content/uploads/2016/10/dekada-spornt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357298"/>
            <a:ext cx="1847805" cy="1385854"/>
          </a:xfrm>
          <a:prstGeom prst="rect">
            <a:avLst/>
          </a:prstGeom>
          <a:noFill/>
        </p:spPr>
      </p:pic>
      <p:pic>
        <p:nvPicPr>
          <p:cNvPr id="1032" name="Picture 8" descr="http://rasskazovogorono.68edu.ru/wp-content/uploads/2016/04/ddt-thumbnail-01-1-672x3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42852"/>
            <a:ext cx="2064788" cy="1143008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285852" y="214290"/>
            <a:ext cx="2786082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ДОПОЛНИТЕЛЬНОЕ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214414" y="285728"/>
            <a:ext cx="4214842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i="1" dirty="0">
                <a:ln/>
                <a:solidFill>
                  <a:schemeClr val="accent3"/>
                </a:solidFill>
                <a:cs typeface="Arial" charset="0"/>
              </a:rPr>
              <a:t>Расходы на </a:t>
            </a:r>
            <a:r>
              <a:rPr lang="ru-RU" sz="2400" b="1" i="1" dirty="0" smtClean="0">
                <a:ln/>
                <a:solidFill>
                  <a:schemeClr val="accent3"/>
                </a:solidFill>
                <a:cs typeface="Arial" charset="0"/>
              </a:rPr>
              <a:t>Культуру 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cs typeface="Arial" charset="0"/>
              </a:rPr>
              <a:t>51 756,9 тыс.рублей </a:t>
            </a:r>
          </a:p>
          <a:p>
            <a:endParaRPr lang="ru-RU" sz="2400" b="1" i="1" dirty="0" smtClean="0">
              <a:ln/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1357298"/>
            <a:ext cx="457203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Обеспечение деятельности учреждений </a:t>
            </a:r>
          </a:p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культуры – 44 395,2 тыс. рублей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2071678"/>
            <a:ext cx="4929222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Мероприятия по поддержки и развитию культуры, искусства , сохранение </a:t>
            </a:r>
          </a:p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культурных ценностей – 2 185,3 тыс. рублей  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(организация и проведение культмассовых мероприятий, укрепление материально-технической базы муниципальных учреждений культуры в том числе приобретение звукового и световое оборудования танцевальных костюмов и обуви, комплектование книжного фонда)</a:t>
            </a: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1472" y="5000636"/>
            <a:ext cx="45720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Организация, координация туристической деятельности и продвижения туристического продукта – 70,3 тыс. рублей </a:t>
            </a:r>
          </a:p>
        </p:txBody>
      </p:sp>
      <p:pic>
        <p:nvPicPr>
          <p:cNvPr id="28" name="Picture 2" descr="http://www.tatary-urala.ru/images/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6578" y="3929066"/>
            <a:ext cx="2071702" cy="1554458"/>
          </a:xfrm>
          <a:prstGeom prst="rect">
            <a:avLst/>
          </a:prstGeom>
          <a:noFill/>
        </p:spPr>
      </p:pic>
      <p:pic>
        <p:nvPicPr>
          <p:cNvPr id="29" name="Рисунок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71942"/>
            <a:ext cx="1348604" cy="107157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54" name="Picture 6" descr="https://culture19.ru/images/content/news/7/l-621-ansambl-dobro-iz-hakasii-prinyal-uchastie-v-festivale-kazachey-pesni-v-jeleznogors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57166"/>
            <a:ext cx="2787170" cy="1857388"/>
          </a:xfrm>
          <a:prstGeom prst="rect">
            <a:avLst/>
          </a:prstGeom>
          <a:noFill/>
        </p:spPr>
      </p:pic>
      <p:pic>
        <p:nvPicPr>
          <p:cNvPr id="2056" name="Picture 8" descr="http://adi19.ru/wp-content/uploads/2014/03/sib-g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285992"/>
            <a:ext cx="2915069" cy="16382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5929330"/>
            <a:ext cx="457203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Мероприятия в области молодежной политики – 515,6 тыс. рублей </a:t>
            </a:r>
          </a:p>
        </p:txBody>
      </p:sp>
      <p:pic>
        <p:nvPicPr>
          <p:cNvPr id="16386" name="Picture 2" descr="http://www.pravda-tv.ru/wp-content/uploads/2017/03/4-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5500702"/>
            <a:ext cx="1822380" cy="121444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44" y="4286256"/>
            <a:ext cx="457203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Проведение капитального ремонта в учреждениях культуры – 4 590,5 тыс. рублей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культуру за 2016-2018 годы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4282" y="1428736"/>
          <a:ext cx="4929222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14612" y="557214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5572140"/>
            <a:ext cx="144016" cy="144016"/>
          </a:xfrm>
          <a:prstGeom prst="rect">
            <a:avLst/>
          </a:prstGeom>
          <a:solidFill>
            <a:srgbClr val="758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57554" y="5643578"/>
            <a:ext cx="144016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00628" y="550070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Другие вопросы в области культуры, кинематографии</a:t>
            </a: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00034" y="171448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держимое 4"/>
          <p:cNvSpPr>
            <a:spLocks noGrp="1"/>
          </p:cNvSpPr>
          <p:nvPr>
            <p:ph idx="1"/>
          </p:nvPr>
        </p:nvSpPr>
        <p:spPr>
          <a:xfrm>
            <a:off x="1214414" y="500042"/>
            <a:ext cx="5043494" cy="1357321"/>
          </a:xfrm>
          <a:prstGeom prst="flowChartMultidocumen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Дорожное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хозяйство –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70 092,6 тыс.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руб.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143372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дорожное хозяйство в 2018 году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2844" y="2071678"/>
            <a:ext cx="5500726" cy="45005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r>
              <a:rPr lang="ru-RU" sz="1200" dirty="0" smtClean="0"/>
              <a:t> </a:t>
            </a:r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300" b="1" dirty="0" smtClean="0">
              <a:solidFill>
                <a:srgbClr val="7030A0"/>
              </a:solidFill>
              <a:latin typeface="Arial Hak" pitchFamily="34" charset="-52"/>
            </a:endParaRPr>
          </a:p>
          <a:p>
            <a:r>
              <a:rPr lang="ru-RU" sz="1200" dirty="0" smtClean="0">
                <a:solidFill>
                  <a:srgbClr val="7030A0"/>
                </a:solidFill>
              </a:rPr>
              <a:t>Ремонт и установка дорожных знаков на дорогах общего пользования местного значения расположенных вне границ населенных пунктов в границах Усть-Абаканского района; зимнее содержание дорог «</a:t>
            </a:r>
            <a:r>
              <a:rPr lang="ru-RU" sz="1200" dirty="0" err="1" smtClean="0">
                <a:solidFill>
                  <a:srgbClr val="7030A0"/>
                </a:solidFill>
              </a:rPr>
              <a:t>Чарков</a:t>
            </a:r>
            <a:r>
              <a:rPr lang="ru-RU" sz="1200" dirty="0" smtClean="0">
                <a:solidFill>
                  <a:srgbClr val="7030A0"/>
                </a:solidFill>
              </a:rPr>
              <a:t> - </a:t>
            </a:r>
            <a:r>
              <a:rPr lang="ru-RU" sz="1200" dirty="0" err="1" smtClean="0">
                <a:solidFill>
                  <a:srgbClr val="7030A0"/>
                </a:solidFill>
              </a:rPr>
              <a:t>Ах-Хол</a:t>
            </a:r>
            <a:r>
              <a:rPr lang="ru-RU" sz="1200" dirty="0" smtClean="0">
                <a:solidFill>
                  <a:srgbClr val="7030A0"/>
                </a:solidFill>
              </a:rPr>
              <a:t> - Майский» «</a:t>
            </a:r>
            <a:r>
              <a:rPr lang="ru-RU" sz="1200" dirty="0" err="1" smtClean="0">
                <a:solidFill>
                  <a:srgbClr val="7030A0"/>
                </a:solidFill>
              </a:rPr>
              <a:t>Подьезд</a:t>
            </a:r>
            <a:r>
              <a:rPr lang="ru-RU" sz="1200" dirty="0" smtClean="0">
                <a:solidFill>
                  <a:srgbClr val="7030A0"/>
                </a:solidFill>
              </a:rPr>
              <a:t> к </a:t>
            </a:r>
            <a:r>
              <a:rPr lang="ru-RU" sz="1200" dirty="0" err="1" smtClean="0">
                <a:solidFill>
                  <a:srgbClr val="7030A0"/>
                </a:solidFill>
              </a:rPr>
              <a:t>а.Бейка</a:t>
            </a:r>
            <a:r>
              <a:rPr lang="ru-RU" sz="1200" dirty="0" smtClean="0">
                <a:solidFill>
                  <a:srgbClr val="7030A0"/>
                </a:solidFill>
              </a:rPr>
              <a:t>»; Ремонт дороги «</a:t>
            </a:r>
            <a:r>
              <a:rPr lang="ru-RU" sz="1200" dirty="0" err="1" smtClean="0">
                <a:solidFill>
                  <a:srgbClr val="7030A0"/>
                </a:solidFill>
              </a:rPr>
              <a:t>а.Чарков</a:t>
            </a:r>
            <a:r>
              <a:rPr lang="ru-RU" sz="1200" dirty="0" smtClean="0">
                <a:solidFill>
                  <a:srgbClr val="7030A0"/>
                </a:solidFill>
              </a:rPr>
              <a:t> - </a:t>
            </a:r>
            <a:r>
              <a:rPr lang="ru-RU" sz="1200" dirty="0" err="1" smtClean="0">
                <a:solidFill>
                  <a:srgbClr val="7030A0"/>
                </a:solidFill>
              </a:rPr>
              <a:t>а.Ах-Хол</a:t>
            </a:r>
            <a:r>
              <a:rPr lang="ru-RU" sz="1200" dirty="0" smtClean="0">
                <a:solidFill>
                  <a:srgbClr val="7030A0"/>
                </a:solidFill>
              </a:rPr>
              <a:t> - п.Майский» и ремонт моста через реку Бейка; Ремонт дороги подъезд к </a:t>
            </a:r>
            <a:r>
              <a:rPr lang="ru-RU" sz="1200" dirty="0" err="1" smtClean="0">
                <a:solidFill>
                  <a:srgbClr val="7030A0"/>
                </a:solidFill>
              </a:rPr>
              <a:t>а.Бейка</a:t>
            </a:r>
            <a:r>
              <a:rPr lang="ru-RU" sz="1200" dirty="0" smtClean="0">
                <a:solidFill>
                  <a:srgbClr val="7030A0"/>
                </a:solidFill>
              </a:rPr>
              <a:t>;                                                                                                                          Ремонт дороги «с.Зеленое - д.Заря»;  Ремонт моста «Подъезд к п.Ильича».                                                                                                                                                                                   </a:t>
            </a:r>
            <a:r>
              <a:rPr lang="ru-RU" sz="1200" b="1" i="1" dirty="0" smtClean="0">
                <a:solidFill>
                  <a:srgbClr val="FF0000"/>
                </a:solidFill>
              </a:rPr>
              <a:t>Калининский сельсовет </a:t>
            </a:r>
            <a:r>
              <a:rPr lang="ru-RU" sz="1200" dirty="0" smtClean="0">
                <a:solidFill>
                  <a:srgbClr val="7030A0"/>
                </a:solidFill>
              </a:rPr>
              <a:t>- с.Калинино ремонт ул.М.Жукова; д.Чапаево ремонт ул.Мира, ул.Тихая, пер.Тихий, ул.Шолохова; с.Калинино ремонт ул.Маршала Жукова, ул.Ленина, д.Чапаево ул.Кирова.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b="1" dirty="0" smtClean="0">
                <a:solidFill>
                  <a:srgbClr val="FF0000"/>
                </a:solidFill>
              </a:rPr>
              <a:t>Расцветовский сельсовет </a:t>
            </a:r>
            <a:r>
              <a:rPr lang="ru-RU" sz="1200" dirty="0" smtClean="0">
                <a:solidFill>
                  <a:srgbClr val="7030A0"/>
                </a:solidFill>
              </a:rPr>
              <a:t>- п.Тепличный ремонт ул.Ленина, ул.Солнечная; п.Расцвет ул.Садовая, ул. </a:t>
            </a:r>
            <a:r>
              <a:rPr lang="ru-RU" sz="1200" dirty="0" err="1" smtClean="0">
                <a:solidFill>
                  <a:srgbClr val="7030A0"/>
                </a:solidFill>
              </a:rPr>
              <a:t>Микроквартал</a:t>
            </a:r>
            <a:r>
              <a:rPr lang="ru-RU" sz="1200" dirty="0" smtClean="0">
                <a:solidFill>
                  <a:srgbClr val="7030A0"/>
                </a:solidFill>
              </a:rPr>
              <a:t>, ул.Школьная; п.Тепличный ул. Ленина, ул.Солнечная; ямочный ремонт ул. </a:t>
            </a:r>
            <a:r>
              <a:rPr lang="ru-RU" sz="1200" dirty="0" err="1" smtClean="0">
                <a:solidFill>
                  <a:srgbClr val="7030A0"/>
                </a:solidFill>
              </a:rPr>
              <a:t>Ленина-ул.Полевая</a:t>
            </a:r>
            <a:r>
              <a:rPr lang="ru-RU" sz="1200" dirty="0" smtClean="0">
                <a:solidFill>
                  <a:srgbClr val="7030A0"/>
                </a:solidFill>
              </a:rPr>
              <a:t>; - ул.Щорса; ул.Калинина;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Усть-Абаканский поссовет - </a:t>
            </a:r>
            <a:r>
              <a:rPr lang="ru-RU" sz="1200" dirty="0" err="1" smtClean="0">
                <a:solidFill>
                  <a:srgbClr val="7030A0"/>
                </a:solidFill>
              </a:rPr>
              <a:t>ул</a:t>
            </a:r>
            <a:r>
              <a:rPr lang="ru-RU" sz="1200" dirty="0" smtClean="0">
                <a:solidFill>
                  <a:srgbClr val="7030A0"/>
                </a:solidFill>
              </a:rPr>
              <a:t> .Горная, ул.Некрасова, ул.Подгорный квартал; ул.Пионерская и тротуарная дорожка к МБДОУ ДС "Солнышко"; ул.Октябрьская; ул.Добровольского ул.Партизанская;  Доможаковский сельсовет - ул.Набережная.   </a:t>
            </a:r>
          </a:p>
          <a:p>
            <a:r>
              <a:rPr lang="ru-RU" sz="1200" b="1" dirty="0" smtClean="0">
                <a:solidFill>
                  <a:schemeClr val="accent5"/>
                </a:solidFill>
              </a:rPr>
              <a:t>Проведение неотложных аварийно-восстановительных работ на автомобильных дорогах, разрушенных в пострадавших населенных пунктах Усть-Абаканского района Республики Хакасия - в том числе: Опытненский с/</a:t>
            </a:r>
            <a:r>
              <a:rPr lang="ru-RU" sz="1200" b="1" dirty="0" err="1" smtClean="0">
                <a:solidFill>
                  <a:schemeClr val="accent5"/>
                </a:solidFill>
              </a:rPr>
              <a:t>с</a:t>
            </a:r>
            <a:r>
              <a:rPr lang="ru-RU" sz="1200" b="1" dirty="0" smtClean="0">
                <a:solidFill>
                  <a:schemeClr val="accent5"/>
                </a:solidFill>
              </a:rPr>
              <a:t>; Расцветовский с/</a:t>
            </a:r>
            <a:r>
              <a:rPr lang="ru-RU" sz="1200" b="1" dirty="0" err="1" smtClean="0">
                <a:solidFill>
                  <a:schemeClr val="accent5"/>
                </a:solidFill>
              </a:rPr>
              <a:t>с</a:t>
            </a:r>
            <a:r>
              <a:rPr lang="ru-RU" sz="1200" b="1" dirty="0" smtClean="0">
                <a:solidFill>
                  <a:schemeClr val="accent5"/>
                </a:solidFill>
              </a:rPr>
              <a:t>; Калининский с/</a:t>
            </a:r>
            <a:r>
              <a:rPr lang="ru-RU" sz="1200" b="1" dirty="0" err="1" smtClean="0">
                <a:solidFill>
                  <a:schemeClr val="accent5"/>
                </a:solidFill>
              </a:rPr>
              <a:t>с</a:t>
            </a:r>
            <a:r>
              <a:rPr lang="ru-RU" sz="1200" b="1" dirty="0" smtClean="0">
                <a:solidFill>
                  <a:schemeClr val="accent5"/>
                </a:solidFill>
              </a:rPr>
              <a:t>.     </a:t>
            </a:r>
            <a:r>
              <a:rPr lang="ru-RU" sz="1200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/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2786050" y="1857364"/>
            <a:ext cx="428628" cy="500066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4" name="Диаграмма 8"/>
          <p:cNvGraphicFramePr>
            <a:graphicFrameLocks/>
          </p:cNvGraphicFramePr>
          <p:nvPr/>
        </p:nvGraphicFramePr>
        <p:xfrm>
          <a:off x="5888038" y="2357430"/>
          <a:ext cx="3255962" cy="350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" name="Рисунок 86" descr="http://im1-tub-ru.yandex.net/i?id=246444009-09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5214950"/>
            <a:ext cx="1227135" cy="133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 descr="http://www.stroykat.com/upload/iblock/bcc/bcc22a8fd2a550515a630b063b7245d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71480"/>
            <a:ext cx="2559037" cy="1919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 в 2018 году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071934" y="1500171"/>
            <a:ext cx="4857784" cy="1524485"/>
            <a:chOff x="4285720" y="2523080"/>
            <a:chExt cx="4500594" cy="318849"/>
          </a:xfrm>
        </p:grpSpPr>
        <p:sp>
          <p:nvSpPr>
            <p:cNvPr id="9" name="TextBox 8"/>
            <p:cNvSpPr txBox="1"/>
            <p:nvPr/>
          </p:nvSpPr>
          <p:spPr>
            <a:xfrm>
              <a:off x="4285720" y="2687436"/>
              <a:ext cx="4500594" cy="1544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ru-RU" sz="1400" dirty="0" smtClean="0"/>
                <a:t> мероприятия, направленные на энергосбережение и повышение энергетической эффективности – </a:t>
              </a:r>
            </a:p>
            <a:p>
              <a:pPr algn="ctr"/>
              <a:r>
                <a:rPr lang="ru-RU" sz="1400" dirty="0" smtClean="0"/>
                <a:t>2 967,2 тыс.рублей</a:t>
              </a:r>
              <a:endParaRPr lang="ru-RU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85720" y="2523080"/>
              <a:ext cx="4500594" cy="123064"/>
            </a:xfrm>
            <a:prstGeom prst="rect">
              <a:avLst/>
            </a:prstGeom>
            <a:gradFill flip="none" rotWithShape="1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400" dirty="0" smtClean="0"/>
                <a:t>капитальный ремонт и модернизация объектов коммунальной инфраструктуры – 11 510,3 тыс.рублей</a:t>
              </a:r>
              <a:endParaRPr lang="ru-RU" sz="1400" dirty="0"/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4714876" y="714356"/>
            <a:ext cx="364333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45 103,1 тыс. руб.: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в том числе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3372" y="3357562"/>
            <a:ext cx="485778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 Благоустройство территории района , в т.ч. мероприятия по развитию и сохранению малых сел– 2 255,2 тыс.рублей.</a:t>
            </a:r>
            <a:endParaRPr lang="ru-RU" sz="1400" dirty="0"/>
          </a:p>
        </p:txBody>
      </p:sp>
      <p:pic>
        <p:nvPicPr>
          <p:cNvPr id="20" name="Picture 3" descr="F:\Издания\Брошюра отчет за 2012\годовой 2012\фото 2012\_DSC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714356"/>
            <a:ext cx="1928826" cy="1377733"/>
          </a:xfrm>
          <a:prstGeom prst="rect">
            <a:avLst/>
          </a:prstGeom>
          <a:noFill/>
          <a:effectLst>
            <a:glow rad="63500">
              <a:schemeClr val="accent3">
                <a:lumMod val="50000"/>
                <a:alpha val="40000"/>
              </a:schemeClr>
            </a:glow>
          </a:effectLst>
        </p:spPr>
      </p:pic>
      <p:pic>
        <p:nvPicPr>
          <p:cNvPr id="19" name="Picture 2" descr="http://spaininvestor.com/Imagenes/Textos/675/jenergosberezhenie-v-ispanskom-bytu-590x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3116"/>
            <a:ext cx="2255035" cy="1000132"/>
          </a:xfrm>
          <a:prstGeom prst="rect">
            <a:avLst/>
          </a:prstGeom>
          <a:noFill/>
        </p:spPr>
      </p:pic>
      <p:pic>
        <p:nvPicPr>
          <p:cNvPr id="2054" name="Picture 6" descr="http://gztslovo.ru/risunok-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214686"/>
            <a:ext cx="2214578" cy="147638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143372" y="4357694"/>
            <a:ext cx="4857784" cy="738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 Благоустройство территории района в рамках мероприятия по формированию современной городской среды– 6 661,8 тыс.рублей.</a:t>
            </a:r>
            <a:endParaRPr lang="ru-RU" sz="1400" dirty="0"/>
          </a:p>
        </p:txBody>
      </p:sp>
      <p:pic>
        <p:nvPicPr>
          <p:cNvPr id="14338" name="Picture 2" descr="http://www.assika.ru/photo/xl/3i11/untitled.jpg"/>
          <p:cNvPicPr>
            <a:picLocks noChangeAspect="1" noChangeArrowheads="1"/>
          </p:cNvPicPr>
          <p:nvPr/>
        </p:nvPicPr>
        <p:blipFill>
          <a:blip r:embed="rId6" cstate="print"/>
          <a:srcRect l="10313" t="20000" r="9999"/>
          <a:stretch>
            <a:fillRect/>
          </a:stretch>
        </p:blipFill>
        <p:spPr bwMode="auto">
          <a:xfrm>
            <a:off x="214282" y="4714884"/>
            <a:ext cx="1992457" cy="1500198"/>
          </a:xfrm>
          <a:prstGeom prst="rect">
            <a:avLst/>
          </a:prstGeom>
          <a:noFill/>
        </p:spPr>
      </p:pic>
      <p:pic>
        <p:nvPicPr>
          <p:cNvPr id="14340" name="Picture 4" descr="http://egov-buryatia.ru/upload/iblock/be7/be70bc6c676b1680f913c6f3c5957d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5286388"/>
            <a:ext cx="2335310" cy="1431123"/>
          </a:xfrm>
          <a:prstGeom prst="rect">
            <a:avLst/>
          </a:prstGeom>
          <a:noFill/>
        </p:spPr>
      </p:pic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643306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 в области социальной политики в 2018 году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571480"/>
            <a:ext cx="364333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73 408,4 тыс. руб., в т.ч.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85720" y="1214422"/>
            <a:ext cx="4143404" cy="3714776"/>
            <a:chOff x="4285720" y="2547905"/>
            <a:chExt cx="3838742" cy="685614"/>
          </a:xfrm>
        </p:grpSpPr>
        <p:sp>
          <p:nvSpPr>
            <p:cNvPr id="16" name="TextBox 15"/>
            <p:cNvSpPr txBox="1"/>
            <p:nvPr/>
          </p:nvSpPr>
          <p:spPr>
            <a:xfrm>
              <a:off x="4285720" y="2777456"/>
              <a:ext cx="3838742" cy="12152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мер социальной поддержки детей-сирот и детей, оставшихся без попечения родителей – 45 062,8 тыс.руб.</a:t>
              </a:r>
              <a:endParaRPr lang="ru-RU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720" y="2668265"/>
              <a:ext cx="3838742" cy="972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благоустроенным жильем молодых семей и молодых специалистов– 1 053,9тыс. руб.</a:t>
              </a:r>
              <a:endParaRPr lang="ru-RU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720" y="3136291"/>
              <a:ext cx="3838742" cy="972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Компенсация части родительской платы– 3 721,2 тыс.руб.</a:t>
              </a:r>
              <a:endParaRPr lang="ru-RU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720" y="2547905"/>
              <a:ext cx="3838742" cy="97228"/>
            </a:xfrm>
            <a:prstGeom prst="rect">
              <a:avLst/>
            </a:prstGeom>
            <a:gradFill flip="none" rotWithShape="1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Доплата к пенсиям муниципальным служащим –  4 603,6 тыс.руб.</a:t>
              </a:r>
              <a:endParaRPr lang="ru-RU" sz="12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5720" y="5929330"/>
            <a:ext cx="4143404" cy="461665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Другие вопросы в области социальной политики                     – 1 121,0 тыс.руб.</a:t>
            </a:r>
            <a:endParaRPr lang="ru-RU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85720" y="5000636"/>
            <a:ext cx="41434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помещений–12 950,4 тыс.руб.</a:t>
            </a:r>
            <a:endParaRPr lang="ru-RU" sz="1200" b="1" dirty="0"/>
          </a:p>
        </p:txBody>
      </p:sp>
      <p:pic>
        <p:nvPicPr>
          <p:cNvPr id="30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4422"/>
            <a:ext cx="2254175" cy="1500198"/>
          </a:xfrm>
          <a:prstGeom prst="rect">
            <a:avLst/>
          </a:prstGeom>
          <a:noFill/>
        </p:spPr>
      </p:pic>
      <p:pic>
        <p:nvPicPr>
          <p:cNvPr id="137218" name="Picture 2" descr="http://primorye24.ru/uploads/media/news/0002/32/thumb_131657_news_x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500570"/>
            <a:ext cx="2095515" cy="1571636"/>
          </a:xfrm>
          <a:prstGeom prst="rect">
            <a:avLst/>
          </a:prstGeom>
          <a:noFill/>
        </p:spPr>
      </p:pic>
      <p:pic>
        <p:nvPicPr>
          <p:cNvPr id="137222" name="Picture 6" descr="https://im0-tub-ru.yandex.net/i?id=d1dc0c54ce6d07449f43bb1ceabe183d&amp;n=33&amp;h=215&amp;w=3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000504"/>
            <a:ext cx="2143140" cy="1359220"/>
          </a:xfrm>
          <a:prstGeom prst="rect">
            <a:avLst/>
          </a:prstGeom>
          <a:noFill/>
        </p:spPr>
      </p:pic>
      <p:pic>
        <p:nvPicPr>
          <p:cNvPr id="137220" name="Picture 4" descr="http://edu21.cap.ru/home/3664/images/1oformlenie%20saita%20kartinki/%D0%BF%D0%BB%D0%B0%D1%82%D0%B0%20%D0%B7%D0%B0%20%D0%B4%D0%B5%D1%82%D1%81%D0%B0%D0%B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000372"/>
            <a:ext cx="2247222" cy="1357322"/>
          </a:xfrm>
          <a:prstGeom prst="rect">
            <a:avLst/>
          </a:prstGeom>
          <a:noFill/>
        </p:spPr>
      </p:pic>
      <p:pic>
        <p:nvPicPr>
          <p:cNvPr id="137224" name="Picture 8" descr="http://www.klinuszn.narod.ru/img/knop0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6702559" y="2012821"/>
            <a:ext cx="2663596" cy="106679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85720" y="3143248"/>
            <a:ext cx="414340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Обеспечение мер социальной поддержки специалистов культуры, проживающих в сельской местности– 456,3 тыс.руб.</a:t>
            </a:r>
            <a:endParaRPr lang="ru-RU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85720" y="3857628"/>
            <a:ext cx="4143404" cy="461665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ru-RU" sz="1200" b="1" dirty="0" smtClean="0"/>
              <a:t>Оказание материальной помощи малообеспеченным категориям населения–200,0 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1266" name="Picture 2" descr="http://finrecept.ru/wp-content/uploads/2017/12/mat-pomosh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5429263"/>
            <a:ext cx="1643074" cy="1095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643306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000232" y="285728"/>
            <a:ext cx="6572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муниципальным образованиям поселений  в 2018 году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4810" y="1214422"/>
            <a:ext cx="4714908" cy="4426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Всего – 79 927,0 тыс. рублей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1714480" y="2000240"/>
          <a:ext cx="5572165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39"/>
          <p:cNvSpPr txBox="1"/>
          <p:nvPr/>
        </p:nvSpPr>
        <p:spPr>
          <a:xfrm>
            <a:off x="6429388" y="2428868"/>
            <a:ext cx="2714612" cy="8309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На решение вопросов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местного значения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(нецелевая финансовая помощь)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(дотации)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1071538" y="1714488"/>
            <a:ext cx="2643206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На осуществление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переданных государственных полномочий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(субвенции)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142844" y="3286124"/>
            <a:ext cx="2500330" cy="1015663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EB80A">
                <a:lumMod val="50000"/>
              </a:srgbClr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На развитие муниципальных образований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(целевая финансовая помощь) (иные межбюджетные трансферты)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9256" y="2000240"/>
            <a:ext cx="107157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Sylfaen" pitchFamily="18" charset="0"/>
              </a:rPr>
              <a:t>2 120,0  т.р.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Sylfaen" pitchFamily="18" charset="0"/>
              </a:rPr>
              <a:t>2,7  %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43504" y="4071942"/>
            <a:ext cx="116570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Sylfaen" pitchFamily="18" charset="0"/>
              </a:rPr>
              <a:t>37 803,0  т.р.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Sylfaen" pitchFamily="18" charset="0"/>
              </a:rPr>
              <a:t>47,3 %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86116" y="3286124"/>
            <a:ext cx="128588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Sylfaen" pitchFamily="18" charset="0"/>
              </a:rPr>
              <a:t>42 124,0 т.р.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Sylfaen" pitchFamily="18" charset="0"/>
              </a:rPr>
              <a:t>50,0 %</a:t>
            </a: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>
            <a:off x="1571604" y="4286256"/>
            <a:ext cx="1928826" cy="10715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6643702" y="3286124"/>
            <a:ext cx="1214446" cy="10715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29388" y="1071546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44 366,9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1428736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2285992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4 401,6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85860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786182" y="1500174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7554" y="2143116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1 808,4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0826" y="1714488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2198" y="2357430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1 237,8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58" y="457200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2844" y="5143512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3 720,5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14298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4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6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10190" y="3846615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21 657,2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2907423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8997" y="280772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157161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2" y="4071942"/>
            <a:ext cx="158607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320,7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28992" y="4286256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7488" y="5143512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5 951,7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9"/>
          <a:srcRect r="9999"/>
          <a:stretch>
            <a:fillRect/>
          </a:stretch>
        </p:blipFill>
        <p:spPr bwMode="auto">
          <a:xfrm>
            <a:off x="2786050" y="4143380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286256"/>
            <a:ext cx="642942" cy="514354"/>
          </a:xfrm>
          <a:prstGeom prst="rect">
            <a:avLst/>
          </a:prstGeom>
          <a:noFill/>
        </p:spPr>
      </p:pic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292892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786578" y="4786322"/>
            <a:ext cx="216200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6000768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2 120,0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http://briz-zapad.ru/wp-content/uploads/2016/03/-%D1%83%D1%87%D0%B5%D1%82-e1456824604660.jpg"/>
          <p:cNvPicPr/>
          <p:nvPr/>
        </p:nvPicPr>
        <p:blipFill>
          <a:blip r:embed="rId11"/>
          <a:srcRect b="36199"/>
          <a:stretch>
            <a:fillRect/>
          </a:stretch>
        </p:blipFill>
        <p:spPr bwMode="auto">
          <a:xfrm>
            <a:off x="6786578" y="4500570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3000364" y="2786058"/>
            <a:ext cx="2359063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7488" y="3643314"/>
            <a:ext cx="167584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1 489,5тыс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www.hibiny.com/images/news/2016/112446/99f855c97a643887a213ab0fbb19926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488" y="2571744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643042" y="5715016"/>
            <a:ext cx="19850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8662" y="6286520"/>
            <a:ext cx="184218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959,4 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572140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4857752" y="5429264"/>
            <a:ext cx="1893185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643306" y="6286520"/>
            <a:ext cx="158607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Рисунок 52" descr="http://present5.com/presentation/57d2dd6f2efcb458b912a1739dd84941/image-9.jpg"/>
          <p:cNvPicPr/>
          <p:nvPr/>
        </p:nvPicPr>
        <p:blipFill>
          <a:blip r:embed="rId14" cstate="print"/>
          <a:srcRect l="55743" t="62500"/>
          <a:stretch>
            <a:fillRect/>
          </a:stretch>
        </p:blipFill>
        <p:spPr bwMode="auto">
          <a:xfrm>
            <a:off x="4714876" y="5357826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1285852" y="357166"/>
            <a:ext cx="764386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бюджета МО Усть-Абаканский район по непрограммным расходам за 2018 год</a:t>
            </a:r>
            <a:endParaRPr lang="ru-RU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3399283"/>
          <a:ext cx="8429684" cy="30090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3729"/>
                <a:gridCol w="6622258"/>
                <a:gridCol w="1243697"/>
              </a:tblGrid>
              <a:tr h="677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№ </a:t>
                      </a:r>
                      <a:r>
                        <a:rPr lang="ru-RU" sz="1600" dirty="0" err="1"/>
                        <a:t>п</a:t>
                      </a:r>
                      <a:r>
                        <a:rPr lang="ru-RU" sz="1600" dirty="0"/>
                        <a:t>/</a:t>
                      </a:r>
                      <a:r>
                        <a:rPr lang="ru-RU" sz="1600" dirty="0" err="1"/>
                        <a:t>п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Факт </a:t>
                      </a:r>
                      <a:r>
                        <a:rPr lang="ru-RU" sz="1600" dirty="0" smtClean="0"/>
                        <a:t>2018г.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352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Строительство линии по производству </a:t>
                      </a:r>
                      <a:r>
                        <a:rPr lang="ru-RU" sz="1600" dirty="0" err="1" smtClean="0"/>
                        <a:t>бентонитовых</a:t>
                      </a:r>
                      <a:r>
                        <a:rPr lang="ru-RU" sz="1600" dirty="0" smtClean="0"/>
                        <a:t> гранул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21,561</a:t>
                      </a:r>
                      <a:endParaRPr lang="ru-RU" sz="1600" dirty="0"/>
                    </a:p>
                  </a:txBody>
                  <a:tcPr marL="63305" marR="63305" marT="0" marB="0"/>
                </a:tc>
              </a:tr>
              <a:tr h="520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Строительство III линии сушки (ООО "Бентонит Хакасии")</a:t>
                      </a:r>
                      <a:endParaRPr lang="ru-RU" sz="1600" dirty="0"/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40,459</a:t>
                      </a:r>
                      <a:endParaRPr lang="ru-RU" sz="1600" dirty="0"/>
                    </a:p>
                  </a:txBody>
                  <a:tcPr marL="63305" marR="63305" marT="0" marB="0"/>
                </a:tc>
              </a:tr>
              <a:tr h="6229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"Создание на базе ООО "КП </a:t>
                      </a:r>
                      <a:r>
                        <a:rPr lang="ru-RU" sz="1600" dirty="0" err="1" smtClean="0"/>
                        <a:t>Стройтехнологии</a:t>
                      </a:r>
                      <a:r>
                        <a:rPr lang="ru-RU" sz="1600" dirty="0" smtClean="0"/>
                        <a:t>" современного лесопромышленного предприятия"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1,5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550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4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ООО ""Сибирский Пивовар"  </a:t>
                      </a:r>
                      <a:r>
                        <a:rPr lang="ru-RU" sz="1600" dirty="0" err="1" smtClean="0"/>
                        <a:t>Гейль</a:t>
                      </a:r>
                      <a:r>
                        <a:rPr lang="ru-RU" sz="1600" dirty="0" smtClean="0"/>
                        <a:t> А.А.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12,0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Итого: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75,520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86710" y="6143644"/>
            <a:ext cx="762000" cy="365125"/>
          </a:xfrm>
        </p:spPr>
        <p:txBody>
          <a:bodyPr/>
          <a:lstStyle/>
          <a:p>
            <a:pPr>
              <a:defRPr/>
            </a:pPr>
            <a:fld id="{4E528E0C-2BFD-4857-AA73-5104CC9FE79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2051" name="Скругленный прямоугольник 28"/>
          <p:cNvSpPr>
            <a:spLocks noChangeArrowheads="1"/>
          </p:cNvSpPr>
          <p:nvPr/>
        </p:nvSpPr>
        <p:spPr bwMode="auto">
          <a:xfrm>
            <a:off x="1503485" y="438151"/>
            <a:ext cx="7211919" cy="49051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Повышение инвестиционной привлекательности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Текст 2"/>
          <p:cNvSpPr txBox="1">
            <a:spLocks/>
          </p:cNvSpPr>
          <p:nvPr/>
        </p:nvSpPr>
        <p:spPr bwMode="auto">
          <a:xfrm>
            <a:off x="241179" y="1901823"/>
            <a:ext cx="9036050" cy="3803651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2850" y="1226711"/>
            <a:ext cx="893115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7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инвестиций в экономику муниципального образования является одной из наиболее важных задач, стоящих перед администрациями района и поселений. 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рамках  Комплексного инвестиционного плана развития муниципального образования Усть-Абаканский район в 2018г.  финансировались  8 объектов инфраструктуры на сумму – 55,999 млн. руб.,  8 инвестиционных проектов на общую сумму 598,82 млн. руб., из них: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-4 проекта развития промышленного производства  на сумму  - 75,520 млн. руб. </a:t>
            </a:r>
            <a:endParaRPr lang="ru-RU" sz="17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</a:rPr>
              <a:t>         </a:t>
            </a: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5"/>
          <p:cNvSpPr>
            <a:spLocks noGrp="1"/>
          </p:cNvSpPr>
          <p:nvPr>
            <p:ph idx="1"/>
          </p:nvPr>
        </p:nvSpPr>
        <p:spPr>
          <a:xfrm>
            <a:off x="214282" y="1357298"/>
            <a:ext cx="8680479" cy="2714644"/>
          </a:xfrm>
        </p:spPr>
        <p:txBody>
          <a:bodyPr rtlCol="0">
            <a:noAutofit/>
          </a:bodyPr>
          <a:lstStyle/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Показатели социально-экономического развития 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Усть-Абаканского района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Основные характеристики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Доходы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Расходы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Инвестиционная политика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Муниципальный долг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Дополнительная информация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28604"/>
            <a:ext cx="3089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clipartbest.com/cliparts/dT6/xxG/dT6xxGgG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929198"/>
            <a:ext cx="2630475" cy="1817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785794"/>
            <a:ext cx="828648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  </a:t>
            </a:r>
          </a:p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-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3 проекта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сельскохозяйственной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направленности и переработки  сельскохозяйственной продукции на общую сумму 523 млн. руб.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    В  результате инвестиционной деятельности  в 2018 году реализовано полностью 2 проекта на сумму 16,4 млн. руб. Частично реализовано 6 проектов на сумму 582,42 млн. руб. </a:t>
            </a: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3071810"/>
          <a:ext cx="8143932" cy="28648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942"/>
                <a:gridCol w="6478841"/>
                <a:gridCol w="1022149"/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№ </a:t>
                      </a:r>
                      <a:r>
                        <a:rPr lang="ru-RU" sz="1800" dirty="0" err="1"/>
                        <a:t>п</a:t>
                      </a:r>
                      <a:r>
                        <a:rPr lang="ru-RU" sz="1800" dirty="0"/>
                        <a:t>/</a:t>
                      </a:r>
                      <a:r>
                        <a:rPr lang="ru-RU" sz="1800" dirty="0" err="1"/>
                        <a:t>п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Наименование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2018г</a:t>
                      </a:r>
                      <a:r>
                        <a:rPr lang="ru-RU" sz="1800" dirty="0"/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464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ООО "Хакасская Баранина"</a:t>
                      </a:r>
                      <a:endParaRPr lang="ru-RU" sz="1800" dirty="0"/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500,0</a:t>
                      </a:r>
                      <a:endParaRPr lang="ru-RU" sz="1800" dirty="0"/>
                    </a:p>
                  </a:txBody>
                  <a:tcPr marL="63305" marR="63305" marT="0" marB="0"/>
                </a:tc>
              </a:tr>
              <a:tr h="445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 smtClean="0"/>
                        <a:t>Строительство убойного цеха (с.Весеннее) Гиль В.В.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18,6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732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Строительство животноводческой фермы - коровник на 120 голов, </a:t>
                      </a:r>
                      <a:r>
                        <a:rPr lang="ru-RU" sz="1800" dirty="0" err="1" smtClean="0"/>
                        <a:t>катон</a:t>
                      </a:r>
                      <a:r>
                        <a:rPr lang="ru-RU" sz="1800" dirty="0" smtClean="0"/>
                        <a:t> на 500 голов КФХ </a:t>
                      </a:r>
                      <a:r>
                        <a:rPr lang="ru-RU" sz="1800" dirty="0" err="1" smtClean="0"/>
                        <a:t>Гамидов</a:t>
                      </a:r>
                      <a:r>
                        <a:rPr lang="ru-RU" sz="1800" dirty="0" smtClean="0"/>
                        <a:t> Ш.Э. (п. Имени Ильича)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4,4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435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Итого: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523,0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6" name="Скругленный прямоугольник 28"/>
          <p:cNvSpPr>
            <a:spLocks noChangeArrowheads="1"/>
          </p:cNvSpPr>
          <p:nvPr/>
        </p:nvSpPr>
        <p:spPr bwMode="auto">
          <a:xfrm>
            <a:off x="1503485" y="438151"/>
            <a:ext cx="7211919" cy="49051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Повышение инвестиционной привлекательности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72560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          </a:t>
            </a:r>
            <a:r>
              <a:rPr lang="ru-RU" sz="1800" b="0" dirty="0">
                <a:ln>
                  <a:noFill/>
                </a:ln>
                <a:solidFill>
                  <a:schemeClr val="tx2"/>
                </a:solidFill>
                <a:effectLst/>
              </a:rPr>
              <a:t>В </a:t>
            </a:r>
            <a:r>
              <a:rPr lang="ru-RU" sz="1800" dirty="0">
                <a:ln>
                  <a:noFill/>
                </a:ln>
                <a:solidFill>
                  <a:schemeClr val="tx2"/>
                </a:solidFill>
                <a:effectLst/>
              </a:rPr>
              <a:t>2018 году на  объекты  коммунальной  и инженерной инфраструктуры  выделено инвестиций в сумме 62,9 млн. руб., из них на реконструкцию и ремонт дорог 31,1 млн. руб., на капитальные ремонты теплосетей -   8,9 млн. руб., инвестиции вложенные в сферу водоснабжения составили  более 15 млн. руб.,  капитальный ремонт объектов социальной инфраструктуры -7,9 млн. руб.</a:t>
            </a:r>
            <a:endParaRPr lang="ru-RU" sz="180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3021864"/>
              </p:ext>
            </p:extLst>
          </p:nvPr>
        </p:nvGraphicFramePr>
        <p:xfrm>
          <a:off x="571472" y="2571744"/>
          <a:ext cx="8143932" cy="36559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2942"/>
                <a:gridCol w="6478841"/>
                <a:gridCol w="1022149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№ </a:t>
                      </a:r>
                      <a:r>
                        <a:rPr lang="ru-RU" sz="1600" b="1" dirty="0" err="1"/>
                        <a:t>п</a:t>
                      </a:r>
                      <a:r>
                        <a:rPr lang="ru-RU" sz="1600" b="1" dirty="0"/>
                        <a:t>/</a:t>
                      </a:r>
                      <a:r>
                        <a:rPr lang="ru-RU" sz="1600" b="1" dirty="0" err="1"/>
                        <a:t>п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Наименование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2018г</a:t>
                      </a:r>
                      <a:r>
                        <a:rPr lang="ru-RU" sz="1600" b="1" dirty="0"/>
                        <a:t>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464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Капитальные ремонты теплосетей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/>
                        <a:t>4,109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 anchor="ctr"/>
                </a:tc>
              </a:tr>
              <a:tr h="445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 smtClean="0"/>
                        <a:t>Капитальный ремонт основного и вспомогательного котельного оборудования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/>
                        <a:t>4,799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 anchor="ctr"/>
                </a:tc>
              </a:tr>
              <a:tr h="386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/>
                        <a:t>Строительство водопровода в </a:t>
                      </a:r>
                      <a:r>
                        <a:rPr lang="ru-RU" sz="1600" b="1" u="none" strike="noStrike" dirty="0" err="1"/>
                        <a:t>аале</a:t>
                      </a:r>
                      <a:r>
                        <a:rPr lang="ru-RU" sz="1600" b="1" u="none" strike="noStrike" dirty="0"/>
                        <a:t> </a:t>
                      </a:r>
                      <a:r>
                        <a:rPr lang="ru-RU" sz="1600" b="1" u="none" strike="noStrike" dirty="0" err="1" smtClean="0"/>
                        <a:t>Чарков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/>
                        <a:t>14,800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 anchor="ctr"/>
                </a:tc>
              </a:tr>
              <a:tr h="386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/>
                        <a:t>Строительство павильона для наружного забора воды с точкой заправки пожарных машин с точкой отгрузки ХВС, </a:t>
                      </a:r>
                      <a:r>
                        <a:rPr lang="ru-RU" sz="1600" b="1" u="none" strike="noStrike" dirty="0" err="1"/>
                        <a:t>с.Усть-Бюрский</a:t>
                      </a:r>
                      <a:r>
                        <a:rPr lang="ru-RU" sz="1600" b="1" u="none" strike="noStrike" dirty="0"/>
                        <a:t> сельсовет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/>
                        <a:t>0,238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 anchor="ctr"/>
                </a:tc>
              </a:tr>
              <a:tr h="371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/>
                        <a:t>Ремонт </a:t>
                      </a:r>
                      <a:r>
                        <a:rPr lang="ru-RU" sz="1600" b="1" u="none" strike="noStrike" dirty="0" smtClean="0"/>
                        <a:t> и реконструкция дорог с.Калинино, д.Чапаево</a:t>
                      </a:r>
                    </a:p>
                    <a:p>
                      <a:pPr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31,101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364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/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55,065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6" name="Скругленный прямоугольник 28"/>
          <p:cNvSpPr>
            <a:spLocks noChangeArrowheads="1"/>
          </p:cNvSpPr>
          <p:nvPr/>
        </p:nvSpPr>
        <p:spPr bwMode="auto">
          <a:xfrm>
            <a:off x="1500166" y="214290"/>
            <a:ext cx="7211919" cy="49051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Повышение инвестиционной привлекательности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79690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На объекты социальной инфраструктуры в 2018 году затрачено 7,862 млн. рублей.  </a:t>
            </a:r>
            <a:endParaRPr lang="ru-RU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6188191"/>
              </p:ext>
            </p:extLst>
          </p:nvPr>
        </p:nvGraphicFramePr>
        <p:xfrm>
          <a:off x="571472" y="1500174"/>
          <a:ext cx="8143932" cy="2070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2942"/>
                <a:gridCol w="6478841"/>
                <a:gridCol w="1022149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№ </a:t>
                      </a:r>
                      <a:r>
                        <a:rPr lang="ru-RU" sz="1800" dirty="0" err="1"/>
                        <a:t>п</a:t>
                      </a:r>
                      <a:r>
                        <a:rPr lang="ru-RU" sz="1800" dirty="0"/>
                        <a:t>/</a:t>
                      </a:r>
                      <a:r>
                        <a:rPr lang="ru-RU" sz="1800" dirty="0" err="1"/>
                        <a:t>п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Наименование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2018г</a:t>
                      </a:r>
                      <a:r>
                        <a:rPr lang="ru-RU" sz="1800" dirty="0"/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64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Разработка ПСД на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строительство школы на 250 мест в д. Чапаево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2,902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 smtClean="0"/>
                        <a:t>Капитальный ремонт ДК Гагарина р.п.Усть-Абакан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/>
                        <a:t>4,960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 anchor="ctr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/>
                        <a:t>Итого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7,862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pic>
        <p:nvPicPr>
          <p:cNvPr id="1026" name="Picture 2" descr="C:\Users\КЕРШМ\Desktop\207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86190"/>
            <a:ext cx="3465537" cy="2643206"/>
          </a:xfrm>
          <a:prstGeom prst="rect">
            <a:avLst/>
          </a:prstGeom>
          <a:noFill/>
        </p:spPr>
      </p:pic>
      <p:pic>
        <p:nvPicPr>
          <p:cNvPr id="1027" name="Picture 3" descr="C:\Users\КЕРШМ\Desktop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86190"/>
            <a:ext cx="3975322" cy="2643916"/>
          </a:xfrm>
          <a:prstGeom prst="rect">
            <a:avLst/>
          </a:prstGeom>
          <a:noFill/>
        </p:spPr>
      </p:pic>
      <p:pic>
        <p:nvPicPr>
          <p:cNvPr id="7" name="Рисунок 6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28"/>
          <p:cNvSpPr>
            <a:spLocks noChangeArrowheads="1"/>
          </p:cNvSpPr>
          <p:nvPr/>
        </p:nvSpPr>
        <p:spPr bwMode="auto">
          <a:xfrm>
            <a:off x="1357290" y="142852"/>
            <a:ext cx="7358114" cy="4905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Повышение инвестиционной привлекательности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290"/>
            <a:ext cx="421484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85728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858016" y="500042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43504" y="242886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357818" y="3500438"/>
          <a:ext cx="314327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571636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2017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1 277,9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20,3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42913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  <p:graphicFrame>
        <p:nvGraphicFramePr>
          <p:cNvPr id="22" name="Диаграмма 15"/>
          <p:cNvGraphicFramePr>
            <a:graphicFrameLocks/>
          </p:cNvGraphicFramePr>
          <p:nvPr/>
        </p:nvGraphicFramePr>
        <p:xfrm>
          <a:off x="357158" y="1357298"/>
          <a:ext cx="450059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214414" y="1000108"/>
            <a:ext cx="35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  муниципального долга </a:t>
            </a:r>
            <a:endParaRPr lang="ru-RU" dirty="0"/>
          </a:p>
        </p:txBody>
      </p:sp>
      <p:pic>
        <p:nvPicPr>
          <p:cNvPr id="15366" name="Picture 6" descr="http://kanskadm.ru/files/level/munipalmzniy%20dol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643446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85852" y="571480"/>
            <a:ext cx="7715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социально-экономическая характеристика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района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6215074" y="1428736"/>
            <a:ext cx="2649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Площадь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7 520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км</a:t>
            </a:r>
            <a:r>
              <a:rPr lang="ru-RU" sz="1400" baseline="300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2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6215074" y="4071942"/>
            <a:ext cx="266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Протяженность автомобильных дорог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1 406,6 км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214678" y="5715016"/>
            <a:ext cx="3629025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Городское население 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36,9 %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Сельское население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63,1 %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6357950" y="2000240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13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муниципальных образований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6286512" y="3357562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Численность населения – </a:t>
            </a:r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41 719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6357950" y="2714620"/>
            <a:ext cx="247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38 </a:t>
            </a:r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населенных пунктов</a:t>
            </a:r>
          </a:p>
        </p:txBody>
      </p:sp>
      <p:pic>
        <p:nvPicPr>
          <p:cNvPr id="20" name="Picture 4" descr="E:\18 Бюджет для граждан\r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72074"/>
            <a:ext cx="16986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C:\Users\Потылицына НА\Desktop\Видеоряд  о районе\райо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5572164" cy="440039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428696" y="142852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428596" y="1928802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15074" y="628652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58016" y="5286388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072362" cy="10525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haroni" pitchFamily="2" charset="-79"/>
              </a:rPr>
              <a:t>Сеть муниципальных учреждений</a:t>
            </a:r>
          </a:p>
        </p:txBody>
      </p:sp>
      <p:sp>
        <p:nvSpPr>
          <p:cNvPr id="70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Управление финансов и экономики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24" y="6492875"/>
            <a:ext cx="7620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1285860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357298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12766" y="5840416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8328" y="5894391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64138" y="1120775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99063" y="1174750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7870" y="1382684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Администрация района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290" y="5929330"/>
            <a:ext cx="21463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 функциональных </a:t>
            </a: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управлений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pic>
        <p:nvPicPr>
          <p:cNvPr id="17" name="Picture 5" descr="E:\New Folder\управле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578" y="5830891"/>
            <a:ext cx="8620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929313" y="1276350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38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 муниципальных учреждений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143116"/>
            <a:ext cx="1919288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7363" y="2120900"/>
            <a:ext cx="1919287" cy="67786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9738" y="2141538"/>
            <a:ext cx="19780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2 490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4876" y="221455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4 902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4876" y="4143380"/>
            <a:ext cx="1928826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6314" y="521495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48475" y="2852738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8950" y="3567113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76" y="4143380"/>
            <a:ext cx="2155825" cy="97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образования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«Усть-Абаканский ЦДО»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332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воспитанника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6578" y="292893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1 540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8313" y="3652838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Детская школа искусств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280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4876" y="521495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Дома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</p:txBody>
      </p:sp>
      <p:sp>
        <p:nvSpPr>
          <p:cNvPr id="38" name="Прямоугольный треугольник 37"/>
          <p:cNvSpPr/>
          <p:nvPr/>
        </p:nvSpPr>
        <p:spPr>
          <a:xfrm rot="12911834">
            <a:off x="1230272" y="3488418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Прямоугольный треугольник 38"/>
          <p:cNvSpPr/>
          <p:nvPr/>
        </p:nvSpPr>
        <p:spPr>
          <a:xfrm rot="6807214">
            <a:off x="2243785" y="5388120"/>
            <a:ext cx="870213" cy="32330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 rot="17905369">
            <a:off x="3467731" y="2185954"/>
            <a:ext cx="1565596" cy="35085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428860" y="3214686"/>
            <a:ext cx="2143140" cy="207170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0298" y="4143380"/>
            <a:ext cx="212883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Из 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бюджета МО Усть-Абаканский район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финансируется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47 </a:t>
            </a: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учреждений</a:t>
            </a:r>
          </a:p>
        </p:txBody>
      </p:sp>
      <p:pic>
        <p:nvPicPr>
          <p:cNvPr id="48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9863" y="1103313"/>
            <a:ext cx="887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http://www.psihdocs.ru/rukovodstvo-dlya-vrachej-dopusheno/40476_html_c7c806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429000"/>
            <a:ext cx="1071570" cy="648779"/>
          </a:xfrm>
          <a:prstGeom prst="rect">
            <a:avLst/>
          </a:prstGeom>
          <a:noFill/>
        </p:spPr>
      </p:pic>
      <p:sp>
        <p:nvSpPr>
          <p:cNvPr id="50" name="Скругленный прямоугольник 49"/>
          <p:cNvSpPr/>
          <p:nvPr/>
        </p:nvSpPr>
        <p:spPr>
          <a:xfrm>
            <a:off x="4714876" y="2857496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6314" y="292893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Школа-интернат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154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14876" y="3500438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57752" y="3571876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Коррекционная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58016" y="4286256"/>
            <a:ext cx="1919288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16" y="4286256"/>
            <a:ext cx="197643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Загородный лагерь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858016" y="4714884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58016" y="471488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Районный молодёжный ресурсный центр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16" y="5286388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Музея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786314" y="5715016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86314" y="5715016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58016" y="5786454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58016" y="5786454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Редакция Газеты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15074" y="628652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Правовая служба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34" y="2000240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7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1142976" y="2071678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Совет депутатов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8596" y="2571744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00034" y="2643182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3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1214414" y="2643182"/>
            <a:ext cx="21463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Контрольно-счетная палата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214414" y="142852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УРОВЕНЬ  ЖИЗНИ  НАСЕЛЕНИЯ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3586" y="898499"/>
          <a:ext cx="4411139" cy="369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17"/>
                <a:gridCol w="1027554"/>
                <a:gridCol w="1122968"/>
              </a:tblGrid>
              <a:tr h="349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15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населения,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2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экономически активного населения,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240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начисленная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работников,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26966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30799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72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Ввод в действие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жилых домов,  тыс.кв.м.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25,59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29,57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4831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</a:t>
                      </a:r>
                    </a:p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055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2500330" cy="1724187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786322"/>
            <a:ext cx="2714644" cy="1864976"/>
          </a:xfrm>
          <a:prstGeom prst="rect">
            <a:avLst/>
          </a:prstGeom>
          <a:noFill/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5416673" y="3331597"/>
            <a:ext cx="30239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руб</a:t>
            </a:r>
            <a:r>
              <a:rPr lang="ru-RU" sz="1100" dirty="0"/>
              <a:t>.</a:t>
            </a: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5431353" y="3721209"/>
            <a:ext cx="34936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редний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назначенной трудовой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пенсии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5446032" y="4126728"/>
            <a:ext cx="3251473" cy="4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еличина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прожиточного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минимума(в среднем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душу населения, руб.)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5172381" y="3411231"/>
            <a:ext cx="215854" cy="111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81425" y="3792188"/>
            <a:ext cx="215854" cy="1208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786315" y="1000108"/>
          <a:ext cx="385765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159785" y="4214191"/>
            <a:ext cx="249548" cy="119270"/>
          </a:xfrm>
          <a:prstGeom prst="rect">
            <a:avLst/>
          </a:prstGeom>
          <a:solidFill>
            <a:srgbClr val="2AAC0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0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  <p:pic>
        <p:nvPicPr>
          <p:cNvPr id="3" name="Picture 2" descr="C:\Users\КЕРШМ\Desktop\4442bbfe-af7b-4f64-aab6-737fecdeb45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705350"/>
            <a:ext cx="2867025" cy="1938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29322" y="1071546"/>
            <a:ext cx="3214678" cy="5572164"/>
          </a:xfrm>
        </p:spPr>
        <p:txBody>
          <a:bodyPr>
            <a:normAutofit fontScale="85000" lnSpcReduction="10000"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анализа динамики основных показателей социально-экономического развития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Усть-Абаканского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по итогам января-декабря 2018 года были получены следующие результаты:</a:t>
            </a:r>
          </a:p>
          <a:p>
            <a:pPr>
              <a:lnSpc>
                <a:spcPct val="110000"/>
              </a:lnSpc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объем промышленного производства  вырос  на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18,8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г/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производство продукции сельского хозяйства снизилось  на 14,8% г/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оборот розничной торговли увеличился на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26,8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г/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110000"/>
              </a:lnSpc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среднемесячная заработная плата увеличилась на 14,2% г/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инвестиции в основной капитал снизились на 43%;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регистрируемой безработицы снизился с 1,5% до 1,38%.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ru-RU" sz="17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1429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 социально-экономического развития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Усть-Абаканского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района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142844" y="1285860"/>
          <a:ext cx="578647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15941</TotalTime>
  <Words>5572</Words>
  <Application>Microsoft Office PowerPoint</Application>
  <PresentationFormat>Экран (4:3)</PresentationFormat>
  <Paragraphs>1234</Paragraphs>
  <Slides>55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Тема Office</vt:lpstr>
      <vt:lpstr>Апекс</vt:lpstr>
      <vt:lpstr>1_Апекс</vt:lpstr>
      <vt:lpstr>2_Тема Office</vt:lpstr>
      <vt:lpstr>3_Тема Office</vt:lpstr>
      <vt:lpstr>1_Тема Office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Сеть муниципальных учреждений</vt:lpstr>
      <vt:lpstr>Слайд 8</vt:lpstr>
      <vt:lpstr>Слайд 9</vt:lpstr>
      <vt:lpstr>Слайд 10</vt:lpstr>
      <vt:lpstr>Основные понятия</vt:lpstr>
      <vt:lpstr>Слайд 12</vt:lpstr>
      <vt:lpstr>Слайд 13</vt:lpstr>
      <vt:lpstr>Слайд 14</vt:lpstr>
      <vt:lpstr>Слайд 15</vt:lpstr>
      <vt:lpstr>Поступление в доходы бюджета  муниципального образования Усть-Абаканский район за 2018 год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Исполнение по подразделам классификации расходов  бюджета  муниципального образования   Усть-Абаканский район за 2018 год</vt:lpstr>
      <vt:lpstr>Исполнение по подразделам классификации расходов  бюджета  муниципального образования   Усть-Абаканский район за 2018 год</vt:lpstr>
      <vt:lpstr>Исполнение по подразделам классификации расходов  бюджета  муниципального образования   Усть-Абаканский район за 2018 год</vt:lpstr>
      <vt:lpstr>Исполнение по подразделам классификации расходов  бюджета  муниципального образования   Усть-Абаканский район за 2018 год</vt:lpstr>
      <vt:lpstr>Исполнение по подразделам классификации расходов  бюджета  муниципального образования   Усть-Абаканский район за 2018 год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           В 2018 году на  объекты  коммунальной  и инженерной инфраструктуры  выделено инвестиций в сумме 62,9 млн. руб., из них на реконструкцию и ремонт дорог 31,1 млн. руб., на капитальные ремонты теплосетей -   8,9 млн. руб., инвестиции вложенные в сферу водоснабжения составили  более 15 млн. руб.,  капитальный ремонт объектов социальной инфраструктуры -7,9 млн. руб.</vt:lpstr>
      <vt:lpstr>На объекты социальной инфраструктуры в 2018 году затрачено 7,862 млн. рублей.  </vt:lpstr>
      <vt:lpstr>Слайд 53</vt:lpstr>
      <vt:lpstr>Слайд 54</vt:lpstr>
      <vt:lpstr>Слайд 55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ПИНЯСОВАОА</cp:lastModifiedBy>
  <cp:revision>5342</cp:revision>
  <cp:lastPrinted>2016-05-25T12:21:08Z</cp:lastPrinted>
  <dcterms:created xsi:type="dcterms:W3CDTF">2013-11-20T11:05:04Z</dcterms:created>
  <dcterms:modified xsi:type="dcterms:W3CDTF">2019-06-28T02:25:18Z</dcterms:modified>
</cp:coreProperties>
</file>