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03E-2"/>
          <c:y val="0"/>
          <c:w val="0.9441273751864756"/>
          <c:h val="0.829871706934689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55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68798848"/>
        <c:axId val="168931328"/>
      </c:barChart>
      <c:catAx>
        <c:axId val="1687988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931328"/>
        <c:crosses val="autoZero"/>
        <c:auto val="1"/>
        <c:lblAlgn val="ctr"/>
        <c:lblOffset val="100"/>
      </c:catAx>
      <c:valAx>
        <c:axId val="168931328"/>
        <c:scaling>
          <c:orientation val="minMax"/>
        </c:scaling>
        <c:axPos val="l"/>
        <c:majorGridlines/>
        <c:numFmt formatCode="General" sourceLinked="1"/>
        <c:tickLblPos val="none"/>
        <c:crossAx val="16879884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2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1366388.5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1366388.5</c:v>
                </c:pt>
              </c:numCache>
            </c:numRef>
          </c:val>
        </c:ser>
        <c:shape val="box"/>
        <c:axId val="174783872"/>
        <c:axId val="168301696"/>
        <c:axId val="0"/>
      </c:bar3DChart>
      <c:catAx>
        <c:axId val="174783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8301696"/>
        <c:crossesAt val="0"/>
        <c:auto val="1"/>
        <c:lblAlgn val="ctr"/>
        <c:lblOffset val="100"/>
      </c:catAx>
      <c:valAx>
        <c:axId val="168301696"/>
        <c:scaling>
          <c:orientation val="minMax"/>
        </c:scaling>
        <c:delete val="1"/>
        <c:axPos val="l"/>
        <c:numFmt formatCode="#,##0.00" sourceLinked="1"/>
        <c:tickLblPos val="none"/>
        <c:crossAx val="17478387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05"/>
          <c:y val="0.13613956803855684"/>
          <c:w val="0.2988144891126211"/>
          <c:h val="0.326873221965474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8E-3"/>
                  <c:y val="1.932353624973681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1366.4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74569344"/>
        <c:axId val="174570880"/>
        <c:axId val="0"/>
      </c:bar3DChart>
      <c:catAx>
        <c:axId val="174569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74570880"/>
        <c:crosses val="autoZero"/>
        <c:auto val="1"/>
        <c:lblAlgn val="ctr"/>
        <c:lblOffset val="100"/>
      </c:catAx>
      <c:valAx>
        <c:axId val="17457088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7456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9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25"/>
                </c:manualLayout>
              </c:layout>
              <c:showVal val="1"/>
            </c:dLbl>
            <c:dLbl>
              <c:idx val="1"/>
              <c:layout>
                <c:manualLayout>
                  <c:x val="-4.5904208407225298E-17"/>
                  <c:y val="0.2047123719063025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1844.7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8638336"/>
        <c:axId val="168639872"/>
        <c:axId val="0"/>
      </c:bar3DChart>
      <c:catAx>
        <c:axId val="168638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8639872"/>
        <c:crosses val="autoZero"/>
        <c:auto val="1"/>
        <c:lblAlgn val="ctr"/>
        <c:lblOffset val="100"/>
      </c:catAx>
      <c:valAx>
        <c:axId val="16863987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86383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21"/>
          <c:h val="0.760843619187158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095E-4"/>
          <c:y val="2.091488629383207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28"/>
          <c:w val="0.712860917284303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89"/>
          <c:w val="0.639259684388339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75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118 215,2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70 217,6</c:v>
                </c:pt>
                <c:pt idx="3">
                  <c:v>Жилищно-коммунальное хозяйство 180 456,7</c:v>
                </c:pt>
                <c:pt idx="4">
                  <c:v>Образование 1 106 479,3</c:v>
                </c:pt>
                <c:pt idx="5">
                  <c:v>Культура 106 875,2</c:v>
                </c:pt>
                <c:pt idx="6">
                  <c:v>Социальная политика 108 255,3</c:v>
                </c:pt>
                <c:pt idx="7">
                  <c:v>Физическая культура и спорт 124 898,9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121 306,0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118215.2</c:v>
                </c:pt>
                <c:pt idx="1">
                  <c:v>965.3</c:v>
                </c:pt>
                <c:pt idx="2">
                  <c:v>70217.600000000006</c:v>
                </c:pt>
                <c:pt idx="3">
                  <c:v>180456.7</c:v>
                </c:pt>
                <c:pt idx="4">
                  <c:v>1106479.3</c:v>
                </c:pt>
                <c:pt idx="5">
                  <c:v>106875.2</c:v>
                </c:pt>
                <c:pt idx="6">
                  <c:v>108255.3</c:v>
                </c:pt>
                <c:pt idx="7">
                  <c:v>124898.9</c:v>
                </c:pt>
                <c:pt idx="8">
                  <c:v>9238.2999999999975</c:v>
                </c:pt>
                <c:pt idx="9">
                  <c:v>20</c:v>
                </c:pt>
                <c:pt idx="10">
                  <c:v>121306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208960.2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769468.9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66904.600000000006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9810.2000000000007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39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3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80155904"/>
        <c:axId val="180157440"/>
        <c:axId val="0"/>
      </c:bar3DChart>
      <c:catAx>
        <c:axId val="1801559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0157440"/>
        <c:crosses val="autoZero"/>
        <c:auto val="1"/>
        <c:lblAlgn val="ctr"/>
        <c:lblOffset val="100"/>
      </c:catAx>
      <c:valAx>
        <c:axId val="180157440"/>
        <c:scaling>
          <c:orientation val="minMax"/>
        </c:scaling>
        <c:delete val="1"/>
        <c:axPos val="l"/>
        <c:numFmt formatCode="#,##0.0" sourceLinked="1"/>
        <c:tickLblPos val="none"/>
        <c:crossAx val="180155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56"/>
          <c:w val="0.69893926615099489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207E-2"/>
          <c:y val="0.23855007139057638"/>
          <c:w val="0.92278499725841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1106479.3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35998080"/>
        <c:axId val="135999872"/>
      </c:lineChart>
      <c:catAx>
        <c:axId val="135998080"/>
        <c:scaling>
          <c:orientation val="minMax"/>
        </c:scaling>
        <c:delete val="1"/>
        <c:axPos val="b"/>
        <c:numFmt formatCode="General" sourceLinked="1"/>
        <c:tickLblPos val="none"/>
        <c:crossAx val="135999872"/>
        <c:crosses val="autoZero"/>
        <c:auto val="1"/>
        <c:lblAlgn val="ctr"/>
        <c:lblOffset val="100"/>
      </c:catAx>
      <c:valAx>
        <c:axId val="135999872"/>
        <c:scaling>
          <c:orientation val="minMax"/>
        </c:scaling>
        <c:delete val="1"/>
        <c:axPos val="l"/>
        <c:numFmt formatCode="#,##0.00" sourceLinked="1"/>
        <c:tickLblPos val="none"/>
        <c:crossAx val="135998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79"/>
          <c:h val="0.765432059742303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68946688"/>
        <c:axId val="168985344"/>
      </c:barChart>
      <c:catAx>
        <c:axId val="168946688"/>
        <c:scaling>
          <c:orientation val="minMax"/>
        </c:scaling>
        <c:axPos val="b"/>
        <c:numFmt formatCode="General" sourceLinked="1"/>
        <c:tickLblPos val="nextTo"/>
        <c:crossAx val="168985344"/>
        <c:crosses val="autoZero"/>
        <c:auto val="1"/>
        <c:lblAlgn val="ctr"/>
        <c:lblOffset val="100"/>
      </c:catAx>
      <c:valAx>
        <c:axId val="168985344"/>
        <c:scaling>
          <c:orientation val="minMax"/>
        </c:scaling>
        <c:axPos val="l"/>
        <c:majorGridlines/>
        <c:numFmt formatCode="General" sourceLinked="1"/>
        <c:tickLblPos val="none"/>
        <c:crossAx val="1689466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46812928"/>
        <c:axId val="146814464"/>
        <c:axId val="0"/>
      </c:bar3DChart>
      <c:catAx>
        <c:axId val="146812928"/>
        <c:scaling>
          <c:orientation val="minMax"/>
        </c:scaling>
        <c:delete val="1"/>
        <c:axPos val="b"/>
        <c:tickLblPos val="none"/>
        <c:crossAx val="146814464"/>
        <c:crosses val="autoZero"/>
        <c:auto val="1"/>
        <c:lblAlgn val="ctr"/>
        <c:lblOffset val="100"/>
      </c:catAx>
      <c:valAx>
        <c:axId val="14681446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681292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47028224"/>
        <c:axId val="147034112"/>
        <c:axId val="0"/>
      </c:bar3DChart>
      <c:catAx>
        <c:axId val="147028224"/>
        <c:scaling>
          <c:orientation val="minMax"/>
        </c:scaling>
        <c:delete val="1"/>
        <c:axPos val="b"/>
        <c:tickLblPos val="none"/>
        <c:crossAx val="147034112"/>
        <c:crosses val="autoZero"/>
        <c:auto val="1"/>
        <c:lblAlgn val="ctr"/>
        <c:lblOffset val="100"/>
      </c:catAx>
      <c:valAx>
        <c:axId val="14703411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702822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69196160"/>
        <c:axId val="169345408"/>
        <c:axId val="0"/>
      </c:bar3DChart>
      <c:catAx>
        <c:axId val="1691961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9345408"/>
        <c:crosses val="autoZero"/>
        <c:auto val="1"/>
        <c:lblAlgn val="ctr"/>
        <c:lblOffset val="100"/>
      </c:catAx>
      <c:valAx>
        <c:axId val="16934540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91961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5"/>
          <c:y val="2.607439601756393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2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69395328"/>
        <c:axId val="169396864"/>
      </c:lineChart>
      <c:catAx>
        <c:axId val="169395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69396864"/>
        <c:crosses val="autoZero"/>
        <c:auto val="1"/>
        <c:lblAlgn val="ctr"/>
        <c:lblOffset val="100"/>
      </c:catAx>
      <c:valAx>
        <c:axId val="1693968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9395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49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6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1E-2"/>
                  <c:y val="-4.558372653784077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69517056"/>
        <c:axId val="169518592"/>
        <c:axId val="0"/>
      </c:bar3DChart>
      <c:catAx>
        <c:axId val="169517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9518592"/>
        <c:crossesAt val="0"/>
        <c:auto val="1"/>
        <c:lblAlgn val="ctr"/>
        <c:lblOffset val="100"/>
      </c:catAx>
      <c:valAx>
        <c:axId val="169518592"/>
        <c:scaling>
          <c:orientation val="minMax"/>
        </c:scaling>
        <c:delete val="1"/>
        <c:axPos val="l"/>
        <c:numFmt formatCode="General" sourceLinked="1"/>
        <c:tickLblPos val="none"/>
        <c:crossAx val="16951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508E-2"/>
          <c:y val="6.1888800375320158E-2"/>
          <c:w val="0.866924712996716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69533824"/>
        <c:axId val="169535360"/>
      </c:barChart>
      <c:catAx>
        <c:axId val="169533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9535360"/>
        <c:crossesAt val="0"/>
        <c:auto val="1"/>
        <c:lblAlgn val="ctr"/>
        <c:lblOffset val="100"/>
      </c:catAx>
      <c:valAx>
        <c:axId val="16953536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953382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69643008"/>
        <c:axId val="169661184"/>
        <c:axId val="0"/>
      </c:bar3DChart>
      <c:catAx>
        <c:axId val="169643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9661184"/>
        <c:crosses val="autoZero"/>
        <c:auto val="1"/>
        <c:lblAlgn val="ctr"/>
        <c:lblOffset val="100"/>
      </c:catAx>
      <c:valAx>
        <c:axId val="1696611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9643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5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70652800"/>
        <c:axId val="170654336"/>
      </c:lineChart>
      <c:catAx>
        <c:axId val="170652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0654336"/>
        <c:crosses val="autoZero"/>
        <c:auto val="1"/>
        <c:lblAlgn val="ctr"/>
        <c:lblOffset val="100"/>
      </c:catAx>
      <c:valAx>
        <c:axId val="170654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065280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1 875 252,3 тыс.рублей 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71 675,5 тыс.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1 946 927,8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99 164,70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1 946 927,8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1 844 712,0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103 от 15.06.2022 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378 780,5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233 893,0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274 768,6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36 715,4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1 946 927,8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108 875,2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124 898,9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121 306,0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1 106 479,3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875,2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70 217,6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180 456,7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40 325,9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40 865,3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6 361,5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5 444 ,5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6 045,9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165205,2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769468,9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208960,2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66 904,6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28 408,9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5 769,2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124898,8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11 740,0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1 946 927,8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861373"/>
              </p:ext>
            </p:extLst>
          </p:nvPr>
        </p:nvGraphicFramePr>
        <p:xfrm>
          <a:off x="1104900" y="2349500"/>
          <a:ext cx="5880100" cy="3048000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1 438 594,5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245 351,8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185 580,7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1 875 252,3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1 082 469,9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103 273,3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120 542,2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128 506,6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3 802,5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16 417,3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179 352,9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150 591,5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30 231,7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1 082 469,9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1 019 655,5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62 552,3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26 016,4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45 307,7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16 911,3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71 857,8 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71 675,5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6 327,3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4 217,8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38 252,2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8 038,5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13912</TotalTime>
  <Words>5120</Words>
  <Application>Microsoft Office PowerPoint</Application>
  <PresentationFormat>Экран (4:3)</PresentationFormat>
  <Paragraphs>1107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103 от 15.06.2022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4465</cp:revision>
  <dcterms:created xsi:type="dcterms:W3CDTF">2013-11-30T21:03:12Z</dcterms:created>
  <dcterms:modified xsi:type="dcterms:W3CDTF">2022-10-20T02:20:30Z</dcterms:modified>
</cp:coreProperties>
</file>