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1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65616128"/>
        <c:axId val="65622016"/>
      </c:barChart>
      <c:catAx>
        <c:axId val="65616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622016"/>
        <c:crosses val="autoZero"/>
        <c:auto val="1"/>
        <c:lblAlgn val="ctr"/>
        <c:lblOffset val="100"/>
      </c:catAx>
      <c:valAx>
        <c:axId val="65622016"/>
        <c:scaling>
          <c:orientation val="minMax"/>
        </c:scaling>
        <c:axPos val="l"/>
        <c:majorGridlines/>
        <c:numFmt formatCode="General" sourceLinked="1"/>
        <c:tickLblPos val="none"/>
        <c:crossAx val="6561612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3"/>
                  <c:y val="8.965917948106239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14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39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111578</c:v>
                </c:pt>
                <c:pt idx="2">
                  <c:v>1391065.1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111578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1391065.1</c:v>
                </c:pt>
              </c:numCache>
            </c:numRef>
          </c:val>
        </c:ser>
        <c:dLbls/>
        <c:shape val="box"/>
        <c:axId val="65744896"/>
        <c:axId val="65746432"/>
        <c:axId val="0"/>
      </c:bar3DChart>
      <c:catAx>
        <c:axId val="65744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65746432"/>
        <c:crossesAt val="0"/>
        <c:auto val="1"/>
        <c:lblAlgn val="ctr"/>
        <c:lblOffset val="100"/>
      </c:catAx>
      <c:valAx>
        <c:axId val="65746432"/>
        <c:scaling>
          <c:orientation val="minMax"/>
        </c:scaling>
        <c:delete val="1"/>
        <c:axPos val="l"/>
        <c:numFmt formatCode="#,##0.00" sourceLinked="1"/>
        <c:tickLblPos val="none"/>
        <c:crossAx val="6574489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83"/>
          <c:y val="0.13613956803855629"/>
          <c:w val="0.2988144891126151"/>
          <c:h val="0.3268732219654704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111.6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488E-3"/>
                  <c:y val="1.932353624973688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1391.1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43481344"/>
        <c:axId val="43495424"/>
        <c:axId val="0"/>
      </c:bar3DChart>
      <c:catAx>
        <c:axId val="43481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43495424"/>
        <c:crosses val="autoZero"/>
        <c:auto val="1"/>
        <c:lblAlgn val="ctr"/>
        <c:lblOffset val="100"/>
      </c:catAx>
      <c:valAx>
        <c:axId val="4349542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43481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58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25"/>
                </c:manualLayout>
              </c:layout>
              <c:showVal val="1"/>
            </c:dLbl>
            <c:dLbl>
              <c:idx val="1"/>
              <c:layout>
                <c:manualLayout>
                  <c:x val="-4.5904208407225784E-17"/>
                  <c:y val="0.20471237190630293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1941.5</c:v>
                </c:pt>
                <c:pt idx="1">
                  <c:v>1633.5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31009536"/>
        <c:axId val="131019520"/>
        <c:axId val="0"/>
      </c:bar3DChart>
      <c:catAx>
        <c:axId val="131009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31019520"/>
        <c:crosses val="autoZero"/>
        <c:auto val="1"/>
        <c:lblAlgn val="ctr"/>
        <c:lblOffset val="100"/>
      </c:catAx>
      <c:valAx>
        <c:axId val="13101952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10095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54"/>
          <c:h val="0.760843619187159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87,2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6.6</c:v>
                </c:pt>
                <c:pt idx="4">
                  <c:v>87.2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7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279E-4"/>
          <c:y val="2.091488629383197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59"/>
          <c:w val="0.71286091728430456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13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25"/>
          <c:w val="0.639259684388341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12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124 462,6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78 442,8</c:v>
                </c:pt>
                <c:pt idx="3">
                  <c:v>Жилищно-коммунальное хозяйство 77 649,6</c:v>
                </c:pt>
                <c:pt idx="4">
                  <c:v>Охрана окружающей среды 12 699,5</c:v>
                </c:pt>
                <c:pt idx="5">
                  <c:v>Образование 1 276 020,8</c:v>
                </c:pt>
                <c:pt idx="6">
                  <c:v>Культура 113050,8</c:v>
                </c:pt>
                <c:pt idx="7">
                  <c:v>Социальная политика 120 267,5</c:v>
                </c:pt>
                <c:pt idx="8">
                  <c:v>Физическая культура и спорт 90 145,4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122 359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124462.6</c:v>
                </c:pt>
                <c:pt idx="1">
                  <c:v>643.20000000000005</c:v>
                </c:pt>
                <c:pt idx="2">
                  <c:v>78442.8</c:v>
                </c:pt>
                <c:pt idx="3">
                  <c:v>77649.600000000006</c:v>
                </c:pt>
                <c:pt idx="4">
                  <c:v>12699.5</c:v>
                </c:pt>
                <c:pt idx="5">
                  <c:v>1276020.8</c:v>
                </c:pt>
                <c:pt idx="6">
                  <c:v>113050.8</c:v>
                </c:pt>
                <c:pt idx="7">
                  <c:v>120267.5</c:v>
                </c:pt>
                <c:pt idx="8">
                  <c:v>90145.4</c:v>
                </c:pt>
                <c:pt idx="9">
                  <c:v>12122.3</c:v>
                </c:pt>
                <c:pt idx="10">
                  <c:v>122359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59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458E-3"/>
          <c:y val="0.18082100832695616"/>
          <c:w val="0.639259684388341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16"/>
                </c:manualLayout>
              </c:layout>
              <c:showPercent val="1"/>
            </c:dLbl>
            <c:dLbl>
              <c:idx val="1"/>
              <c:layout>
                <c:manualLayout>
                  <c:x val="1.8797221358541095E-2"/>
                  <c:y val="-3.8533008539107945E-3"/>
                </c:manualLayout>
              </c:layout>
              <c:showPercent val="1"/>
            </c:dLbl>
            <c:dLbl>
              <c:idx val="2"/>
              <c:layout>
                <c:manualLayout>
                  <c:x val="2.9881933159554237E-2"/>
                  <c:y val="-8.6091937475848794E-4"/>
                </c:manualLayout>
              </c:layout>
              <c:showPercent val="1"/>
            </c:dLbl>
            <c:dLbl>
              <c:idx val="3"/>
              <c:layout>
                <c:manualLayout>
                  <c:x val="1.6589326465601701E-2"/>
                  <c:y val="-5.0478383252134827E-3"/>
                </c:manualLayout>
              </c:layout>
              <c:showPercent val="1"/>
            </c:dLbl>
            <c:dLbl>
              <c:idx val="4"/>
              <c:layout>
                <c:manualLayout>
                  <c:x val="-2.6581172012038096E-2"/>
                  <c:y val="-2.419855888347565E-3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23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0.79220000000000002</c:v>
                </c:pt>
                <c:pt idx="1">
                  <c:v>6.2000000000000006E-2</c:v>
                </c:pt>
                <c:pt idx="2">
                  <c:v>5.8000000000000003E-2</c:v>
                </c:pt>
                <c:pt idx="3">
                  <c:v>6.000000000000001E-3</c:v>
                </c:pt>
                <c:pt idx="4">
                  <c:v>8.1800000000000025E-2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1599484.5</c:v>
                </c:pt>
                <c:pt idx="1">
                  <c:v>126609.60000000002</c:v>
                </c:pt>
                <c:pt idx="2">
                  <c:v>124462.6</c:v>
                </c:pt>
                <c:pt idx="3">
                  <c:v>12699.5</c:v>
                </c:pt>
                <c:pt idx="4">
                  <c:v>164607.40000000008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7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222259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897887.5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79419.8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19750.900000000001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59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56558.5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86020992"/>
        <c:axId val="186022528"/>
        <c:axId val="0"/>
      </c:bar3DChart>
      <c:catAx>
        <c:axId val="186020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6022528"/>
        <c:crosses val="autoZero"/>
        <c:auto val="1"/>
        <c:lblAlgn val="ctr"/>
        <c:lblOffset val="100"/>
      </c:catAx>
      <c:valAx>
        <c:axId val="186022528"/>
        <c:scaling>
          <c:orientation val="minMax"/>
        </c:scaling>
        <c:delete val="1"/>
        <c:axPos val="l"/>
        <c:numFmt formatCode="#,##0.0" sourceLinked="1"/>
        <c:tickLblPos val="none"/>
        <c:crossAx val="1860209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456"/>
          <c:w val="0.69893926615099622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6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582E-2"/>
          <c:y val="0.23855007139057638"/>
          <c:w val="0.92278499725841945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1276020.8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87500800"/>
        <c:axId val="187502592"/>
      </c:lineChart>
      <c:catAx>
        <c:axId val="187500800"/>
        <c:scaling>
          <c:orientation val="minMax"/>
        </c:scaling>
        <c:delete val="1"/>
        <c:axPos val="b"/>
        <c:numFmt formatCode="General" sourceLinked="1"/>
        <c:tickLblPos val="none"/>
        <c:crossAx val="187502592"/>
        <c:crosses val="autoZero"/>
        <c:auto val="1"/>
        <c:lblAlgn val="ctr"/>
        <c:lblOffset val="100"/>
      </c:catAx>
      <c:valAx>
        <c:axId val="187502592"/>
        <c:scaling>
          <c:orientation val="minMax"/>
        </c:scaling>
        <c:delete val="1"/>
        <c:axPos val="l"/>
        <c:numFmt formatCode="#,##0.00" sourceLinked="1"/>
        <c:tickLblPos val="none"/>
        <c:crossAx val="187500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1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200946816"/>
        <c:axId val="200948352"/>
        <c:axId val="0"/>
      </c:bar3DChart>
      <c:catAx>
        <c:axId val="200946816"/>
        <c:scaling>
          <c:orientation val="minMax"/>
        </c:scaling>
        <c:delete val="1"/>
        <c:axPos val="b"/>
        <c:tickLblPos val="none"/>
        <c:crossAx val="200948352"/>
        <c:crosses val="autoZero"/>
        <c:auto val="1"/>
        <c:lblAlgn val="ctr"/>
        <c:lblOffset val="100"/>
      </c:catAx>
      <c:valAx>
        <c:axId val="20094835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0094681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200998272"/>
        <c:axId val="201065600"/>
        <c:axId val="0"/>
      </c:bar3DChart>
      <c:catAx>
        <c:axId val="200998272"/>
        <c:scaling>
          <c:orientation val="minMax"/>
        </c:scaling>
        <c:delete val="1"/>
        <c:axPos val="b"/>
        <c:tickLblPos val="none"/>
        <c:crossAx val="201065600"/>
        <c:crosses val="autoZero"/>
        <c:auto val="1"/>
        <c:lblAlgn val="ctr"/>
        <c:lblOffset val="100"/>
      </c:catAx>
      <c:valAx>
        <c:axId val="20106560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0099827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65845120"/>
        <c:axId val="65846656"/>
        <c:axId val="0"/>
      </c:bar3DChart>
      <c:catAx>
        <c:axId val="6584512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846656"/>
        <c:crosses val="autoZero"/>
        <c:auto val="1"/>
        <c:lblAlgn val="ctr"/>
        <c:lblOffset val="100"/>
      </c:catAx>
      <c:valAx>
        <c:axId val="6584665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658451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497"/>
          <c:w val="0.944127017646586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32344448"/>
        <c:axId val="132350336"/>
      </c:barChart>
      <c:catAx>
        <c:axId val="132344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2350336"/>
        <c:crosses val="autoZero"/>
        <c:auto val="1"/>
        <c:lblAlgn val="ctr"/>
        <c:lblOffset val="100"/>
      </c:catAx>
      <c:valAx>
        <c:axId val="132350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2344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1"/>
          <c:y val="2.6074396017564073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1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32371584"/>
        <c:axId val="132373120"/>
      </c:lineChart>
      <c:catAx>
        <c:axId val="132371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73120"/>
        <c:crosses val="autoZero"/>
        <c:auto val="1"/>
        <c:lblAlgn val="ctr"/>
        <c:lblOffset val="100"/>
      </c:catAx>
      <c:valAx>
        <c:axId val="1323731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23715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874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343E-17"/>
                </c:manualLayout>
              </c:layout>
              <c:showVal val="1"/>
            </c:dLbl>
            <c:dLbl>
              <c:idx val="6"/>
              <c:layout>
                <c:manualLayout>
                  <c:x val="1.6345481740672647E-2"/>
                  <c:y val="-4.55837265378409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32648960"/>
        <c:axId val="132650496"/>
        <c:axId val="0"/>
      </c:bar3DChart>
      <c:catAx>
        <c:axId val="132648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32650496"/>
        <c:crossesAt val="0"/>
        <c:auto val="1"/>
        <c:lblAlgn val="ctr"/>
        <c:lblOffset val="100"/>
      </c:catAx>
      <c:valAx>
        <c:axId val="132650496"/>
        <c:scaling>
          <c:orientation val="minMax"/>
        </c:scaling>
        <c:delete val="1"/>
        <c:axPos val="l"/>
        <c:numFmt formatCode="General" sourceLinked="1"/>
        <c:tickLblPos val="none"/>
        <c:crossAx val="13264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737E-2"/>
          <c:y val="6.1888800375320158E-2"/>
          <c:w val="0.86692471299671836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35025024"/>
        <c:axId val="135026560"/>
      </c:barChart>
      <c:catAx>
        <c:axId val="1350250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5026560"/>
        <c:crossesAt val="0"/>
        <c:auto val="1"/>
        <c:lblAlgn val="ctr"/>
        <c:lblOffset val="100"/>
      </c:catAx>
      <c:valAx>
        <c:axId val="13502656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3502502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53508864"/>
        <c:axId val="153502464"/>
        <c:axId val="0"/>
      </c:bar3DChart>
      <c:catAx>
        <c:axId val="153508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3502464"/>
        <c:crosses val="autoZero"/>
        <c:auto val="1"/>
        <c:lblAlgn val="ctr"/>
        <c:lblOffset val="100"/>
      </c:catAx>
      <c:valAx>
        <c:axId val="1535024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35088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8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54055808"/>
        <c:axId val="154057344"/>
      </c:lineChart>
      <c:catAx>
        <c:axId val="154055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57344"/>
        <c:crosses val="autoZero"/>
        <c:auto val="1"/>
        <c:lblAlgn val="ctr"/>
        <c:lblOffset val="100"/>
      </c:catAx>
      <c:valAx>
        <c:axId val="154057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05580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1 947 159,5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80 704,1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2 027 863,6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1 947 159,5 тыс.рублей ( 96,0 %)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80 704,1 тыс. рублей ( 4,0%)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2 027 863,6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86 392,1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2 027863,6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1 941 471,5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1 778 530,0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1 633 459,5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1 645 975,0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13 от 16.03.2023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581971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344097493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43943989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388989111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0621638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468834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1 391 065,1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1 065 989,6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1 1751 785,7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140 965,0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38 409,3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36629502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2 027 863,6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515771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462,6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5532501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4066072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1 276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020,8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1439258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050,8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22220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442,8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1961373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8538464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0711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529,3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724669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6593136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13052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48 960,0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6887634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83739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8716675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088314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5171046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6225040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413708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328988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217285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16 502,6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7289746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12173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334765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2 009 295,5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1 645 975,0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1 654 890,3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98738292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8795282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256105686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1 592 439,8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157 799,8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6 135,1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190 784,7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1 947 </a:t>
            </a:r>
            <a:r>
              <a:rPr lang="ru-RU" sz="1600" b="1" dirty="0" smtClean="0"/>
              <a:t>159,</a:t>
            </a:r>
            <a:r>
              <a:rPr lang="en-US" sz="1600" b="1" dirty="0" smtClean="0"/>
              <a:t>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1 237 046,9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109 653,9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145 856,4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96 207,9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53 890,8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49 892,4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51 275,4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154 797,8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28 008,7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4 823,2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1 233 649,4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1 164 020,9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72 764,0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906926130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69278077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26 511,0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45 294,1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34 091,1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–16 502,7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80 704,1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48 098,7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15887</TotalTime>
  <Words>5222</Words>
  <Application>Microsoft Office PowerPoint</Application>
  <PresentationFormat>Экран (4:3)</PresentationFormat>
  <Paragraphs>1136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 13 от 16.03.2023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4610</cp:revision>
  <dcterms:created xsi:type="dcterms:W3CDTF">2013-11-30T21:03:12Z</dcterms:created>
  <dcterms:modified xsi:type="dcterms:W3CDTF">2023-04-04T07:01:56Z</dcterms:modified>
</cp:coreProperties>
</file>