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407" r:id="rId35"/>
    <p:sldId id="385" r:id="rId36"/>
    <p:sldId id="408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5872624813524875E-2"/>
          <c:y val="8.8888266748789441E-2"/>
          <c:w val="0.9441273751864756"/>
          <c:h val="0.74098344018589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89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n-lt"/>
                      </a:rPr>
                      <a:t>695</a:t>
                    </a:r>
                    <a:endParaRPr lang="en-US" sz="1600" b="1" dirty="0">
                      <a:latin typeface="+mn-lt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dLbls/>
        <c:axId val="117309440"/>
        <c:axId val="117310976"/>
      </c:barChart>
      <c:catAx>
        <c:axId val="117309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310976"/>
        <c:crosses val="autoZero"/>
        <c:auto val="1"/>
        <c:lblAlgn val="ctr"/>
        <c:lblOffset val="100"/>
      </c:catAx>
      <c:valAx>
        <c:axId val="117310976"/>
        <c:scaling>
          <c:orientation val="minMax"/>
        </c:scaling>
        <c:axPos val="l"/>
        <c:majorGridlines/>
        <c:numFmt formatCode="General" sourceLinked="1"/>
        <c:tickLblPos val="none"/>
        <c:crossAx val="117309440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30000"/>
                      <a:satMod val="250000"/>
                    </a:schemeClr>
                  </a:gs>
                  <a:gs pos="72000">
                    <a:schemeClr val="accent5">
                      <a:tint val="75000"/>
                      <a:satMod val="210000"/>
                    </a:schemeClr>
                  </a:gs>
                  <a:gs pos="100000">
                    <a:schemeClr val="accent5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10000" cap="flat" cmpd="sng" algn="ctr">
                <a:solidFill>
                  <a:schemeClr val="accent5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207256266698417"/>
                  <c:y val="7.006541803148651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568172972569414"/>
                  <c:y val="2.3192300935117138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8145118746545"/>
                  <c:y val="-0.16118182544831597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325346.3</c:v>
                </c:pt>
                <c:pt idx="1">
                  <c:v>103526</c:v>
                </c:pt>
                <c:pt idx="2">
                  <c:v>1200220.6000000001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76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675185276455663E-2"/>
                  <c:y val="0.10940094369081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325346.3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8607936899095726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103526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0000"/>
                    <a:satMod val="250000"/>
                  </a:schemeClr>
                </a:gs>
                <a:gs pos="72000">
                  <a:schemeClr val="accent5">
                    <a:tint val="75000"/>
                    <a:satMod val="210000"/>
                  </a:schemeClr>
                </a:gs>
                <a:gs pos="100000">
                  <a:schemeClr val="accent5">
                    <a:tint val="85000"/>
                    <a:satMod val="210000"/>
                  </a:schemeClr>
                </a:gs>
              </a:gsLst>
              <a:lin ang="5400000" scaled="1"/>
            </a:gradFill>
            <a:ln w="10000" cap="flat" cmpd="sng" algn="ctr">
              <a:solidFill>
                <a:schemeClr val="accent5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5.8607936899095726E-3"/>
                  <c:y val="0.1285461088367107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1200220.6000000001</c:v>
                </c:pt>
              </c:numCache>
            </c:numRef>
          </c:val>
        </c:ser>
        <c:dLbls/>
        <c:shape val="box"/>
        <c:axId val="118969472"/>
        <c:axId val="118971008"/>
        <c:axId val="0"/>
      </c:bar3DChart>
      <c:catAx>
        <c:axId val="118969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118971008"/>
        <c:crossesAt val="0"/>
        <c:auto val="1"/>
        <c:lblAlgn val="ctr"/>
        <c:lblOffset val="100"/>
      </c:catAx>
      <c:valAx>
        <c:axId val="118971008"/>
        <c:scaling>
          <c:orientation val="minMax"/>
        </c:scaling>
        <c:delete val="1"/>
        <c:axPos val="l"/>
        <c:numFmt formatCode="#,##0.00" sourceLinked="1"/>
        <c:tickLblPos val="nextTo"/>
        <c:crossAx val="118969472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46"/>
          <c:y val="0.1388745916308278"/>
          <c:w val="0.29881448911261443"/>
          <c:h val="0.3268732219654699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325.3</c:v>
                </c:pt>
                <c:pt idx="1">
                  <c:v>310.2</c:v>
                </c:pt>
                <c:pt idx="2">
                  <c:v>327.10000000000002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103.5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6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1200.2</c:v>
                </c:pt>
                <c:pt idx="1">
                  <c:v>707.7</c:v>
                </c:pt>
                <c:pt idx="2">
                  <c:v>852.8</c:v>
                </c:pt>
              </c:numCache>
            </c:numRef>
          </c:val>
        </c:ser>
        <c:dLbls/>
        <c:shape val="box"/>
        <c:axId val="118614272"/>
        <c:axId val="119148544"/>
        <c:axId val="0"/>
      </c:bar3DChart>
      <c:catAx>
        <c:axId val="118614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19148544"/>
        <c:crosses val="autoZero"/>
        <c:auto val="1"/>
        <c:lblAlgn val="ctr"/>
        <c:lblOffset val="100"/>
      </c:catAx>
      <c:valAx>
        <c:axId val="119148544"/>
        <c:scaling>
          <c:orientation val="minMax"/>
          <c:max val="11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1861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414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752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76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1629.1</c:v>
                </c:pt>
                <c:pt idx="1">
                  <c:v>1114.5999999999999</c:v>
                </c:pt>
                <c:pt idx="2">
                  <c:v>1276.7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gapWidth val="0"/>
        <c:gapDepth val="7"/>
        <c:shape val="cylinder"/>
        <c:axId val="119180288"/>
        <c:axId val="119202560"/>
        <c:axId val="0"/>
      </c:bar3DChart>
      <c:catAx>
        <c:axId val="119180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19202560"/>
        <c:crosses val="autoZero"/>
        <c:auto val="1"/>
        <c:lblAlgn val="ctr"/>
        <c:lblOffset val="100"/>
      </c:catAx>
      <c:valAx>
        <c:axId val="119202560"/>
        <c:scaling>
          <c:orientation val="minMax"/>
          <c:max val="15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19180288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54E-2"/>
          <c:y val="6.4235484400930923E-2"/>
          <c:w val="0.72061387504440777"/>
          <c:h val="0.760843619187152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291,5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0,9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76,8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0,0</c:v>
                </c:pt>
                <c:pt idx="9">
                  <c:v>Доходы от продажи имущества 4,9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291.5</c:v>
                </c:pt>
                <c:pt idx="1">
                  <c:v>21.6</c:v>
                </c:pt>
                <c:pt idx="2">
                  <c:v>5.3</c:v>
                </c:pt>
                <c:pt idx="3">
                  <c:v>0.9</c:v>
                </c:pt>
                <c:pt idx="4">
                  <c:v>0.70000000000000007</c:v>
                </c:pt>
                <c:pt idx="5">
                  <c:v>5.3</c:v>
                </c:pt>
                <c:pt idx="6">
                  <c:v>76.8</c:v>
                </c:pt>
                <c:pt idx="7">
                  <c:v>20.3</c:v>
                </c:pt>
                <c:pt idx="8">
                  <c:v>0</c:v>
                </c:pt>
                <c:pt idx="9">
                  <c:v>4.9000000000000004</c:v>
                </c:pt>
                <c:pt idx="10">
                  <c:v>1.5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94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493E-4"/>
          <c:y val="2.0914886293832351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0.70000000000000018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23"/>
          <c:w val="0.71286091728429812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069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72"/>
          <c:w val="0.6392596843883338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0"/>
            <c:spPr>
              <a:solidFill>
                <a:srgbClr val="CC99FF"/>
              </a:solidFill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842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01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76 323,4</c:v>
                </c:pt>
                <c:pt idx="1">
                  <c:v>Национальная безопасность и правоохранительная деятельность 629,7</c:v>
                </c:pt>
                <c:pt idx="2">
                  <c:v>Национальная экономика 35 562,8</c:v>
                </c:pt>
                <c:pt idx="3">
                  <c:v>Жилищно-коммунальное хозяйство 24 891,2</c:v>
                </c:pt>
                <c:pt idx="4">
                  <c:v>Образование 1 232 827,3</c:v>
                </c:pt>
                <c:pt idx="5">
                  <c:v>Культура 79 318,3</c:v>
                </c:pt>
                <c:pt idx="6">
                  <c:v>Социальная политика 73 887,5</c:v>
                </c:pt>
                <c:pt idx="7">
                  <c:v>Физическая культура и спорт 4 125,6</c:v>
                </c:pt>
                <c:pt idx="8">
                  <c:v>Средства массовой информации 7 044,6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103 468,0,0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76323.399999999994</c:v>
                </c:pt>
                <c:pt idx="1">
                  <c:v>629.70000000000005</c:v>
                </c:pt>
                <c:pt idx="2">
                  <c:v>35562.800000000003</c:v>
                </c:pt>
                <c:pt idx="3">
                  <c:v>24891.200000000001</c:v>
                </c:pt>
                <c:pt idx="4" formatCode="#,##0.00">
                  <c:v>1232827.3</c:v>
                </c:pt>
                <c:pt idx="5" formatCode="#,##0.00">
                  <c:v>79318.3</c:v>
                </c:pt>
                <c:pt idx="6" formatCode="#,##0.00">
                  <c:v>73887.5</c:v>
                </c:pt>
                <c:pt idx="7">
                  <c:v>4125.6000000000004</c:v>
                </c:pt>
                <c:pt idx="8">
                  <c:v>7044.6</c:v>
                </c:pt>
                <c:pt idx="9">
                  <c:v>20</c:v>
                </c:pt>
                <c:pt idx="10">
                  <c:v>103468</c:v>
                </c:pt>
              </c:numCache>
            </c:numRef>
          </c:val>
        </c:ser>
        <c:dLbls/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60"/>
      <c:depthPercent val="120"/>
      <c:perspective val="30"/>
    </c:view3D>
    <c:plotArea>
      <c:layout>
        <c:manualLayout>
          <c:layoutTarget val="inner"/>
          <c:xMode val="edge"/>
          <c:yMode val="edge"/>
          <c:x val="0.15608478001199944"/>
          <c:y val="0.1928879710396518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32"/>
                  <c:y val="-7.620909226864829E-2"/>
                </c:manualLayout>
              </c:layout>
              <c:showPercent val="1"/>
            </c:dLbl>
            <c:dLbl>
              <c:idx val="1"/>
              <c:layout>
                <c:manualLayout>
                  <c:x val="4.5543901248513534E-2"/>
                  <c:y val="-0.14431671763513271"/>
                </c:manualLayout>
              </c:layout>
              <c:showPercent val="1"/>
            </c:dLbl>
            <c:dLbl>
              <c:idx val="2"/>
              <c:layout>
                <c:manualLayout>
                  <c:x val="0.11782102378835857"/>
                  <c:y val="-0.14438109227438256"/>
                </c:manualLayout>
              </c:layout>
              <c:showPercent val="1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Percent val="1"/>
            </c:dLbl>
            <c:dLbl>
              <c:idx val="4"/>
              <c:layout>
                <c:manualLayout>
                  <c:x val="8.3001989176941265E-2"/>
                  <c:y val="0.11147249360066054"/>
                </c:manualLayout>
              </c:layout>
              <c:showPercent val="1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Percent val="1"/>
            </c:dLbl>
            <c:dLbl>
              <c:idx val="6"/>
              <c:layout>
                <c:manualLayout>
                  <c:x val="1.7166483164680165E-2"/>
                  <c:y val="0.1242913842349556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662050.19999999972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3.2223310519286503</c:v>
                </c:pt>
                <c:pt idx="2">
                  <c:v>14.06508695234532</c:v>
                </c:pt>
                <c:pt idx="3">
                  <c:v>19.793664771368526</c:v>
                </c:pt>
                <c:pt idx="4">
                  <c:v>2.4228413234746204</c:v>
                </c:pt>
                <c:pt idx="5">
                  <c:v>6.2089468736422795</c:v>
                </c:pt>
                <c:pt idx="6">
                  <c:v>1.0695204789864661</c:v>
                </c:pt>
              </c:numCache>
            </c:numRef>
          </c:val>
        </c:ser>
        <c:dLbls/>
      </c:pie3DChart>
      <c:spPr>
        <a:noFill/>
        <a:ln w="25400">
          <a:noFill/>
        </a:ln>
        <a:effectLst/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08E-2"/>
          <c:y val="3.0451071367670383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259833.2</c:v>
                </c:pt>
                <c:pt idx="1">
                  <c:v>131402.20000000001</c:v>
                </c:pt>
                <c:pt idx="2">
                  <c:v>142260.20000000001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867525.1</c:v>
                </c:pt>
                <c:pt idx="1">
                  <c:v>523770.5</c:v>
                </c:pt>
                <c:pt idx="2">
                  <c:v>557048.80000000005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8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65346.6</c:v>
                </c:pt>
                <c:pt idx="1">
                  <c:v>61663.5</c:v>
                </c:pt>
                <c:pt idx="2">
                  <c:v>61222.5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4775.5</c:v>
                </c:pt>
                <c:pt idx="1">
                  <c:v>3840.1</c:v>
                </c:pt>
                <c:pt idx="2">
                  <c:v>3722.1</c:v>
                </c:pt>
              </c:numCache>
            </c:numRef>
          </c:val>
        </c:ser>
        <c:dLbls/>
        <c:shape val="box"/>
        <c:axId val="94240128"/>
        <c:axId val="94254208"/>
        <c:axId val="0"/>
      </c:bar3DChart>
      <c:catAx>
        <c:axId val="94240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254208"/>
        <c:crosses val="autoZero"/>
        <c:auto val="1"/>
        <c:lblAlgn val="ctr"/>
        <c:lblOffset val="100"/>
      </c:catAx>
      <c:valAx>
        <c:axId val="94254208"/>
        <c:scaling>
          <c:orientation val="minMax"/>
        </c:scaling>
        <c:delete val="1"/>
        <c:axPos val="l"/>
        <c:numFmt formatCode="#,##0.0" sourceLinked="1"/>
        <c:tickLblPos val="none"/>
        <c:crossAx val="94240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113"/>
          <c:w val="0.68811556874492374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646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dLbls/>
        <c:axId val="117330688"/>
        <c:axId val="117332224"/>
      </c:barChart>
      <c:catAx>
        <c:axId val="117330688"/>
        <c:scaling>
          <c:orientation val="minMax"/>
        </c:scaling>
        <c:axPos val="b"/>
        <c:numFmt formatCode="General" sourceLinked="1"/>
        <c:tickLblPos val="nextTo"/>
        <c:crossAx val="117332224"/>
        <c:crosses val="autoZero"/>
        <c:auto val="1"/>
        <c:lblAlgn val="ctr"/>
        <c:lblOffset val="100"/>
      </c:catAx>
      <c:valAx>
        <c:axId val="117332224"/>
        <c:scaling>
          <c:orientation val="minMax"/>
        </c:scaling>
        <c:axPos val="l"/>
        <c:majorGridlines/>
        <c:numFmt formatCode="General" sourceLinked="1"/>
        <c:tickLblPos val="none"/>
        <c:crossAx val="117330688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36134830202638E-2"/>
          <c:y val="0.2812164394299953"/>
          <c:w val="0.92278499725841301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972E-2"/>
                  <c:y val="-3.7209302325582359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22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1232827.3999999999</c:v>
                </c:pt>
                <c:pt idx="1">
                  <c:v>755623.6</c:v>
                </c:pt>
                <c:pt idx="2" formatCode="#,##0">
                  <c:v>799388</c:v>
                </c:pt>
              </c:numCache>
            </c:numRef>
          </c:val>
        </c:ser>
        <c:dLbls/>
        <c:marker val="1"/>
        <c:axId val="94302976"/>
        <c:axId val="94304512"/>
      </c:lineChart>
      <c:catAx>
        <c:axId val="94302976"/>
        <c:scaling>
          <c:orientation val="minMax"/>
        </c:scaling>
        <c:delete val="1"/>
        <c:axPos val="b"/>
        <c:numFmt formatCode="General" sourceLinked="1"/>
        <c:tickLblPos val="none"/>
        <c:crossAx val="94304512"/>
        <c:crosses val="autoZero"/>
        <c:auto val="1"/>
        <c:lblAlgn val="ctr"/>
        <c:lblOffset val="100"/>
      </c:catAx>
      <c:valAx>
        <c:axId val="94304512"/>
        <c:scaling>
          <c:orientation val="minMax"/>
        </c:scaling>
        <c:delete val="1"/>
        <c:axPos val="l"/>
        <c:numFmt formatCode="#,##0.00" sourceLinked="1"/>
        <c:tickLblPos val="none"/>
        <c:crossAx val="94302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439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92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7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dLbls/>
        <c:shape val="box"/>
        <c:axId val="134529408"/>
        <c:axId val="134530944"/>
        <c:axId val="0"/>
      </c:bar3DChart>
      <c:catAx>
        <c:axId val="134529408"/>
        <c:scaling>
          <c:orientation val="minMax"/>
        </c:scaling>
        <c:delete val="1"/>
        <c:axPos val="b"/>
        <c:tickLblPos val="nextTo"/>
        <c:crossAx val="134530944"/>
        <c:crosses val="autoZero"/>
        <c:auto val="1"/>
        <c:lblAlgn val="ctr"/>
        <c:lblOffset val="100"/>
      </c:catAx>
      <c:valAx>
        <c:axId val="134530944"/>
        <c:scaling>
          <c:orientation val="minMax"/>
          <c:max val="1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34529408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465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09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8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dLbls/>
        <c:shape val="box"/>
        <c:axId val="134589056"/>
        <c:axId val="134590848"/>
        <c:axId val="0"/>
      </c:bar3DChart>
      <c:catAx>
        <c:axId val="134589056"/>
        <c:scaling>
          <c:orientation val="minMax"/>
        </c:scaling>
        <c:delete val="1"/>
        <c:axPos val="b"/>
        <c:tickLblPos val="nextTo"/>
        <c:crossAx val="134590848"/>
        <c:crosses val="autoZero"/>
        <c:auto val="1"/>
        <c:lblAlgn val="ctr"/>
        <c:lblOffset val="100"/>
      </c:catAx>
      <c:valAx>
        <c:axId val="134590848"/>
        <c:scaling>
          <c:orientation val="minMax"/>
          <c:max val="10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34589056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dLbls/>
        <c:axId val="117573120"/>
        <c:axId val="117574656"/>
      </c:barChart>
      <c:catAx>
        <c:axId val="117573120"/>
        <c:scaling>
          <c:orientation val="minMax"/>
        </c:scaling>
        <c:axPos val="b"/>
        <c:numFmt formatCode="General" sourceLinked="1"/>
        <c:tickLblPos val="nextTo"/>
        <c:crossAx val="117574656"/>
        <c:crosses val="autoZero"/>
        <c:auto val="1"/>
        <c:lblAlgn val="ctr"/>
        <c:lblOffset val="100"/>
      </c:catAx>
      <c:valAx>
        <c:axId val="117574656"/>
        <c:scaling>
          <c:orientation val="minMax"/>
        </c:scaling>
        <c:axPos val="l"/>
        <c:majorGridlines/>
        <c:numFmt formatCode="General" sourceLinked="1"/>
        <c:tickLblPos val="none"/>
        <c:crossAx val="117573120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386E-2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07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280.39999999999969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397"/>
          <c:y val="2.6074396017563635E-3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</c:ser>
        <c:dLbls/>
        <c:marker val="1"/>
        <c:axId val="117864320"/>
        <c:axId val="117865856"/>
      </c:lineChart>
      <c:catAx>
        <c:axId val="117864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17865856"/>
        <c:crosses val="autoZero"/>
        <c:auto val="1"/>
        <c:lblAlgn val="ctr"/>
        <c:lblOffset val="100"/>
      </c:catAx>
      <c:valAx>
        <c:axId val="11786585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7864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653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6.5843160554658704E-3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1.3168632110931722E-2"/>
                  <c:y val="3.7036777811995628E-3"/>
                </c:manualLayout>
              </c:layout>
              <c:showVal val="1"/>
            </c:dLbl>
            <c:dLbl>
              <c:idx val="2"/>
              <c:layout>
                <c:manualLayout>
                  <c:x val="1.3168632110931722E-2"/>
                  <c:y val="3.7036777811995628E-3"/>
                </c:manualLayout>
              </c:layout>
              <c:showVal val="1"/>
            </c:dLbl>
            <c:dLbl>
              <c:idx val="3"/>
              <c:layout>
                <c:manualLayout>
                  <c:x val="1.0973860092443105E-2"/>
                  <c:y val="-3.7036777811995628E-3"/>
                </c:manualLayout>
              </c:layout>
              <c:showVal val="1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973860092443105E-2"/>
                  <c:y val="3.703677781199493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Val val="1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5843160554658704E-3"/>
                  <c:y val="3.7036777811995628E-3"/>
                </c:manualLayout>
              </c:layout>
              <c:showVal val="1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7558176147908982E-2"/>
                  <c:y val="-3.3949987467843963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dLbls/>
        <c:shape val="cylinder"/>
        <c:axId val="117801728"/>
        <c:axId val="117803264"/>
        <c:axId val="0"/>
      </c:bar3DChart>
      <c:catAx>
        <c:axId val="117801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17803264"/>
        <c:crossesAt val="0"/>
        <c:auto val="1"/>
        <c:lblAlgn val="ctr"/>
        <c:lblOffset val="100"/>
      </c:catAx>
      <c:valAx>
        <c:axId val="117803264"/>
        <c:scaling>
          <c:orientation val="minMax"/>
        </c:scaling>
        <c:delete val="1"/>
        <c:axPos val="l"/>
        <c:numFmt formatCode="General" sourceLinked="1"/>
        <c:tickLblPos val="nextTo"/>
        <c:crossAx val="11780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1330227939323995E-2"/>
          <c:y val="6.1888800375320158E-2"/>
          <c:w val="0.86692471299671292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dLbls/>
        <c:axId val="118072448"/>
        <c:axId val="118073984"/>
      </c:barChart>
      <c:catAx>
        <c:axId val="118072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8073984"/>
        <c:crossesAt val="0"/>
        <c:auto val="1"/>
        <c:lblAlgn val="ctr"/>
        <c:lblOffset val="100"/>
      </c:catAx>
      <c:valAx>
        <c:axId val="118073984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1807244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  <c:layout/>
    </c:title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dLbls/>
        <c:shape val="cone"/>
        <c:axId val="118108160"/>
        <c:axId val="118109696"/>
        <c:axId val="0"/>
      </c:bar3DChart>
      <c:catAx>
        <c:axId val="118108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8109696"/>
        <c:crosses val="autoZero"/>
        <c:auto val="1"/>
        <c:lblAlgn val="ctr"/>
        <c:lblOffset val="100"/>
      </c:catAx>
      <c:valAx>
        <c:axId val="1181096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8108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7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dLbls/>
        <c:marker val="1"/>
        <c:axId val="118081408"/>
        <c:axId val="118082944"/>
      </c:lineChart>
      <c:catAx>
        <c:axId val="118081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18082944"/>
        <c:crosses val="autoZero"/>
        <c:auto val="1"/>
        <c:lblAlgn val="ctr"/>
        <c:lblOffset val="100"/>
      </c:catAx>
      <c:valAx>
        <c:axId val="1180829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8081408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 custLinFactNeighborX="3144" custLinFactNeighborY="-1675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1 584 287,6 тыс.рублей ( 96,7%)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53 810,8 тыс. рублей ( 3,3%)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1 638 098,4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80754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1 584 287,6 тыс.рублей ( 96,7%)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941200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53 810,8 тыс. рублей ( 3,3%)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87765"/>
        <a:ext cx="2707132" cy="99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1 638 098,4 тыс.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2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2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50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50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4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4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4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2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4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20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4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8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195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8865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eg"/><Relationship Id="rId3" Type="http://schemas.openxmlformats.org/officeDocument/2006/relationships/image" Target="../media/image6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5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1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6.jpeg"/><Relationship Id="rId11" Type="http://schemas.openxmlformats.org/officeDocument/2006/relationships/image" Target="../media/image100.jpeg"/><Relationship Id="rId5" Type="http://schemas.openxmlformats.org/officeDocument/2006/relationships/image" Target="../media/image95.jpeg"/><Relationship Id="rId10" Type="http://schemas.openxmlformats.org/officeDocument/2006/relationships/image" Target="../media/image99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6.jpeg"/><Relationship Id="rId7" Type="http://schemas.openxmlformats.org/officeDocument/2006/relationships/image" Target="../media/image104.jpeg"/><Relationship Id="rId12" Type="http://schemas.openxmlformats.org/officeDocument/2006/relationships/image" Target="../media/image10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6.jpeg"/><Relationship Id="rId7" Type="http://schemas.openxmlformats.org/officeDocument/2006/relationships/image" Target="../media/image113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5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2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5" Type="http://schemas.microsoft.com/office/2007/relationships/diagramDrawing" Target="../diagrams/drawing12.xml"/><Relationship Id="rId10" Type="http://schemas.openxmlformats.org/officeDocument/2006/relationships/image" Target="../media/image140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39.jpeg"/><Relationship Id="rId14" Type="http://schemas.openxmlformats.org/officeDocument/2006/relationships/diagramColors" Target="../diagrams/colors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143.jpeg"/><Relationship Id="rId3" Type="http://schemas.openxmlformats.org/officeDocument/2006/relationships/image" Target="../media/image6.jpeg"/><Relationship Id="rId21" Type="http://schemas.microsoft.com/office/2007/relationships/diagramDrawing" Target="../diagrams/drawing15.xml"/><Relationship Id="rId7" Type="http://schemas.openxmlformats.org/officeDocument/2006/relationships/diagramColors" Target="../diagrams/colors14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42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1.jpeg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5" Type="http://schemas.openxmlformats.org/officeDocument/2006/relationships/diagramColors" Target="../diagrams/colors16.xml"/><Relationship Id="rId10" Type="http://schemas.openxmlformats.org/officeDocument/2006/relationships/diagramQuickStyle" Target="../diagrams/quickStyle15.xml"/><Relationship Id="rId19" Type="http://schemas.openxmlformats.org/officeDocument/2006/relationships/image" Target="../media/image144.jpeg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diagramQuickStyle" Target="../diagrams/quickStyle16.xml"/><Relationship Id="rId22" Type="http://schemas.microsoft.com/office/2007/relationships/diagramDrawing" Target="../diagrams/drawing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12" Type="http://schemas.openxmlformats.org/officeDocument/2006/relationships/image" Target="../media/image1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8.jpe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jpeg"/><Relationship Id="rId4" Type="http://schemas.openxmlformats.org/officeDocument/2006/relationships/image" Target="../media/image146.png"/><Relationship Id="rId9" Type="http://schemas.openxmlformats.org/officeDocument/2006/relationships/image" Target="../media/image1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6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9 005,5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1 638 098,4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1  629 092,9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1 112 340,5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1 114 642,8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1 263 480,5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1 276 717,0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20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6116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8" y="3929066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4729329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174253503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Решению Совета депутатов </a:t>
            </a:r>
            <a:b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22.09.2020 года № 29        </a:t>
            </a:r>
            <a:r>
              <a:rPr lang="ru-RU" sz="2400" dirty="0" smtClean="0">
                <a:solidFill>
                  <a:srgbClr val="FF0000"/>
                </a:solidFill>
              </a:rPr>
              <a:t>«О внесении изменений в решение Совета депутатов Усть-Абаканского района Республики Хакасия от 23.12.2019 г. № 111 «О бюджете муниципального образования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2020 год и плановый период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2021 и 2022 годов»</a:t>
            </a:r>
            <a:endParaRPr lang="ru-RU" sz="24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8298960"/>
              </p:ext>
            </p:extLst>
          </p:nvPr>
        </p:nvGraphicFramePr>
        <p:xfrm>
          <a:off x="2714612" y="3429000"/>
          <a:ext cx="642938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224872734"/>
              </p:ext>
            </p:extLst>
          </p:nvPr>
        </p:nvGraphicFramePr>
        <p:xfrm>
          <a:off x="500034" y="1357298"/>
          <a:ext cx="507209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429256" y="3643314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131081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0745120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398075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  <p:pic>
        <p:nvPicPr>
          <p:cNvPr id="48" name="Рисунок 47" descr="https://png.pngtree.com/templates_detail/20180926/health-care-logo-with-heart-shapelove-png_34060.jpg"/>
          <p:cNvPicPr/>
          <p:nvPr/>
        </p:nvPicPr>
        <p:blipFill>
          <a:blip r:embed="rId8" cstate="print"/>
          <a:srcRect l="26434" t="29987" r="26627" b="30254"/>
          <a:stretch>
            <a:fillRect/>
          </a:stretch>
        </p:blipFill>
        <p:spPr bwMode="auto">
          <a:xfrm>
            <a:off x="8215338" y="5643578"/>
            <a:ext cx="399720" cy="3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3213728"/>
              </p:ext>
            </p:extLst>
          </p:nvPr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1 195 220,6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707 718,1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852 778,5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406 263,3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27 112,1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129 298,5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722 275,0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645 542,0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709 857,0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286856173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1 638 098,4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2633565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323,4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651,2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170833"/>
              </p:ext>
            </p:extLst>
          </p:nvPr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166393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887,5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0806502"/>
              </p:ext>
            </p:extLst>
          </p:nvPr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125,6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787,7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8942924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468,0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04650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232 827,3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3039901"/>
              </p:ext>
            </p:extLst>
          </p:nvPr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79 318,3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696,0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9490287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35 562,8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35 482,0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9290751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891,2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13 518,9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178966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22806"/>
              </p:ext>
            </p:extLst>
          </p:nvPr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460514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355,0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26 641,4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26 705,4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9369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443926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3028601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27 969,9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4907362"/>
              </p:ext>
            </p:extLst>
          </p:nvPr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169417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546654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2575575"/>
              </p:ext>
            </p:extLst>
          </p:nvPr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7 916,0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969992"/>
              </p:ext>
            </p:extLst>
          </p:nvPr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151971"/>
              </p:ext>
            </p:extLst>
          </p:nvPr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257179"/>
              </p:ext>
            </p:extLst>
          </p:nvPr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2 444,0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35729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92867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667032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9 193,9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313839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668,2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762193"/>
              </p:ext>
            </p:extLst>
          </p:nvPr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3 722,1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452370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34 808,3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752363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867525,1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523770,5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557048,8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507049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800119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259833,2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131402,2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142260,2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446764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65 346,6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9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78619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250002" y="3965180"/>
            <a:ext cx="1285884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294062" y="2178039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071942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62702"/>
              </p:ext>
            </p:extLst>
          </p:nvPr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59 146,7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727025"/>
              </p:ext>
            </p:extLst>
          </p:nvPr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20 171,6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711928"/>
              </p:ext>
            </p:extLst>
          </p:nvPr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513429"/>
              </p:ext>
            </p:extLst>
          </p:nvPr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4610736"/>
              </p:ext>
            </p:extLst>
          </p:nvPr>
        </p:nvGraphicFramePr>
        <p:xfrm>
          <a:off x="7081150" y="1500174"/>
          <a:ext cx="209936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72711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4 125,6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126492,0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1020321"/>
              </p:ext>
            </p:extLst>
          </p:nvPr>
        </p:nvGraphicFramePr>
        <p:xfrm>
          <a:off x="6929455" y="4786321"/>
          <a:ext cx="2214546" cy="28575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60568"/>
                <a:gridCol w="748992"/>
                <a:gridCol w="704986"/>
              </a:tblGrid>
              <a:tr h="28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100586,0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28821"/>
              </p:ext>
            </p:extLst>
          </p:nvPr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2 882,0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732240" y="6357959"/>
            <a:ext cx="91159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1 638 098,4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24329" y="6357959"/>
            <a:ext cx="93610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1 112 340,5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86776" y="6357958"/>
            <a:ext cx="96444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1263 480,5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598227369"/>
              </p:ext>
            </p:extLst>
          </p:nvPr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487504"/>
              </p:ext>
            </p:extLst>
          </p:nvPr>
        </p:nvGraphicFramePr>
        <p:xfrm>
          <a:off x="936625" y="2133600"/>
          <a:ext cx="6248400" cy="4391025"/>
        </p:xfrm>
        <a:graphic>
          <a:graphicData uri="http://schemas.openxmlformats.org/presentationml/2006/ole">
            <p:oleObj spid="_x0000_s192549" name="Лист" r:id="rId5" imgW="6248340" imgH="3629025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4090673176"/>
              </p:ext>
            </p:extLst>
          </p:nvPr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6209522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35356047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1 384 488,2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56 364,7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74169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4 370,0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139 064,7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1 477 278,5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1 218 641,0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77 585,9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80 462,2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6 352,9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4 151,0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786454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1488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78619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11 537,7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21 645,8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3 320,0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19 849,2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123 602,5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15 309,2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643314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643446"/>
            <a:ext cx="928694" cy="92869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1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87593" cy="785818"/>
            <a:chOff x="781857" y="214315"/>
            <a:chExt cx="2306859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0676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218 641,0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1 155 313,8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63 065,2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2619784095"/>
              </p:ext>
            </p:extLst>
          </p:nvPr>
        </p:nvGraphicFramePr>
        <p:xfrm>
          <a:off x="214282" y="1714488"/>
          <a:ext cx="642942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1312807240"/>
              </p:ext>
            </p:extLst>
          </p:nvPr>
        </p:nvGraphicFramePr>
        <p:xfrm>
          <a:off x="35421" y="99389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4"/>
            <a:ext cx="1500198" cy="785819"/>
            <a:chOff x="0" y="734875"/>
            <a:chExt cx="1438783" cy="72822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34875"/>
              <a:ext cx="1367685" cy="6926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22 296,2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578,5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693,0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1 980,6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786058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14643" cy="13573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хозяйства, в т.ч. субсидии  муниципальному казенному предприятию на капитальный ремонт объектом коммунальной инфраструктуры- 9 335,0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1571612"/>
            <a:ext cx="2654061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1 231,2 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3 270,0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0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6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71546"/>
            <a:ext cx="23911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53 810,8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357430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4 582,0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857363"/>
            <a:ext cx="189318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357430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2 000,1 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3143248"/>
            <a:ext cx="22860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0364" y="3643314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1 487,0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4500570"/>
            <a:ext cx="216200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5072074"/>
            <a:ext cx="1525867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752,2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214282" y="3071810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214282" y="2714620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142844" y="3571876"/>
            <a:ext cx="1692579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24 799,1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5008" y="3166082"/>
            <a:ext cx="3301670" cy="1092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организации проведения мероприятий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отлову и содержанию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безнадзорных животных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57884" y="3000372"/>
            <a:ext cx="857256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500694" y="3857628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4714884"/>
            <a:ext cx="2162002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5429264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7 044,6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3071802" y="4357694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143381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z="1300" smtClean="0"/>
              <a:pPr>
                <a:defRPr/>
              </a:pPr>
              <a:t>49</a:t>
            </a:fld>
            <a:endParaRPr lang="ru-RU" sz="1300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416676"/>
            <a:ext cx="3233749" cy="365125"/>
          </a:xfrm>
        </p:spPr>
        <p:txBody>
          <a:bodyPr/>
          <a:lstStyle/>
          <a:p>
            <a:pPr>
              <a:defRPr/>
            </a:pPr>
            <a:r>
              <a:rPr lang="ru-RU" sz="1300" dirty="0" smtClean="0"/>
              <a:t>Управление финансов и экономики</a:t>
            </a:r>
            <a:endParaRPr lang="ru-RU" sz="13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143512"/>
            <a:ext cx="235745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переписи населения 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57950" y="5643578"/>
            <a:ext cx="1643074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1857364"/>
            <a:ext cx="1870240" cy="292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768" y="2285992"/>
            <a:ext cx="1857388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2 931,3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571612"/>
            <a:ext cx="717918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6" name="Picture 2" descr="C:\Users\ПИНЯСОВАОА\Desktop\perepis-34f4a08a72.png"/>
          <p:cNvPicPr>
            <a:picLocks noChangeAspect="1" noChangeArrowheads="1"/>
          </p:cNvPicPr>
          <p:nvPr/>
        </p:nvPicPr>
        <p:blipFill>
          <a:blip r:embed="rId11" cstate="print"/>
          <a:srcRect l="13235" t="14129" r="12502" b="12983"/>
          <a:stretch>
            <a:fillRect/>
          </a:stretch>
        </p:blipFill>
        <p:spPr bwMode="auto">
          <a:xfrm>
            <a:off x="6715140" y="4714884"/>
            <a:ext cx="1000132" cy="65665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42910" y="5715016"/>
            <a:ext cx="200187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20" y="6429396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7 199,6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 descr="https://www.hibiny.com/images/news/2016/112446/99f855c97a643887a213ab0fbb19926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542926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9283</TotalTime>
  <Words>4535</Words>
  <Application>Microsoft Office PowerPoint</Application>
  <PresentationFormat>Экран (4:3)</PresentationFormat>
  <Paragraphs>1002</Paragraphs>
  <Slides>53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Лист</vt:lpstr>
      <vt:lpstr> БЮДЖЕТ  для граждан </vt:lpstr>
      <vt:lpstr> К  Решению Совета депутатов  Усть-Абаканского района от 22.09.2020 года № 29        «О внесении изменений в решение Совета депутатов Усть-Абаканского района Республики Хакасия от 23.12.2019 г. № 111 «О бюджете муниципального образования  Усть-Абаканский район Республики Хакасия  на 2020 год и плановый период  2021 и 2022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2020-2022 годы</vt:lpstr>
      <vt:lpstr>Слайд 26</vt:lpstr>
      <vt:lpstr>Структура расходов бюджета   муниципального образования Усть - Абаканский район в 2020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2020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4015</cp:revision>
  <dcterms:created xsi:type="dcterms:W3CDTF">2013-11-30T21:03:12Z</dcterms:created>
  <dcterms:modified xsi:type="dcterms:W3CDTF">2020-09-30T07:18:20Z</dcterms:modified>
</cp:coreProperties>
</file>