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7" r:id="rId2"/>
    <p:sldId id="414" r:id="rId3"/>
    <p:sldId id="268" r:id="rId4"/>
    <p:sldId id="269" r:id="rId5"/>
    <p:sldId id="371" r:id="rId6"/>
    <p:sldId id="375" r:id="rId7"/>
    <p:sldId id="383" r:id="rId8"/>
    <p:sldId id="384" r:id="rId9"/>
    <p:sldId id="385" r:id="rId10"/>
    <p:sldId id="393" r:id="rId11"/>
    <p:sldId id="416" r:id="rId12"/>
    <p:sldId id="391" r:id="rId13"/>
    <p:sldId id="394" r:id="rId14"/>
    <p:sldId id="413" r:id="rId15"/>
    <p:sldId id="409" r:id="rId16"/>
    <p:sldId id="412" r:id="rId17"/>
    <p:sldId id="410" r:id="rId18"/>
    <p:sldId id="401" r:id="rId19"/>
    <p:sldId id="377" r:id="rId20"/>
    <p:sldId id="402" r:id="rId21"/>
    <p:sldId id="407" r:id="rId22"/>
    <p:sldId id="421" r:id="rId23"/>
    <p:sldId id="403" r:id="rId24"/>
    <p:sldId id="404" r:id="rId25"/>
    <p:sldId id="406" r:id="rId26"/>
    <p:sldId id="405" r:id="rId27"/>
    <p:sldId id="374" r:id="rId28"/>
    <p:sldId id="396" r:id="rId29"/>
    <p:sldId id="415" r:id="rId30"/>
    <p:sldId id="423" r:id="rId31"/>
    <p:sldId id="395" r:id="rId32"/>
    <p:sldId id="387" r:id="rId33"/>
    <p:sldId id="381" r:id="rId3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9D813F9-F28E-0C44-A346-DEC14CF922E5}">
          <p14:sldIdLst>
            <p14:sldId id="267"/>
            <p14:sldId id="414"/>
            <p14:sldId id="268"/>
            <p14:sldId id="269"/>
            <p14:sldId id="371"/>
            <p14:sldId id="375"/>
            <p14:sldId id="383"/>
            <p14:sldId id="384"/>
            <p14:sldId id="385"/>
            <p14:sldId id="393"/>
            <p14:sldId id="416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415"/>
            <p14:sldId id="395"/>
            <p14:sldId id="388"/>
            <p14:sldId id="387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99"/>
    <a:srgbClr val="4756A0"/>
    <a:srgbClr val="FCFCFC"/>
    <a:srgbClr val="D1D1D1"/>
    <a:srgbClr val="B1C1E4"/>
    <a:srgbClr val="B9B9B9"/>
    <a:srgbClr val="F1F1F1"/>
    <a:srgbClr val="A6A6A6"/>
    <a:srgbClr val="595959"/>
    <a:srgbClr val="FBFB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54"/>
    <p:restoredTop sz="94719"/>
  </p:normalViewPr>
  <p:slideViewPr>
    <p:cSldViewPr snapToGrid="0">
      <p:cViewPr>
        <p:scale>
          <a:sx n="100" d="100"/>
          <a:sy n="100" d="100"/>
        </p:scale>
        <p:origin x="-1578" y="-22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6850039391194118"/>
          <c:y val="9.0156754660335833E-2"/>
          <c:w val="0.26130368841143753"/>
          <c:h val="0.829227948904911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dPt>
            <c:idx val="3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14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Водоснабжение, водоотведение, сбор и утилизация отходов</c:v>
                </c:pt>
                <c:pt idx="1">
                  <c:v>Обеспечение электроэнергией, газом и паром</c:v>
                </c:pt>
                <c:pt idx="2">
                  <c:v>Обрабатывающие производства</c:v>
                </c:pt>
                <c:pt idx="3">
                  <c:v>Добыча полезных ископаемых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8.1300000000000025E-2</c:v>
                </c:pt>
                <c:pt idx="1">
                  <c:v>0.14140000000000041</c:v>
                </c:pt>
                <c:pt idx="2">
                  <c:v>0.24760000000000001</c:v>
                </c:pt>
                <c:pt idx="3">
                  <c:v>0.52969999999999995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Val val="1"/>
        </c:dLbls>
        <c:gapWidth val="182"/>
        <c:axId val="160916608"/>
        <c:axId val="160918144"/>
      </c:barChart>
      <c:catAx>
        <c:axId val="16091660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0918144"/>
        <c:crosses val="autoZero"/>
        <c:auto val="1"/>
        <c:lblAlgn val="ctr"/>
        <c:lblOffset val="100"/>
      </c:catAx>
      <c:valAx>
        <c:axId val="160918144"/>
        <c:scaling>
          <c:orientation val="minMax"/>
        </c:scaling>
        <c:delete val="1"/>
        <c:axPos val="b"/>
        <c:numFmt formatCode="0.00%" sourceLinked="1"/>
        <c:majorTickMark val="none"/>
        <c:tickLblPos val="nextTo"/>
        <c:crossAx val="16091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5151606049243846"/>
          <c:y val="6.5281184114280733E-3"/>
          <c:w val="0.71147172166923067"/>
          <c:h val="0.93756845968024449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7"/>
            <c:spPr>
              <a:solidFill>
                <a:srgbClr val="003399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3399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культура, спорт</c:v>
                </c:pt>
                <c:pt idx="1">
                  <c:v>образование</c:v>
                </c:pt>
                <c:pt idx="2">
                  <c:v>здравоохранение</c:v>
                </c:pt>
                <c:pt idx="3">
                  <c:v>сельское хозяйство</c:v>
                </c:pt>
                <c:pt idx="4">
                  <c:v>водоснабжение, водоотведение</c:v>
                </c:pt>
                <c:pt idx="5">
                  <c:v>электроэнергия, газ, пар</c:v>
                </c:pt>
                <c:pt idx="6">
                  <c:v>обрабвтываюшие производства</c:v>
                </c:pt>
                <c:pt idx="7">
                  <c:v>добыча полезных ископаемых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38661</c:v>
                </c:pt>
                <c:pt idx="1">
                  <c:v>44208</c:v>
                </c:pt>
                <c:pt idx="2">
                  <c:v>48144</c:v>
                </c:pt>
                <c:pt idx="3" formatCode="#,##0">
                  <c:v>41690</c:v>
                </c:pt>
                <c:pt idx="4" formatCode="#,##0">
                  <c:v>48129</c:v>
                </c:pt>
                <c:pt idx="5" formatCode="#,##0">
                  <c:v>45363</c:v>
                </c:pt>
                <c:pt idx="6" formatCode="#,##0">
                  <c:v>46849</c:v>
                </c:pt>
                <c:pt idx="7" formatCode="#,##0">
                  <c:v>80639</c:v>
                </c:pt>
              </c:numCache>
            </c:numRef>
          </c:val>
        </c:ser>
        <c:axId val="159641984"/>
        <c:axId val="159643520"/>
      </c:barChart>
      <c:catAx>
        <c:axId val="159641984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800">
                <a:solidFill>
                  <a:srgbClr val="003399"/>
                </a:solidFill>
              </a:defRPr>
            </a:pPr>
            <a:endParaRPr lang="ru-RU"/>
          </a:p>
        </c:txPr>
        <c:crossAx val="159643520"/>
        <c:crosses val="autoZero"/>
        <c:auto val="1"/>
        <c:lblAlgn val="ctr"/>
        <c:lblOffset val="100"/>
      </c:catAx>
      <c:valAx>
        <c:axId val="159643520"/>
        <c:scaling>
          <c:orientation val="minMax"/>
        </c:scaling>
        <c:delete val="1"/>
        <c:axPos val="b"/>
        <c:majorGridlines/>
        <c:numFmt formatCode="General" sourceLinked="1"/>
        <c:tickLblPos val="nextTo"/>
        <c:crossAx val="1596419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83.4</c:v>
                </c:pt>
              </c:numCache>
            </c:numRef>
          </c:val>
        </c:ser>
        <c:axId val="191270912"/>
        <c:axId val="191272448"/>
      </c:barChart>
      <c:catAx>
        <c:axId val="191270912"/>
        <c:scaling>
          <c:orientation val="minMax"/>
        </c:scaling>
        <c:axPos val="l"/>
        <c:numFmt formatCode="General" sourceLinked="1"/>
        <c:tickLblPos val="nextTo"/>
        <c:crossAx val="191272448"/>
        <c:crosses val="autoZero"/>
        <c:auto val="1"/>
        <c:lblAlgn val="ctr"/>
        <c:lblOffset val="100"/>
      </c:catAx>
      <c:valAx>
        <c:axId val="191272448"/>
        <c:scaling>
          <c:orientation val="minMax"/>
        </c:scaling>
        <c:delete val="1"/>
        <c:axPos val="b"/>
        <c:numFmt formatCode="General" sourceLinked="1"/>
        <c:tickLblPos val="nextTo"/>
        <c:crossAx val="19127091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81.099999999999994</c:v>
                </c:pt>
              </c:numCache>
            </c:numRef>
          </c:val>
        </c:ser>
        <c:axId val="192719872"/>
        <c:axId val="192971520"/>
      </c:barChart>
      <c:catAx>
        <c:axId val="192719872"/>
        <c:scaling>
          <c:orientation val="minMax"/>
        </c:scaling>
        <c:axPos val="l"/>
        <c:numFmt formatCode="General" sourceLinked="1"/>
        <c:tickLblPos val="nextTo"/>
        <c:crossAx val="192971520"/>
        <c:crosses val="autoZero"/>
        <c:auto val="1"/>
        <c:lblAlgn val="ctr"/>
        <c:lblOffset val="100"/>
      </c:catAx>
      <c:valAx>
        <c:axId val="192971520"/>
        <c:scaling>
          <c:orientation val="minMax"/>
        </c:scaling>
        <c:delete val="1"/>
        <c:axPos val="b"/>
        <c:numFmt formatCode="General" sourceLinked="1"/>
        <c:tickLblPos val="nextTo"/>
        <c:crossAx val="19271987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67.2</c:v>
                </c:pt>
              </c:numCache>
            </c:numRef>
          </c:val>
        </c:ser>
        <c:axId val="192951808"/>
        <c:axId val="192953344"/>
      </c:barChart>
      <c:catAx>
        <c:axId val="192951808"/>
        <c:scaling>
          <c:orientation val="minMax"/>
        </c:scaling>
        <c:axPos val="l"/>
        <c:numFmt formatCode="General" sourceLinked="1"/>
        <c:tickLblPos val="nextTo"/>
        <c:crossAx val="192953344"/>
        <c:crosses val="autoZero"/>
        <c:auto val="1"/>
        <c:lblAlgn val="ctr"/>
        <c:lblOffset val="100"/>
      </c:catAx>
      <c:valAx>
        <c:axId val="192953344"/>
        <c:scaling>
          <c:orientation val="minMax"/>
        </c:scaling>
        <c:delete val="1"/>
        <c:axPos val="b"/>
        <c:numFmt formatCode="General" sourceLinked="1"/>
        <c:tickLblPos val="nextTo"/>
        <c:crossAx val="192951808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90.1</c:v>
                </c:pt>
              </c:numCache>
            </c:numRef>
          </c:val>
        </c:ser>
        <c:axId val="193064960"/>
        <c:axId val="193066496"/>
      </c:barChart>
      <c:catAx>
        <c:axId val="193064960"/>
        <c:scaling>
          <c:orientation val="minMax"/>
        </c:scaling>
        <c:axPos val="l"/>
        <c:numFmt formatCode="General" sourceLinked="1"/>
        <c:tickLblPos val="nextTo"/>
        <c:crossAx val="193066496"/>
        <c:crosses val="autoZero"/>
        <c:auto val="1"/>
        <c:lblAlgn val="ctr"/>
        <c:lblOffset val="100"/>
      </c:catAx>
      <c:valAx>
        <c:axId val="193066496"/>
        <c:scaling>
          <c:orientation val="minMax"/>
        </c:scaling>
        <c:delete val="1"/>
        <c:axPos val="b"/>
        <c:numFmt formatCode="General" sourceLinked="1"/>
        <c:tickLblPos val="nextTo"/>
        <c:crossAx val="193064960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67.2</c:v>
                </c:pt>
              </c:numCache>
            </c:numRef>
          </c:val>
        </c:ser>
        <c:axId val="193100032"/>
        <c:axId val="193110016"/>
      </c:barChart>
      <c:catAx>
        <c:axId val="193100032"/>
        <c:scaling>
          <c:orientation val="minMax"/>
        </c:scaling>
        <c:axPos val="l"/>
        <c:numFmt formatCode="General" sourceLinked="1"/>
        <c:tickLblPos val="nextTo"/>
        <c:crossAx val="193110016"/>
        <c:crosses val="autoZero"/>
        <c:auto val="1"/>
        <c:lblAlgn val="ctr"/>
        <c:lblOffset val="100"/>
      </c:catAx>
      <c:valAx>
        <c:axId val="193110016"/>
        <c:scaling>
          <c:orientation val="minMax"/>
        </c:scaling>
        <c:delete val="1"/>
        <c:axPos val="b"/>
        <c:numFmt formatCode="General" sourceLinked="1"/>
        <c:tickLblPos val="nextTo"/>
        <c:crossAx val="19310003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</c:ser>
        <c:axId val="193127168"/>
        <c:axId val="193128704"/>
      </c:barChart>
      <c:catAx>
        <c:axId val="193127168"/>
        <c:scaling>
          <c:orientation val="minMax"/>
        </c:scaling>
        <c:axPos val="l"/>
        <c:numFmt formatCode="General" sourceLinked="1"/>
        <c:tickLblPos val="nextTo"/>
        <c:crossAx val="193128704"/>
        <c:crosses val="autoZero"/>
        <c:auto val="1"/>
        <c:lblAlgn val="ctr"/>
        <c:lblOffset val="100"/>
      </c:catAx>
      <c:valAx>
        <c:axId val="193128704"/>
        <c:scaling>
          <c:orientation val="minMax"/>
        </c:scaling>
        <c:delete val="1"/>
        <c:axPos val="b"/>
        <c:numFmt formatCode="General" sourceLinked="1"/>
        <c:tickLblPos val="nextTo"/>
        <c:crossAx val="193127168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09.09.2024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886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2184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3791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37916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56686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3462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27169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78933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3651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16327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3577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3577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1841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09.09.2024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3.jpeg"/><Relationship Id="rId3" Type="http://schemas.openxmlformats.org/officeDocument/2006/relationships/image" Target="../media/image38.png"/><Relationship Id="rId21" Type="http://schemas.openxmlformats.org/officeDocument/2006/relationships/image" Target="../media/image46.jpeg"/><Relationship Id="rId12" Type="http://schemas.openxmlformats.org/officeDocument/2006/relationships/image" Target="../media/image91.sv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9.png"/><Relationship Id="rId15" Type="http://schemas.openxmlformats.org/officeDocument/2006/relationships/image" Target="../media/image41.png"/><Relationship Id="rId10" Type="http://schemas.openxmlformats.org/officeDocument/2006/relationships/image" Target="../media/image89.svg"/><Relationship Id="rId19" Type="http://schemas.openxmlformats.org/officeDocument/2006/relationships/image" Target="../media/image44.jpeg"/><Relationship Id="rId14" Type="http://schemas.openxmlformats.org/officeDocument/2006/relationships/image" Target="../media/image24.svg"/><Relationship Id="rId22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59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3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3.png"/><Relationship Id="rId4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78.svg"/><Relationship Id="rId13" Type="http://schemas.openxmlformats.org/officeDocument/2006/relationships/image" Target="../media/image252.sv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40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14" Type="http://schemas.openxmlformats.org/officeDocument/2006/relationships/image" Target="../media/image21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225" Type="http://schemas.openxmlformats.org/officeDocument/2006/relationships/image" Target="../media/image73.png"/><Relationship Id="rId5" Type="http://schemas.openxmlformats.org/officeDocument/2006/relationships/image" Target="../media/image71.png"/><Relationship Id="rId224" Type="http://schemas.openxmlformats.org/officeDocument/2006/relationships/image" Target="../media/image224.svg"/><Relationship Id="rId4" Type="http://schemas.openxmlformats.org/officeDocument/2006/relationships/image" Target="../media/image4.svg"/><Relationship Id="rId215" Type="http://schemas.openxmlformats.org/officeDocument/2006/relationships/image" Target="../media/image72.png"/><Relationship Id="rId172" Type="http://schemas.openxmlformats.org/officeDocument/2006/relationships/image" Target="../media/image17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3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32" Type="http://schemas.openxmlformats.org/officeDocument/2006/relationships/image" Target="../media/image32.svg"/><Relationship Id="rId9" Type="http://schemas.openxmlformats.org/officeDocument/2006/relationships/image" Target="../media/image76.pn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67" Type="http://schemas.openxmlformats.org/officeDocument/2006/relationships/image" Target="../media/image30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32" Type="http://schemas.openxmlformats.org/officeDocument/2006/relationships/image" Target="../media/image79.png"/><Relationship Id="rId5" Type="http://schemas.openxmlformats.org/officeDocument/2006/relationships/image" Target="../media/image244.svg"/><Relationship Id="rId28" Type="http://schemas.openxmlformats.org/officeDocument/2006/relationships/image" Target="../media/image78.png"/><Relationship Id="rId31" Type="http://schemas.openxmlformats.org/officeDocument/2006/relationships/image" Target="../media/image270.svg"/><Relationship Id="rId27" Type="http://schemas.openxmlformats.org/officeDocument/2006/relationships/image" Target="../media/image266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166.svg"/><Relationship Id="rId117" Type="http://schemas.openxmlformats.org/officeDocument/2006/relationships/image" Target="../media/image356.svg"/><Relationship Id="rId3" Type="http://schemas.openxmlformats.org/officeDocument/2006/relationships/hyperlink" Target="https://ust-abakan.ru/files/docs/&#1055;&#1077;&#1088;&#1077;&#1095;&#1077;&#1085;&#1100;%20&#1076;&#1083;&#1103;%20&#1052;&#1057;&#1055;-%20&#1080;&#1079;&#1084;&#1077;&#1085;&#1077;&#1085;&#1080;&#1103;%202024%20&#1075;&#1086;&#1076;.xlsx" TargetMode="External"/><Relationship Id="rId21" Type="http://schemas.openxmlformats.org/officeDocument/2006/relationships/image" Target="../media/image84.jpeg"/><Relationship Id="rId133" Type="http://schemas.openxmlformats.org/officeDocument/2006/relationships/image" Target="../media/image88.png"/><Relationship Id="rId12" Type="http://schemas.openxmlformats.org/officeDocument/2006/relationships/image" Target="../media/image29.svg"/><Relationship Id="rId17" Type="http://schemas.openxmlformats.org/officeDocument/2006/relationships/image" Target="../media/image83.png"/><Relationship Id="rId129" Type="http://schemas.openxmlformats.org/officeDocument/2006/relationships/image" Target="../media/image368.svg"/><Relationship Id="rId2" Type="http://schemas.openxmlformats.org/officeDocument/2006/relationships/hyperlink" Target="https://ust-abakan.ru/files/docs/&#1048;&#1074;&#1077;&#1089;&#1090;&#1080;&#1094;&#1080;&#1086;&#1085;&#1085;&#1099;&#1077;%20&#1087;&#1083;&#1086;&#1097;&#1072;&#1076;&#1082;&#1080;.docx" TargetMode="External"/><Relationship Id="rId16" Type="http://schemas.openxmlformats.org/officeDocument/2006/relationships/image" Target="../media/image164.svg"/><Relationship Id="rId20" Type="http://schemas.openxmlformats.org/officeDocument/2006/relationships/image" Target="../media/image55.svg"/><Relationship Id="rId13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13.png"/><Relationship Id="rId131" Type="http://schemas.openxmlformats.org/officeDocument/2006/relationships/image" Target="../media/image21.png"/><Relationship Id="rId5" Type="http://schemas.openxmlformats.org/officeDocument/2006/relationships/image" Target="../media/image157.svg"/><Relationship Id="rId119" Type="http://schemas.openxmlformats.org/officeDocument/2006/relationships/image" Target="../media/image86.png"/><Relationship Id="rId10" Type="http://schemas.openxmlformats.org/officeDocument/2006/relationships/image" Target="../media/image159.svg"/><Relationship Id="rId19" Type="http://schemas.openxmlformats.org/officeDocument/2006/relationships/image" Target="../media/image24.png"/><Relationship Id="rId130" Type="http://schemas.openxmlformats.org/officeDocument/2006/relationships/image" Target="../media/image130.svg"/><Relationship Id="rId99" Type="http://schemas.openxmlformats.org/officeDocument/2006/relationships/image" Target="../media/image338.svg"/><Relationship Id="rId86" Type="http://schemas.openxmlformats.org/officeDocument/2006/relationships/image" Target="../media/image86.svg"/><Relationship Id="rId4" Type="http://schemas.openxmlformats.org/officeDocument/2006/relationships/image" Target="../media/image80.png"/><Relationship Id="rId22" Type="http://schemas.openxmlformats.org/officeDocument/2006/relationships/image" Target="../media/image85.png"/><Relationship Id="rId118" Type="http://schemas.openxmlformats.org/officeDocument/2006/relationships/image" Target="../media/image118.svg"/><Relationship Id="rId100" Type="http://schemas.openxmlformats.org/officeDocument/2006/relationships/image" Target="../media/image100.svg"/><Relationship Id="rId13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11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4;&#1086;&#1081;&#1073;&#1080;&#1079;&#1085;&#1077;&#1089;19.&#1088;&#1092;/rci" TargetMode="External"/><Relationship Id="rId13" Type="http://schemas.openxmlformats.org/officeDocument/2006/relationships/image" Target="../media/image90.jpeg"/><Relationship Id="rId18" Type="http://schemas.openxmlformats.org/officeDocument/2006/relationships/image" Target="../media/image94.png"/><Relationship Id="rId3" Type="http://schemas.openxmlformats.org/officeDocument/2006/relationships/hyperlink" Target="https://ust-abakan.ru/local-government/management-body/small-and-medium-sized-business/" TargetMode="External"/><Relationship Id="rId21" Type="http://schemas.openxmlformats.org/officeDocument/2006/relationships/image" Target="../media/image97.png"/><Relationship Id="rId7" Type="http://schemas.openxmlformats.org/officeDocument/2006/relationships/hyperlink" Target="https://fondrh.ru/" TargetMode="External"/><Relationship Id="rId12" Type="http://schemas.openxmlformats.org/officeDocument/2006/relationships/hyperlink" Target="https://&#1084;&#1086;&#1081;&#1073;&#1080;&#1079;&#1085;&#1077;&#1089;19.&#1088;&#1092;/konkurs-predprinimatel-hakasii-2022" TargetMode="External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vest19.ru/ru/" TargetMode="External"/><Relationship Id="rId11" Type="http://schemas.openxmlformats.org/officeDocument/2006/relationships/hyperlink" Target="https://&#1084;&#1086;&#1081;&#1073;&#1080;&#1079;&#1085;&#1077;&#1089;19.&#1088;&#1092;/mery-podderzhki" TargetMode="External"/><Relationship Id="rId5" Type="http://schemas.openxmlformats.org/officeDocument/2006/relationships/hyperlink" Target="http://&#1084;&#1086;&#1081;&#1073;&#1080;&#1079;&#1085;&#1077;&#1089;19.&#1088;&#1092;/export_support" TargetMode="External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hyperlink" Target="https://&#1084;&#1086;&#1081;&#1073;&#1080;&#1079;&#1085;&#1077;&#1089;19.&#1088;&#1092;/zashchita-prav-predprinimateley" TargetMode="External"/><Relationship Id="rId19" Type="http://schemas.openxmlformats.org/officeDocument/2006/relationships/image" Target="../media/image95.png"/><Relationship Id="rId4" Type="http://schemas.openxmlformats.org/officeDocument/2006/relationships/hyperlink" Target="https://&#1084;&#1086;&#1081;&#1073;&#1080;&#1079;&#1085;&#1077;&#1089;19.&#1088;&#1092;/cpp" TargetMode="External"/><Relationship Id="rId9" Type="http://schemas.openxmlformats.org/officeDocument/2006/relationships/hyperlink" Target="https://&#1084;&#1086;&#1081;&#1073;&#1080;&#1079;&#1085;&#1077;&#1089;19.&#1088;&#1092;/gfrh" TargetMode="External"/><Relationship Id="rId14" Type="http://schemas.openxmlformats.org/officeDocument/2006/relationships/image" Target="../media/image2.gif"/><Relationship Id="rId22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7.xml"/><Relationship Id="rId18" Type="http://schemas.openxmlformats.org/officeDocument/2006/relationships/slide" Target="slide24.xml"/><Relationship Id="rId26" Type="http://schemas.openxmlformats.org/officeDocument/2006/relationships/slide" Target="slide23.xml"/><Relationship Id="rId3" Type="http://schemas.openxmlformats.org/officeDocument/2006/relationships/slide" Target="slide5.xml"/><Relationship Id="rId21" Type="http://schemas.openxmlformats.org/officeDocument/2006/relationships/slide" Target="slide27.xml"/><Relationship Id="rId7" Type="http://schemas.openxmlformats.org/officeDocument/2006/relationships/slide" Target="slide9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5" Type="http://schemas.openxmlformats.org/officeDocument/2006/relationships/slide" Target="slide28.xml"/><Relationship Id="rId2" Type="http://schemas.openxmlformats.org/officeDocument/2006/relationships/slide" Target="slide4.xml"/><Relationship Id="rId16" Type="http://schemas.openxmlformats.org/officeDocument/2006/relationships/slide" Target="slide20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5.xml"/><Relationship Id="rId24" Type="http://schemas.openxmlformats.org/officeDocument/2006/relationships/slide" Target="slide33.xml"/><Relationship Id="rId5" Type="http://schemas.openxmlformats.org/officeDocument/2006/relationships/slide" Target="slide7.xml"/><Relationship Id="rId15" Type="http://schemas.openxmlformats.org/officeDocument/2006/relationships/slide" Target="slide19.xml"/><Relationship Id="rId23" Type="http://schemas.openxmlformats.org/officeDocument/2006/relationships/slide" Target="slide32.xml"/><Relationship Id="rId10" Type="http://schemas.openxmlformats.org/officeDocument/2006/relationships/slide" Target="slide14.xml"/><Relationship Id="rId19" Type="http://schemas.openxmlformats.org/officeDocument/2006/relationships/slide" Target="slide25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8.xml"/><Relationship Id="rId22" Type="http://schemas.openxmlformats.org/officeDocument/2006/relationships/slide" Target="slide29.xml"/><Relationship Id="rId27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55" Type="http://schemas.openxmlformats.org/officeDocument/2006/relationships/image" Target="../media/image86.png"/><Relationship Id="rId3" Type="http://schemas.openxmlformats.org/officeDocument/2006/relationships/image" Target="../media/image101.png"/><Relationship Id="rId21" Type="http://schemas.openxmlformats.org/officeDocument/2006/relationships/image" Target="../media/image104.png"/><Relationship Id="rId154" Type="http://schemas.openxmlformats.org/officeDocument/2006/relationships/image" Target="../media/image154.svg"/><Relationship Id="rId7" Type="http://schemas.openxmlformats.org/officeDocument/2006/relationships/image" Target="../media/image74.png"/><Relationship Id="rId12" Type="http://schemas.openxmlformats.org/officeDocument/2006/relationships/image" Target="../media/image194.svg"/><Relationship Id="rId33" Type="http://schemas.openxmlformats.org/officeDocument/2006/relationships/image" Target="../media/image105.png"/><Relationship Id="rId38" Type="http://schemas.openxmlformats.org/officeDocument/2006/relationships/image" Target="../media/image38.svg"/><Relationship Id="rId2" Type="http://schemas.openxmlformats.org/officeDocument/2006/relationships/notesSlide" Target="../notesSlides/notesSlide23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103.png"/><Relationship Id="rId32" Type="http://schemas.openxmlformats.org/officeDocument/2006/relationships/image" Target="../media/image32.svg"/><Relationship Id="rId5" Type="http://schemas.openxmlformats.org/officeDocument/2006/relationships/image" Target="../media/image102.png"/><Relationship Id="rId23" Type="http://schemas.openxmlformats.org/officeDocument/2006/relationships/image" Target="../media/image76.png"/><Relationship Id="rId10" Type="http://schemas.openxmlformats.org/officeDocument/2006/relationships/image" Target="../media/image26.svg"/><Relationship Id="rId130" Type="http://schemas.openxmlformats.org/officeDocument/2006/relationships/image" Target="../media/image130.svg"/><Relationship Id="rId156" Type="http://schemas.openxmlformats.org/officeDocument/2006/relationships/image" Target="../media/image106.pn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07.png"/><Relationship Id="rId7" Type="http://schemas.openxmlformats.org/officeDocument/2006/relationships/image" Target="../media/image16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110.png"/><Relationship Id="rId5" Type="http://schemas.openxmlformats.org/officeDocument/2006/relationships/image" Target="../media/image108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10.png"/><Relationship Id="rId3" Type="http://schemas.openxmlformats.org/officeDocument/2006/relationships/image" Target="../media/image5.svg"/><Relationship Id="rId97" Type="http://schemas.openxmlformats.org/officeDocument/2006/relationships/image" Target="../media/image336.svg"/><Relationship Id="rId17" Type="http://schemas.openxmlformats.org/officeDocument/2006/relationships/image" Target="../media/image43.svg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6.png"/><Relationship Id="rId80" Type="http://schemas.openxmlformats.org/officeDocument/2006/relationships/image" Target="../media/image80.sv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28.svg"/><Relationship Id="rId2" Type="http://schemas.openxmlformats.org/officeDocument/2006/relationships/image" Target="../media/image12.jpe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23" Type="http://schemas.openxmlformats.org/officeDocument/2006/relationships/image" Target="../media/image18.png"/><Relationship Id="rId19" Type="http://schemas.openxmlformats.org/officeDocument/2006/relationships/image" Target="../media/image35.svg"/><Relationship Id="rId9" Type="http://schemas.openxmlformats.org/officeDocument/2006/relationships/image" Target="../media/image15.png"/><Relationship Id="rId4" Type="http://schemas.openxmlformats.org/officeDocument/2006/relationships/image" Target="../media/image20.svg"/><Relationship Id="rId22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57.svg"/><Relationship Id="rId8" Type="http://schemas.openxmlformats.org/officeDocument/2006/relationships/image" Target="../media/image47.svg"/><Relationship Id="rId184" Type="http://schemas.openxmlformats.org/officeDocument/2006/relationships/image" Target="../media/image31.png"/><Relationship Id="rId176" Type="http://schemas.openxmlformats.org/officeDocument/2006/relationships/image" Target="../media/image176.sv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133" Type="http://schemas.openxmlformats.org/officeDocument/2006/relationships/image" Target="../media/image29.png"/><Relationship Id="rId12" Type="http://schemas.openxmlformats.org/officeDocument/2006/relationships/image" Target="../media/image51.svg"/><Relationship Id="rId17" Type="http://schemas.openxmlformats.org/officeDocument/2006/relationships/image" Target="../media/image25.png"/><Relationship Id="rId18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32" Type="http://schemas.openxmlformats.org/officeDocument/2006/relationships/image" Target="../media/image132.svg"/><Relationship Id="rId182" Type="http://schemas.openxmlformats.org/officeDocument/2006/relationships/image" Target="../media/image182.svg"/><Relationship Id="rId96" Type="http://schemas.openxmlformats.org/officeDocument/2006/relationships/image" Target="../media/image96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2.png"/><Relationship Id="rId136" Type="http://schemas.openxmlformats.org/officeDocument/2006/relationships/image" Target="../media/image136.svg"/><Relationship Id="rId5" Type="http://schemas.openxmlformats.org/officeDocument/2006/relationships/image" Target="../media/image21.png"/><Relationship Id="rId15" Type="http://schemas.openxmlformats.org/officeDocument/2006/relationships/image" Target="../media/image24.png"/><Relationship Id="rId186" Type="http://schemas.openxmlformats.org/officeDocument/2006/relationships/image" Target="../media/image33.jpeg"/><Relationship Id="rId10" Type="http://schemas.openxmlformats.org/officeDocument/2006/relationships/image" Target="../media/image49.svg"/><Relationship Id="rId19" Type="http://schemas.openxmlformats.org/officeDocument/2006/relationships/image" Target="../media/image26.png"/><Relationship Id="rId185" Type="http://schemas.openxmlformats.org/officeDocument/2006/relationships/image" Target="../media/image32.png"/><Relationship Id="rId4" Type="http://schemas.openxmlformats.org/officeDocument/2006/relationships/image" Target="../media/image43.svg"/><Relationship Id="rId14" Type="http://schemas.openxmlformats.org/officeDocument/2006/relationships/image" Target="../media/image53.svg"/><Relationship Id="rId2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7289758" y="191450"/>
            <a:ext cx="2153465" cy="570239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Усть-Абаканский район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401445" y="5322847"/>
            <a:ext cx="928524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УСТЬ-АБАКАНСКИЙ РАЙОН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18786" name="Picture 2" descr="C:\Users\Пользователь\Desktop\ДОКУМЕНТЫ\Документы 2023г\ИНВЕСТИЦИОННЫЙ ПАСПОРТ\фото к Инвест паспорту\Усть-Абакан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88" y="1010194"/>
            <a:ext cx="6379218" cy="350955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8788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3503" y="1460279"/>
            <a:ext cx="2107580" cy="2805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3092" y="219044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5" y="550177"/>
            <a:ext cx="88032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</a:t>
            </a:r>
            <a:r>
              <a:rPr lang="x-none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x-none" sz="24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ЖИЗНЕОБЕСПЕЧЕНИЮ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345200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услугами жизнеобеспечения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5F4BDB2-1DD7-9775-89B1-819D0A2A7FFF}"/>
              </a:ext>
            </a:extLst>
          </p:cNvPr>
          <p:cNvSpPr/>
          <p:nvPr/>
        </p:nvSpPr>
        <p:spPr>
          <a:xfrm>
            <a:off x="627016" y="5271715"/>
            <a:ext cx="9176347" cy="97006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872823" y="2878881"/>
            <a:ext cx="43034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КАЧЕСТВО  АВТОМОБИЛЬНЫХ 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EE053FA-A557-1414-8ECE-9262B61E39F3}"/>
              </a:ext>
            </a:extLst>
          </p:cNvPr>
          <p:cNvSpPr txBox="1"/>
          <p:nvPr/>
        </p:nvSpPr>
        <p:spPr>
          <a:xfrm>
            <a:off x="1001864" y="4111025"/>
            <a:ext cx="39995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 ЖИЛИЩНО-КОММУНАЛЬНЫХ УСЛУГ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36673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транспортных услуг, автомобильных дорог, электроснабжения		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E461E-F443-47C2-E7FF-BE4E6CF5C7C2}"/>
              </a:ext>
            </a:extLst>
          </p:cNvPr>
          <p:cNvSpPr txBox="1"/>
          <p:nvPr/>
        </p:nvSpPr>
        <p:spPr>
          <a:xfrm>
            <a:off x="5033175" y="5716498"/>
            <a:ext cx="44447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водоснабжения, теплоснабжения, </a:t>
            </a:r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–коммунальных услуг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 УСТЬ-АБАКАНСКИЙ 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1293191" y="1672939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1127539" y="2978278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Диаграмма 32"/>
          <p:cNvGraphicFramePr/>
          <p:nvPr/>
        </p:nvGraphicFramePr>
        <p:xfrm>
          <a:off x="5582920" y="1772329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5631953" y="2982252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5768451" y="4357314"/>
          <a:ext cx="3558429" cy="72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5565913" y="4134878"/>
            <a:ext cx="3501329" cy="17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Диаграмма 36"/>
          <p:cNvGraphicFramePr/>
          <p:nvPr/>
        </p:nvGraphicFramePr>
        <p:xfrm>
          <a:off x="1001643" y="4261900"/>
          <a:ext cx="3729383" cy="78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7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2"/>
            <a:ext cx="2836800" cy="1558091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40134" y="3200401"/>
            <a:ext cx="2836800" cy="141079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=""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 КУЛЬТУРНО-ИСТОРИЧЕСКОГО НАСЛЕДИЯ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2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2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2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2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95148" y="2611505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САЛБЫКСКИЙ КУРГАН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77895" y="5917605"/>
            <a:ext cx="694107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КЮН ТАГ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749951" y="5858807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ИСТОРИКО-КРАЕВЕДЧЕСКИЙ МУЗЕЙ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209694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 БАРСУЧИЙ ЛОГ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97477" y="4234562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УЙБАТСКИЙ ЗАМОК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36012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музеи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="" xmlns:a16="http://schemas.microsoft.com/office/drawing/2014/main" id="{0EE3CC0B-A20D-6AAF-CF54-F2982CA05721}"/>
              </a:ext>
            </a:extLst>
          </p:cNvPr>
          <p:cNvSpPr/>
          <p:nvPr/>
        </p:nvSpPr>
        <p:spPr>
          <a:xfrm>
            <a:off x="7051060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+ 10,69_%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=""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483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="" xmlns:a16="http://schemas.microsoft.com/office/drawing/2014/main" id="{EF3E43EC-A155-BABE-59F4-F2F66FC0AFD4}"/>
              </a:ext>
            </a:extLst>
          </p:cNvPr>
          <p:cNvSpPr/>
          <p:nvPr/>
        </p:nvSpPr>
        <p:spPr>
          <a:xfrm>
            <a:off x="7051060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+3,87 %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=""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46301" y="3189734"/>
            <a:ext cx="8938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397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пешеходных,         более 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выездных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8128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FA563426-A606-79B1-A5F7-DD5BE611BA68}"/>
              </a:ext>
            </a:extLst>
          </p:cNvPr>
          <p:cNvSpPr/>
          <p:nvPr/>
        </p:nvSpPr>
        <p:spPr>
          <a:xfrm>
            <a:off x="7051060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+ 4,02 %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="" xmlns:a16="http://schemas.microsoft.com/office/drawing/2014/main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="" xmlns:a16="http://schemas.microsoft.com/office/drawing/2014/main" id="{666679B6-FEC7-312A-D5D8-9B8E195FC32D}"/>
              </a:ext>
            </a:extLst>
          </p:cNvPr>
          <p:cNvSpPr txBox="1"/>
          <p:nvPr/>
        </p:nvSpPr>
        <p:spPr>
          <a:xfrm>
            <a:off x="8446302" y="4440591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 4067 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60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51060" y="5555163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Бельгия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40" y="5558266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Жители стран ближнего зарубежья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=""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=""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C:\Users\Пользователь\AppData\Local\Microsoft\Windows\INetCache\Content.Word\37f9c499a71b6c38-w820-h440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0214" y="1544128"/>
            <a:ext cx="1736337" cy="134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Users\Пользователь\Desktop\509d49661c4d453b29931bebcc36deb6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5005" y="3128728"/>
            <a:ext cx="1811547" cy="135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/>
          <p:cNvPicPr/>
          <p:nvPr/>
        </p:nvPicPr>
        <p:blipFill>
          <a:blip r:embed="rId19" cstate="print"/>
          <a:srcRect l="9449" t="5039" r="8504" b="23307"/>
          <a:stretch>
            <a:fillRect/>
          </a:stretch>
        </p:blipFill>
        <p:spPr bwMode="auto">
          <a:xfrm>
            <a:off x="810884" y="4710024"/>
            <a:ext cx="1794294" cy="140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/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52491" y="1509622"/>
            <a:ext cx="1889185" cy="144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738938" y="2620553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УЙБАТСКИЙ ЧААТАС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 descr="C:\Users\Пользователь\Desktop\33108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86996" y="3295291"/>
            <a:ext cx="1826995" cy="122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ользователь\Desktop\65bf5eee-9010-51e6-b3d9-6fef39af83fa.jfif"/>
          <p:cNvPicPr>
            <a:picLocks noChangeAspect="1" noChangeArrowheads="1"/>
          </p:cNvPicPr>
          <p:nvPr/>
        </p:nvPicPr>
        <p:blipFill>
          <a:blip r:embed="rId22"/>
          <a:srcRect b="20382"/>
          <a:stretch>
            <a:fillRect/>
          </a:stretch>
        </p:blipFill>
        <p:spPr bwMode="auto">
          <a:xfrm>
            <a:off x="3823854" y="4809505"/>
            <a:ext cx="1888176" cy="1294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690627" y="2295672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</a:t>
            </a:r>
            <a:r>
              <a:rPr lang="ru-RU" sz="11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ТИЧЕСКИЕ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АВТОМОБИЛЬНЫЕ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ВОДНЫЕ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2E6E61-8778-3D82-B66B-86675CBE24C0}"/>
              </a:ext>
            </a:extLst>
          </p:cNvPr>
          <p:cNvSpPr txBox="1"/>
          <p:nvPr/>
        </p:nvSpPr>
        <p:spPr>
          <a:xfrm>
            <a:off x="1171671" y="2434822"/>
            <a:ext cx="14981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 «</a:t>
            </a:r>
            <a:r>
              <a:rPr lang="ru-RU" sz="800" dirty="0" smtClean="0">
                <a:solidFill>
                  <a:srgbClr val="003399"/>
                </a:solidFill>
              </a:rPr>
              <a:t>Туристическое  </a:t>
            </a:r>
            <a:r>
              <a:rPr lang="ru-RU" sz="800" dirty="0" smtClean="0">
                <a:solidFill>
                  <a:srgbClr val="003399"/>
                </a:solidFill>
              </a:rPr>
              <a:t>кольцо Усть-Абаканского района»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однодневный пеший маршрут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11473CE6-90F5-AEE0-DE2C-741B3FB20BBD}"/>
              </a:ext>
            </a:extLst>
          </p:cNvPr>
          <p:cNvSpPr/>
          <p:nvPr/>
        </p:nvSpPr>
        <p:spPr>
          <a:xfrm>
            <a:off x="860932" y="246865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099476-09E3-2F37-3B67-A28244658081}"/>
              </a:ext>
            </a:extLst>
          </p:cNvPr>
          <p:cNvSpPr txBox="1"/>
          <p:nvPr/>
        </p:nvSpPr>
        <p:spPr>
          <a:xfrm>
            <a:off x="1131913" y="3006910"/>
            <a:ext cx="1452259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800" dirty="0" smtClean="0">
                <a:solidFill>
                  <a:srgbClr val="003399"/>
                </a:solidFill>
              </a:rPr>
              <a:t>«Салбыкская степь – Ширинский археологический парк» двухдневный экскурсионно- образовательный маршрут</a:t>
            </a:r>
          </a:p>
          <a:p>
            <a:pPr algn="just"/>
            <a:endParaRPr lang="ru-RU" sz="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845029" y="303432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2F9F45-0791-A0D0-EB8F-4D140334C4EC}"/>
              </a:ext>
            </a:extLst>
          </p:cNvPr>
          <p:cNvSpPr txBox="1"/>
          <p:nvPr/>
        </p:nvSpPr>
        <p:spPr>
          <a:xfrm>
            <a:off x="1187573" y="3656428"/>
            <a:ext cx="1364795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«По следам наших предков» однодневный пеший маршрут</a:t>
            </a:r>
          </a:p>
          <a:p>
            <a:endParaRPr lang="ru-RU" sz="800" dirty="0" smtClean="0"/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35D67197-D7DC-D223-02D1-1000B2C57B69}"/>
              </a:ext>
            </a:extLst>
          </p:cNvPr>
          <p:cNvSpPr/>
          <p:nvPr/>
        </p:nvSpPr>
        <p:spPr>
          <a:xfrm>
            <a:off x="868883" y="36636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5DD8FE-13F5-CB44-668C-25BCEE88B1E4}"/>
              </a:ext>
            </a:extLst>
          </p:cNvPr>
          <p:cNvSpPr txBox="1"/>
          <p:nvPr/>
        </p:nvSpPr>
        <p:spPr>
          <a:xfrm>
            <a:off x="1179622" y="4185694"/>
            <a:ext cx="14125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«Путешествие на г. Тепсей» Продолжительность: 6 часов.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70 км в одну сторону»</a:t>
            </a:r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C1BD3DD5-5456-150A-CE00-B003466622B3}"/>
              </a:ext>
            </a:extLst>
          </p:cNvPr>
          <p:cNvSpPr/>
          <p:nvPr/>
        </p:nvSpPr>
        <p:spPr>
          <a:xfrm>
            <a:off x="868884" y="420543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70E95D-6538-7CE3-716C-E98AFC270ABC}"/>
              </a:ext>
            </a:extLst>
          </p:cNvPr>
          <p:cNvSpPr txBox="1"/>
          <p:nvPr/>
        </p:nvSpPr>
        <p:spPr>
          <a:xfrm>
            <a:off x="1139866" y="4817889"/>
            <a:ext cx="1452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«Сакральные места Хакасии» Продолжительность: 7 часов.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130 км в одну сторону</a:t>
            </a:r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4C45211F-A378-7AB1-3776-E71E7791729B}"/>
              </a:ext>
            </a:extLst>
          </p:cNvPr>
          <p:cNvSpPr/>
          <p:nvPr/>
        </p:nvSpPr>
        <p:spPr>
          <a:xfrm>
            <a:off x="868882" y="485061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C3939A8B-EBAA-2E77-4313-4F1601C113A9}"/>
              </a:ext>
            </a:extLst>
          </p:cNvPr>
          <p:cNvSpPr/>
          <p:nvPr/>
        </p:nvSpPr>
        <p:spPr>
          <a:xfrm>
            <a:off x="845028" y="555146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2A39B736-8491-EA54-D5F8-701C74817BBA}"/>
              </a:ext>
            </a:extLst>
          </p:cNvPr>
          <p:cNvSpPr/>
          <p:nvPr/>
        </p:nvSpPr>
        <p:spPr>
          <a:xfrm>
            <a:off x="2729487" y="24754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80B517E-D622-49BC-90A0-E4FB3D95AD1D}"/>
              </a:ext>
            </a:extLst>
          </p:cNvPr>
          <p:cNvSpPr txBox="1"/>
          <p:nvPr/>
        </p:nvSpPr>
        <p:spPr>
          <a:xfrm>
            <a:off x="2997642" y="2997642"/>
            <a:ext cx="1500242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маршрут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800" dirty="0" smtClean="0">
                <a:solidFill>
                  <a:srgbClr val="003399"/>
                </a:solidFill>
              </a:rPr>
              <a:t>Сплав на байдарках»</a:t>
            </a:r>
            <a:r>
              <a:rPr lang="ru-RU" sz="800" dirty="0" smtClean="0"/>
              <a:t>  с </a:t>
            </a:r>
            <a:r>
              <a:rPr lang="ru-RU" sz="800" dirty="0" smtClean="0">
                <a:solidFill>
                  <a:srgbClr val="003399"/>
                </a:solidFill>
              </a:rPr>
              <a:t>восхождением на вершину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г. Тепсей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3 дня</a:t>
            </a:r>
          </a:p>
          <a:p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2AD3247-4AEF-C8F3-0D6A-EACDE8A4C344}"/>
              </a:ext>
            </a:extLst>
          </p:cNvPr>
          <p:cNvSpPr/>
          <p:nvPr/>
        </p:nvSpPr>
        <p:spPr>
          <a:xfrm>
            <a:off x="2728753" y="296958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4BC1E9C-EF72-FBFE-58B7-E58FC53BC4A4}"/>
              </a:ext>
            </a:extLst>
          </p:cNvPr>
          <p:cNvSpPr txBox="1"/>
          <p:nvPr/>
        </p:nvSpPr>
        <p:spPr>
          <a:xfrm>
            <a:off x="3013545" y="3753015"/>
            <a:ext cx="15591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rgbClr val="003399"/>
                </a:solidFill>
              </a:rPr>
              <a:t>«Енисейские ворота»   продолжительность: 1 день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2736704" y="36942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1C4F6E04-0DD4-3F68-A1CC-2283DD94C7E3}"/>
              </a:ext>
            </a:extLst>
          </p:cNvPr>
          <p:cNvSpPr/>
          <p:nvPr/>
        </p:nvSpPr>
        <p:spPr>
          <a:xfrm>
            <a:off x="2744654" y="42599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B0B5799-F18D-7293-0C7F-935E19DADBF5}"/>
              </a:ext>
            </a:extLst>
          </p:cNvPr>
          <p:cNvSpPr txBox="1"/>
          <p:nvPr/>
        </p:nvSpPr>
        <p:spPr>
          <a:xfrm>
            <a:off x="5460247" y="5398935"/>
            <a:ext cx="33975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</a:t>
            </a:r>
            <a:r>
              <a:rPr lang="ru-RU" sz="8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8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Туристическое  кольцо Усть-Абаканского района»</a:t>
            </a:r>
            <a:endParaRPr lang="ru-RU" sz="8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5DFE3CC-451C-AB5C-28F1-8A70377D9331}"/>
              </a:ext>
            </a:extLst>
          </p:cNvPr>
          <p:cNvSpPr txBox="1"/>
          <p:nvPr/>
        </p:nvSpPr>
        <p:spPr>
          <a:xfrm>
            <a:off x="4842344" y="5961415"/>
            <a:ext cx="4762831" cy="1077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«Скальные места Хакасии , «Места силы Хакасии» – КТК «Золотая подкова»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2" descr="C:\Users\Иоланта\Desktop\карта Усть-Абаканский район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5" t="14337" r="3628" b="12544"/>
          <a:stretch>
            <a:fillRect/>
          </a:stretch>
        </p:blipFill>
        <p:spPr bwMode="auto">
          <a:xfrm>
            <a:off x="4958964" y="1622066"/>
            <a:ext cx="4781384" cy="3625795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BA70E95D-6538-7CE3-716C-E98AFC270ABC}"/>
              </a:ext>
            </a:extLst>
          </p:cNvPr>
          <p:cNvSpPr txBox="1"/>
          <p:nvPr/>
        </p:nvSpPr>
        <p:spPr>
          <a:xfrm>
            <a:off x="1109387" y="5526879"/>
            <a:ext cx="14524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«Места силы Республики Хакасия»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7 часов,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130 км в одну сторону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F099476-09E3-2F37-3B67-A28244658081}"/>
              </a:ext>
            </a:extLst>
          </p:cNvPr>
          <p:cNvSpPr txBox="1"/>
          <p:nvPr/>
        </p:nvSpPr>
        <p:spPr>
          <a:xfrm>
            <a:off x="3001794" y="2467547"/>
            <a:ext cx="1452259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800" dirty="0" smtClean="0">
                <a:solidFill>
                  <a:srgbClr val="003399"/>
                </a:solidFill>
              </a:rPr>
              <a:t>Экскурсионный маршрут «Ворота в Хакасию»</a:t>
            </a:r>
          </a:p>
          <a:p>
            <a:pPr algn="just"/>
            <a:endParaRPr lang="ru-RU" sz="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A80B517E-D622-49BC-90A0-E4FB3D95AD1D}"/>
              </a:ext>
            </a:extLst>
          </p:cNvPr>
          <p:cNvSpPr txBox="1"/>
          <p:nvPr/>
        </p:nvSpPr>
        <p:spPr>
          <a:xfrm>
            <a:off x="3022821" y="4255198"/>
            <a:ext cx="14604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Комбинированный маршрут выходного дня </a:t>
            </a:r>
            <a:r>
              <a:rPr lang="ru-RU" sz="800" dirty="0" smtClean="0">
                <a:solidFill>
                  <a:srgbClr val="003399"/>
                </a:solidFill>
              </a:rPr>
              <a:t>по местам силы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1 день</a:t>
            </a:r>
          </a:p>
          <a:p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7457913" y="2979314"/>
            <a:ext cx="67643" cy="44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5400000" flipH="1" flipV="1">
            <a:off x="8021694" y="2280165"/>
            <a:ext cx="54971" cy="42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16200000" flipH="1">
            <a:off x="9040933" y="2264856"/>
            <a:ext cx="63427" cy="5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rot="16200000" flipH="1">
            <a:off x="9051504" y="2507994"/>
            <a:ext cx="84566" cy="5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7885159" y="3207448"/>
            <a:ext cx="95139" cy="26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Овал 184">
            <a:extLst>
              <a:ext uri="{FF2B5EF4-FFF2-40B4-BE49-F238E27FC236}">
                <a16:creationId xmlns:a16="http://schemas.microsoft.com/office/drawing/2014/main" xmlns="" id="{11473CE6-90F5-AEE0-DE2C-741B3FB20BBD}"/>
              </a:ext>
            </a:extLst>
          </p:cNvPr>
          <p:cNvSpPr/>
          <p:nvPr/>
        </p:nvSpPr>
        <p:spPr>
          <a:xfrm>
            <a:off x="8153603" y="250178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4770783" y="5621573"/>
            <a:ext cx="5009321" cy="318051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1.Большой Салбыкский курган  - 2. курган Барсучий Лог – 3. городище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Узын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Хыр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4. гора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Кюн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Таг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5. Уйбатский замок – 6. Уйбатский  Чаа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Тас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7. скала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Хызыл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Хая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197" name="Овал 196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8606827" y="225642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9" name="Овал 198">
            <a:extLst>
              <a:ext uri="{FF2B5EF4-FFF2-40B4-BE49-F238E27FC236}">
                <a16:creationId xmlns:a16="http://schemas.microsoft.com/office/drawing/2014/main" xmlns="" id="{35D67197-D7DC-D223-02D1-1000B2C57B69}"/>
              </a:ext>
            </a:extLst>
          </p:cNvPr>
          <p:cNvSpPr/>
          <p:nvPr/>
        </p:nvSpPr>
        <p:spPr>
          <a:xfrm>
            <a:off x="8940784" y="235297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xmlns="" id="{C1BD3DD5-5456-150A-CE00-B003466622B3}"/>
              </a:ext>
            </a:extLst>
          </p:cNvPr>
          <p:cNvSpPr/>
          <p:nvPr/>
        </p:nvSpPr>
        <p:spPr>
          <a:xfrm>
            <a:off x="8940783" y="267215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xmlns="" id="{4C45211F-A378-7AB1-3776-E71E7791729B}"/>
              </a:ext>
            </a:extLst>
          </p:cNvPr>
          <p:cNvSpPr/>
          <p:nvPr/>
        </p:nvSpPr>
        <p:spPr>
          <a:xfrm>
            <a:off x="8869219" y="367515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3" name="Овал 202">
            <a:extLst>
              <a:ext uri="{FF2B5EF4-FFF2-40B4-BE49-F238E27FC236}">
                <a16:creationId xmlns:a16="http://schemas.microsoft.com/office/drawing/2014/main" xmlns="" id="{C3939A8B-EBAA-2E77-4313-4F1601C113A9}"/>
              </a:ext>
            </a:extLst>
          </p:cNvPr>
          <p:cNvSpPr/>
          <p:nvPr/>
        </p:nvSpPr>
        <p:spPr>
          <a:xfrm>
            <a:off x="7374374" y="357291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xmlns="" id="{2A39B736-8491-EA54-D5F8-701C74817BBA}"/>
              </a:ext>
            </a:extLst>
          </p:cNvPr>
          <p:cNvSpPr/>
          <p:nvPr/>
        </p:nvSpPr>
        <p:spPr>
          <a:xfrm>
            <a:off x="7883258" y="3164618"/>
            <a:ext cx="179365" cy="175959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4770784" y="6170212"/>
            <a:ext cx="4723074" cy="95417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rgbClr val="003399"/>
                </a:solidFill>
              </a:rPr>
              <a:t>9. «Енисейские Ворота», «Сплав на байдарках по местам силы» - речной путь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229" name="Овал 228">
            <a:extLst>
              <a:ext uri="{FF2B5EF4-FFF2-40B4-BE49-F238E27FC236}">
                <a16:creationId xmlns:a16="http://schemas.microsoft.com/office/drawing/2014/main" xmlns="" id="{52AD3247-4AEF-C8F3-0D6A-EACDE8A4C344}"/>
              </a:ext>
            </a:extLst>
          </p:cNvPr>
          <p:cNvSpPr/>
          <p:nvPr/>
        </p:nvSpPr>
        <p:spPr>
          <a:xfrm>
            <a:off x="9114975" y="34956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0" name="Овал 229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9194489" y="254267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246" name="Прямая соединительная линия 245"/>
          <p:cNvCxnSpPr/>
          <p:nvPr/>
        </p:nvCxnSpPr>
        <p:spPr>
          <a:xfrm flipV="1">
            <a:off x="4874150" y="5446643"/>
            <a:ext cx="516834" cy="79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/>
          <p:cNvCxnSpPr/>
          <p:nvPr/>
        </p:nvCxnSpPr>
        <p:spPr>
          <a:xfrm flipV="1">
            <a:off x="8364772" y="2401297"/>
            <a:ext cx="214687" cy="1351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/>
          <p:cNvCxnSpPr>
            <a:stCxn id="197" idx="6"/>
          </p:cNvCxnSpPr>
          <p:nvPr/>
        </p:nvCxnSpPr>
        <p:spPr>
          <a:xfrm>
            <a:off x="8786827" y="2346426"/>
            <a:ext cx="175620" cy="402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/>
          <p:cNvCxnSpPr>
            <a:stCxn id="199" idx="4"/>
            <a:endCxn id="200" idx="0"/>
          </p:cNvCxnSpPr>
          <p:nvPr/>
        </p:nvCxnSpPr>
        <p:spPr>
          <a:xfrm rot="5400000">
            <a:off x="8961193" y="2602564"/>
            <a:ext cx="13918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Прямая соединительная линия 350"/>
          <p:cNvCxnSpPr/>
          <p:nvPr/>
        </p:nvCxnSpPr>
        <p:spPr>
          <a:xfrm>
            <a:off x="7609398" y="3721210"/>
            <a:ext cx="1264258" cy="119271"/>
          </a:xfrm>
          <a:prstGeom prst="curvedConnector3">
            <a:avLst>
              <a:gd name="adj1" fmla="val 4434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Прямая соединительная линия 350"/>
          <p:cNvCxnSpPr>
            <a:stCxn id="203" idx="7"/>
            <a:endCxn id="204" idx="6"/>
          </p:cNvCxnSpPr>
          <p:nvPr/>
        </p:nvCxnSpPr>
        <p:spPr>
          <a:xfrm rot="5400000" flipH="1" flipV="1">
            <a:off x="7621980" y="3158632"/>
            <a:ext cx="346676" cy="534609"/>
          </a:xfrm>
          <a:prstGeom prst="curvedConnector4">
            <a:avLst>
              <a:gd name="adj1" fmla="val 42683"/>
              <a:gd name="adj2" fmla="val 62445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я соединительная линия 350"/>
          <p:cNvCxnSpPr>
            <a:endCxn id="185" idx="4"/>
          </p:cNvCxnSpPr>
          <p:nvPr/>
        </p:nvCxnSpPr>
        <p:spPr>
          <a:xfrm rot="5400000" flipH="1" flipV="1">
            <a:off x="7879891" y="2753201"/>
            <a:ext cx="435127" cy="292297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Прямая соединительная линия 350"/>
          <p:cNvCxnSpPr/>
          <p:nvPr/>
        </p:nvCxnSpPr>
        <p:spPr>
          <a:xfrm rot="5400000" flipH="1" flipV="1">
            <a:off x="8670899" y="3192450"/>
            <a:ext cx="715620" cy="87464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55607" y="2251494"/>
            <a:ext cx="2758779" cy="310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ru-RU" sz="14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Усть-Абаканскому району</a:t>
            </a:r>
            <a:endParaRPr lang="ru-RU" sz="14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4864049" y="1641916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2968831" y="111054"/>
            <a:ext cx="58732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ЗНАКОВЫЕ СОБЫТИЯ</a:t>
            </a:r>
            <a:endParaRPr lang="x-none" sz="24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ользователь\Desktop\100-let-rayonu.jpg"/>
          <p:cNvPicPr>
            <a:picLocks noChangeAspect="1" noChangeArrowheads="1"/>
          </p:cNvPicPr>
          <p:nvPr/>
        </p:nvPicPr>
        <p:blipFill>
          <a:blip r:embed="rId3"/>
          <a:srcRect l="5536" t="1783" r="4060" b="4160"/>
          <a:stretch>
            <a:fillRect/>
          </a:stretch>
        </p:blipFill>
        <p:spPr bwMode="auto">
          <a:xfrm>
            <a:off x="379561" y="771829"/>
            <a:ext cx="1975449" cy="1369699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8413" t="10628" r="11292" b="11021"/>
          <a:stretch>
            <a:fillRect/>
          </a:stretch>
        </p:blipFill>
        <p:spPr bwMode="auto">
          <a:xfrm>
            <a:off x="3313082" y="904335"/>
            <a:ext cx="2480265" cy="143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/>
          <a:srcRect l="25988" t="19770" r="21263" b="-395"/>
          <a:stretch>
            <a:fillRect/>
          </a:stretch>
        </p:blipFill>
        <p:spPr bwMode="auto">
          <a:xfrm>
            <a:off x="8262952" y="669156"/>
            <a:ext cx="1522278" cy="173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471742" y="137749"/>
            <a:ext cx="1219035" cy="12967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44104" y="3024996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 лет с. Вершино-Биджа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75735" y="4402347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 лет с. Чапаево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 l="6421" t="22703" r="3321" b="21138"/>
          <a:stretch>
            <a:fillRect/>
          </a:stretch>
        </p:blipFill>
        <p:spPr bwMode="auto">
          <a:xfrm>
            <a:off x="3377787" y="2517793"/>
            <a:ext cx="3486151" cy="127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/>
          <a:srcRect l="221" t="7675"/>
          <a:stretch>
            <a:fillRect/>
          </a:stretch>
        </p:blipFill>
        <p:spPr bwMode="auto">
          <a:xfrm>
            <a:off x="5962961" y="810883"/>
            <a:ext cx="2271132" cy="138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7200" y="2491912"/>
            <a:ext cx="2397424" cy="13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 l="221" t="15351" r="1107" b="22042"/>
          <a:stretch>
            <a:fillRect/>
          </a:stretch>
        </p:blipFill>
        <p:spPr bwMode="auto">
          <a:xfrm>
            <a:off x="3391890" y="3942609"/>
            <a:ext cx="3543300" cy="130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36916" y="5641316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лет с. Весеннее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/>
          <a:srcRect l="20960" t="9299" r="13284" b="19262"/>
          <a:stretch>
            <a:fillRect/>
          </a:stretch>
        </p:blipFill>
        <p:spPr bwMode="auto">
          <a:xfrm>
            <a:off x="7291449" y="4108862"/>
            <a:ext cx="1888178" cy="252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/>
          <a:srcRect l="7306" t="25388" r="886" b="10628"/>
          <a:stretch>
            <a:fillRect/>
          </a:stretch>
        </p:blipFill>
        <p:spPr bwMode="auto">
          <a:xfrm>
            <a:off x="3672457" y="5296395"/>
            <a:ext cx="2763969" cy="12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824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24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Ограничена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реализации инвестиционных проектов за счёт собственных средств, 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6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Низкая инвестиционная активность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Агентства инвестиционного 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r>
              <a:rPr lang="ru-RU" sz="1000" b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азвития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Фонда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Республики Хакасия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BE55F86-A0F7-1A11-42D9-4BF67DE7A1A0}"/>
              </a:ext>
            </a:extLst>
          </p:cNvPr>
          <p:cNvSpPr/>
          <p:nvPr/>
        </p:nvSpPr>
        <p:spPr>
          <a:xfrm>
            <a:off x="5394186" y="3860558"/>
            <a:ext cx="4405422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интересующим проектам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94186" y="4444639"/>
            <a:ext cx="433641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пунктов.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Поддержка субъектов малого и среднего бизнеса.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31123" y="3911621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16943" y="4471445"/>
            <a:ext cx="365554" cy="36555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C9819-F6F6-A28F-BC53-1D0301C00B19}"/>
              </a:ext>
            </a:extLst>
          </p:cNvPr>
          <p:cNvSpPr txBox="1"/>
          <p:nvPr/>
        </p:nvSpPr>
        <p:spPr>
          <a:xfrm>
            <a:off x="587259" y="6631115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94186" y="2910014"/>
            <a:ext cx="4511814" cy="93736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 algn="just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инвестиционного профиля, а также активное информирование предпринимателей и инвесторов о преимуществах работы с инвестиционным уполномоченным 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48377" y="3117048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51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672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Удаленность относительно основных экономических центров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страны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Низкая инвестиционная активность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Незначительная доля налоговых отчислений в местный бюджет</a:t>
            </a: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Невозможность управления и административного влияния на предприятия, находящиеся в частной собственности</a:t>
            </a: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Расположение в «зоне рискованного земледелия», снижение плодородия почв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lvl="0" indent="-171450" algn="just">
              <a:buClr>
                <a:srgbClr val="B1C1E4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Дефицит квалифицированных кадров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</a:rPr>
              <a:t>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Спад деловой активности в связи с ухудшением экономической ситуации в стране.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Повышение тарифов за электрическую и тепловую энергию.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Снижение доступности кредитных ресурсов.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Влияние неблагоприятных климатических условий.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Диспаритет цен на сырьевые ресурсы и готовую продукцию сельского хозяйства.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Усиление конкурентности со стороны других регионов в связи с более развитой инфраструктурой в туристической индустрии</a:t>
            </a:r>
            <a:endParaRPr lang="ru-RU" sz="8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Дефицит бюджетных </a:t>
            </a:r>
            <a:r>
              <a:rPr lang="ru-RU" sz="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средств,для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строительства инженерных сетей и коммуника</a:t>
            </a:r>
            <a:r>
              <a:rPr lang="ru-RU" sz="800" dirty="0" smtClean="0">
                <a:solidFill>
                  <a:srgbClr val="003399"/>
                </a:solidFill>
              </a:rPr>
              <a:t>ций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640990" y="2104845"/>
            <a:ext cx="4500000" cy="1712869"/>
          </a:xfrm>
          <a:prstGeom prst="roundRect">
            <a:avLst>
              <a:gd name="adj" fmla="val 1593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Удобное географическое и транспортное расположение района, территориальная близость к столице республики</a:t>
            </a:r>
            <a:endParaRPr lang="ru-RU" sz="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Развитая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сеть автомобильных дорог, наличие 2 железнодорожных линий, </a:t>
            </a:r>
          </a:p>
          <a:p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ж/д станций, близость аэропорта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Промышленный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потенциал в производстве продукции добывающей     отрасли</a:t>
            </a:r>
            <a:endParaRPr lang="ru-RU" sz="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широкого спектра полезных ископаемых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Уникальный в природно-ресурсном отношении район, который дает возможность развития туристско-рекреационного сектора экономики, наличие особо охраняемой природной территории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свободных земель сельскохозяйственного назначения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свободных инвестиционных площадок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63317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Освоение нерудных месторождений (глина, строительный камень, щебень, гравий) для организации новых промышленных производств, в том числе производств  строительных материалов</a:t>
            </a:r>
          </a:p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Развитие отраслей молочного, мясного животноводства, овощеводства для производство экологически чистых видов продукции</a:t>
            </a:r>
            <a:endParaRPr lang="ru-RU" sz="6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Организация заготовки и переработки древесины для малоэтажного жилищного строительства и обеспечение строительными материалами населения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туристской индустрии.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жилищного строительства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Использование  свободных  инвестиционных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площадок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для  реализация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инвестиционных проектов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19C6E1-7562-2FED-8B2B-7B5DFCFCC998}"/>
              </a:ext>
            </a:extLst>
          </p:cNvPr>
          <p:cNvSpPr txBox="1"/>
          <p:nvPr/>
        </p:nvSpPr>
        <p:spPr>
          <a:xfrm>
            <a:off x="619064" y="658340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4623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коммунальных сетей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воздуха, </a:t>
            </a:r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амусоренность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отдельных частей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несвоевременный вывоз мусора)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МО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специалистов в образовательных учреждениях МО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определению оператора с целью своевременного вывоза ТКО,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установка дополнительных мусорных урн, проведение субботников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(для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очистки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студентов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ВУЗов для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трудоустройства на территории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района. Приобретение (строительство) жилья для работающих специалистов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со стороны администрации в </a:t>
            </a:r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релокации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студентов педагогических ВУЗов  для трудоустройства на территории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района. Приобретение (строительство) жилья для работающих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модернизации дорожной инфраструктуры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МУНИЦИПАЛЬНОЕ ОБРАЗОВАНИЕ 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612438" y="5253433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Отлов и содержание безнадзорных животных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Рисунок 32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9663" y="5290891"/>
            <a:ext cx="360000" cy="360000"/>
          </a:xfrm>
          <a:prstGeom prst="rect">
            <a:avLst/>
          </a:prstGeom>
        </p:spPr>
      </p:pic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311471" y="5261384"/>
            <a:ext cx="4460682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региональных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программах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финансированию проектов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отлову и содержанию безнадзорных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животных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Рисунок 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5137" y="5322697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6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666750" y="3609974"/>
            <a:ext cx="2660864" cy="130492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водоснабже-ния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водоотведения  и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сетей электроснабжения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771525" y="2266950"/>
            <a:ext cx="2517954" cy="973026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sz="1400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5438775" y="3746204"/>
            <a:ext cx="2396344" cy="120679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и образовательных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19CD27D8-95D2-A274-3620-D7873362DF03}"/>
              </a:ext>
            </a:extLst>
          </p:cNvPr>
          <p:cNvSpPr/>
          <p:nvPr/>
        </p:nvSpPr>
        <p:spPr>
          <a:xfrm>
            <a:off x="3665419" y="2295525"/>
            <a:ext cx="1887656" cy="1628776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6134101" y="2336204"/>
            <a:ext cx="3438524" cy="1054696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7858634" y="3759505"/>
            <a:ext cx="1875916" cy="1183969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другие регионы и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крупные города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93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0099" y="1280358"/>
            <a:ext cx="2107580" cy="280538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19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17.jpg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583" r="29528"/>
          <a:stretch>
            <a:fillRect/>
          </a:stretch>
        </p:blipFill>
        <p:spPr bwMode="auto">
          <a:xfrm>
            <a:off x="0" y="680484"/>
            <a:ext cx="4024457" cy="596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4kXyRqUWzM6uVr6uk8kRWKU7tROv0k07nc9JcTHiR1d2llZ3GhhrxX4p2AYprNP0L0fEacEnG7SLEGCBdhnh9fok.jpg"/>
          <p:cNvPicPr/>
          <p:nvPr/>
        </p:nvPicPr>
        <p:blipFill>
          <a:blip r:embed="rId3" cstate="print"/>
          <a:srcRect l="24729" r="20669"/>
          <a:stretch>
            <a:fillRect/>
          </a:stretch>
        </p:blipFill>
        <p:spPr bwMode="auto">
          <a:xfrm>
            <a:off x="4055775" y="764914"/>
            <a:ext cx="1515766" cy="156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303947"/>
          </a:xfrm>
        </p:spPr>
        <p:txBody>
          <a:bodyPr>
            <a:normAutofit/>
          </a:bodyPr>
          <a:lstStyle/>
          <a:p>
            <a:pPr algn="ctr"/>
            <a:r>
              <a:rPr lang="ru-RU" sz="1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ОБРАЩЕНИЕ ГЛАВЫ  УСТЬ-АБАКАНСКОГО РАЙОНА РЕСПУБЛИКИ ХАКАСИЯ</a:t>
            </a:r>
            <a:endParaRPr lang="ru-RU" sz="1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77075" y="841998"/>
            <a:ext cx="5688000" cy="5837097"/>
          </a:xfrm>
        </p:spPr>
        <p:txBody>
          <a:bodyPr>
            <a:noAutofit/>
          </a:bodyPr>
          <a:lstStyle/>
          <a:p>
            <a:pPr marL="1343025" indent="0" algn="just">
              <a:buNone/>
            </a:pPr>
            <a:r>
              <a:rPr lang="ru-RU" sz="1100" dirty="0" smtClean="0"/>
              <a:t>                                             </a:t>
            </a:r>
          </a:p>
          <a:p>
            <a:pPr marL="1343025" indent="0" algn="ctr">
              <a:buNone/>
            </a:pPr>
            <a:r>
              <a:rPr lang="ru-RU" sz="1100" dirty="0" smtClean="0"/>
              <a:t> </a:t>
            </a:r>
            <a:r>
              <a:rPr lang="ru-RU" sz="1100" dirty="0" smtClean="0">
                <a:solidFill>
                  <a:srgbClr val="003399"/>
                </a:solidFill>
                <a:latin typeface="Monotype Corsiva" pitchFamily="66" charset="0"/>
              </a:rPr>
              <a:t>Дорогие партнеры! 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Формирование благоприятного инвестиционного климата является одним из основных  условий перспективного развития нашего района.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Для нас важно обеспечить устойчивость бюджета, социальную стабильность и экономический рост в сложных экономических реалиях. Решение этих задач требует пересмотра существующих подходов, механизмов и инструментов достижения стратегических целей.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Наша задача по привлечению инвестиций заключается в поддержке уже реализуемых и планируемых к реализации инвестиционных проектов, а также привлечении на территорию Усть-Абаканского района новых инвесторов, желающих открыть новые производства и создать рабочие места.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Администрация Усть-Абаканского района гарантирует потенциальным инвесторам создание оптимальных условий для успешного ведения бизнеса, оперативное решение вопросов и открытый диалог.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Приглашаем вас к долгосрочному и взаимовыгодному сотрудничеству.  Уверены, что настоящим и потенциальным инвесторам будет выгодно и комфортно работать и развивать свой бизнес на нашей территории. </a:t>
            </a:r>
          </a:p>
          <a:p>
            <a:pPr marL="1255713" indent="87313" algn="ctr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Добро пожаловать в Усть-Абаканский район!</a:t>
            </a:r>
            <a:endParaRPr lang="ru-RU" sz="1200" dirty="0">
              <a:solidFill>
                <a:srgbClr val="003399"/>
              </a:solidFill>
              <a:latin typeface="Monotype Corsiva" pitchFamily="66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                                                                                          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С уважением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                           Глава Усть-Абаканского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района Республики Хакасия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Елена Владимировна Егорова</a:t>
            </a:r>
            <a:endParaRPr lang="ru-RU" sz="1200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2</a:t>
            </a:fld>
            <a:endParaRPr lang="x-none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61022" y="6347857"/>
            <a:ext cx="5600818" cy="301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5428013"/>
              </p:ext>
            </p:extLst>
          </p:nvPr>
        </p:nvGraphicFramePr>
        <p:xfrm>
          <a:off x="627015" y="1376763"/>
          <a:ext cx="9136390" cy="5081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57283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itchFamily="34" charset="0"/>
                          <a:cs typeface="Arial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900" b="1" i="0" spc="-10" baseline="0" dirty="0" err="1" smtClean="0">
                          <a:latin typeface="Arial" pitchFamily="34" charset="0"/>
                          <a:cs typeface="Arial" pitchFamily="34" charset="0"/>
                        </a:rPr>
                        <a:t>Суэк-Хакасия</a:t>
                      </a:r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» 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угля, за исключением антрацита, угля коксующегося и угля бурого, открытым способом (05.10.13)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64 000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1 995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11999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АО УК </a:t>
                      </a:r>
                      <a:r>
                        <a:rPr lang="ru-RU" sz="900" b="1" baseline="0" dirty="0" smtClean="0">
                          <a:latin typeface="Arial" pitchFamily="34" charset="0"/>
                          <a:cs typeface="Arial" pitchFamily="34" charset="0"/>
                        </a:rPr>
                        <a:t> «Разрез Степной»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угля, за исключением антрацита, угля коксующегося и угля бурого, открытым способом (05.10.13)</a:t>
                      </a:r>
                      <a:endParaRPr lang="ru-RU" dirty="0"/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                 12 000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</a:t>
                      </a: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757</a:t>
                      </a:r>
                      <a:endParaRPr lang="ru-RU" dirty="0"/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</a:t>
                      </a:r>
                      <a:r>
                        <a:rPr lang="ru-RU" sz="900" b="1" i="0" spc="-10" baseline="0" dirty="0" err="1" smtClean="0">
                          <a:latin typeface="Arial" pitchFamily="34" charset="0"/>
                          <a:cs typeface="Arial" pitchFamily="34" charset="0"/>
                        </a:rPr>
                        <a:t>Аршановский</a:t>
                      </a:r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угля, за исключением антрацита, угля коксующегося и угля бурого, открытым способом (05.10.13)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4 800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388115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«Бентонит Хакасии»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прочей неметаллической минеральной продукции, не включенной в другие группировки (23.99)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2 200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388115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АО «Золотодобывающая компания "Золотая Звезда"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Добыча руд и песков драгоценных металлов и руд редких металлов (07.29.4)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1 300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38811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«ПСК </a:t>
                      </a:r>
                      <a:r>
                        <a:rPr lang="ru-RU" sz="900" b="1" i="0" spc="-10" baseline="0" dirty="0" err="1" smtClean="0">
                          <a:latin typeface="Arial" pitchFamily="34" charset="0"/>
                          <a:cs typeface="Arial" pitchFamily="34" charset="0"/>
                        </a:rPr>
                        <a:t>Стальмонтаж</a:t>
                      </a:r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 строительных металлических конструкций, изделий и их частей (25.11)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347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38811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«Усть-Абаканский завод железобетонных конструкций»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 изделий из бетона, цемента и гипса (23.6)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106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Arial" pitchFamily="34" charset="0"/>
                          <a:cs typeface="Arial" pitchFamily="34" charset="0"/>
                        </a:rPr>
                        <a:t> 79</a:t>
                      </a:r>
                      <a:endParaRPr lang="ru-RU" sz="9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388115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ООО «Хакасская Стройиндустрия»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 изделий из бетона, цемента и гипса (23.6)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223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9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38811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«РЕСУРС»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Деятельность прочего сухопутного пассажирского транспорта, не включенная в другие группировки (49.39)</a:t>
                      </a:r>
                      <a:endParaRPr lang="x-none" sz="8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125                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ru-RU" sz="9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33209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«Хакасская Баранина»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мяса в охлажденном виде (10.11.1)</a:t>
                      </a:r>
                      <a:endParaRPr lang="x-none" sz="8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9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СПК Сибирь»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молочной продукции (10.5)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162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9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A19B2A8-7E6D-4C86-13F9-15D2E361B4EA}"/>
              </a:ext>
            </a:extLst>
          </p:cNvPr>
          <p:cNvSpPr/>
          <p:nvPr/>
        </p:nvSpPr>
        <p:spPr>
          <a:xfrm>
            <a:off x="5289747" y="3890513"/>
            <a:ext cx="4497839" cy="2596551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algn="just" fontAlgn="base">
              <a:buFont typeface="Arial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3861,8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тыс. тонн в год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добывается каменный энергетический уголь марки «Д»</a:t>
            </a:r>
          </a:p>
          <a:p>
            <a:pPr algn="just" fontAlgn="base"/>
            <a:endParaRPr lang="ru-RU" sz="1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сортовые марки угля выпускаются в результате переработки рядового угля «ДР» на обогатительной фабрике и дробильно-сортировочных комплексах разреза</a:t>
            </a:r>
          </a:p>
          <a:p>
            <a:pPr algn="just" fontAlgn="base"/>
            <a:endParaRPr lang="ru-RU" sz="1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продукция поставляется компаниям энергетического сектора, структурам ЖКХ и на экспорт в Европу и Азию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000" dirty="0" smtClean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Суэк-Хакасия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489CA34-5BEB-8A6F-06C5-F5487AAD713D}"/>
              </a:ext>
            </a:extLst>
          </p:cNvPr>
          <p:cNvSpPr/>
          <p:nvPr/>
        </p:nvSpPr>
        <p:spPr>
          <a:xfrm>
            <a:off x="635642" y="3838755"/>
            <a:ext cx="4497839" cy="258120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8830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тыс. тонн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 угля каменного марки  «Д»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обогащение угля производится </a:t>
            </a:r>
            <a:r>
              <a:rPr lang="ru-RU" sz="1000" dirty="0" smtClean="0">
                <a:solidFill>
                  <a:srgbClr val="003399"/>
                </a:solidFill>
              </a:rPr>
              <a:t> </a:t>
            </a:r>
            <a:r>
              <a:rPr lang="ru-RU" sz="1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 обогатительной фабрике «Черногорская</a:t>
            </a:r>
          </a:p>
          <a:p>
            <a:pPr marL="171450" lvl="0" indent="-171450" algn="just">
              <a:defRPr/>
            </a:pPr>
            <a:endParaRPr lang="ru-RU" sz="1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 число крупнейших российских потребителей угля,  входят электростанции, а также торговые компании, осуществляющие сбыт угля частным лицам и предприятиям коммунального хозяйства. Более половины добычи поставляется в Европу и Азию</a:t>
            </a:r>
            <a:endParaRPr lang="x-none" sz="1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АО УК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«Разрез Степной»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517375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53462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C00D7DA-3BDD-EBCD-4219-D20983AF0ED0}"/>
              </a:ext>
            </a:extLst>
          </p:cNvPr>
          <p:cNvSpPr/>
          <p:nvPr/>
        </p:nvSpPr>
        <p:spPr>
          <a:xfrm>
            <a:off x="635635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dirty="0" smtClean="0"/>
              <a:t> 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разработка открытым способом Черногорского каменноугольного месторождения, расположенного на территории Усть-Абаканского района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2BDC7A8-D16D-712D-09B3-015B8842E731}"/>
              </a:ext>
            </a:extLst>
          </p:cNvPr>
          <p:cNvSpPr/>
          <p:nvPr/>
        </p:nvSpPr>
        <p:spPr>
          <a:xfrm>
            <a:off x="5263868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ользователь\Desktop\logo.png"/>
          <p:cNvPicPr>
            <a:picLocks noChangeAspect="1" noChangeArrowheads="1"/>
          </p:cNvPicPr>
          <p:nvPr/>
        </p:nvPicPr>
        <p:blipFill>
          <a:blip r:embed="rId3"/>
          <a:srcRect t="-3779" r="79521"/>
          <a:stretch>
            <a:fillRect/>
          </a:stretch>
        </p:blipFill>
        <p:spPr bwMode="auto">
          <a:xfrm>
            <a:off x="704744" y="1444653"/>
            <a:ext cx="708701" cy="668819"/>
          </a:xfrm>
          <a:prstGeom prst="rect">
            <a:avLst/>
          </a:prstGeom>
          <a:noFill/>
        </p:spPr>
      </p:pic>
      <p:pic>
        <p:nvPicPr>
          <p:cNvPr id="37890" name="Picture 2" descr="C:\Users\Пользователь\AppData\Local\Packages\Microsoft.Windows.Photos_8wekyb3d8bbwe\TempState\ShareServiceTempFolder\logo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151" y="1447800"/>
            <a:ext cx="670649" cy="682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5314950" y="3053060"/>
            <a:ext cx="43815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разработка открытым способом на Черногорском каменноугольном месторождении Минусинского бассейна, расположенного на территории Усть-Абаканского района</a:t>
            </a:r>
            <a:endParaRPr lang="ru-RU" sz="11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301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A19B2A8-7E6D-4C86-13F9-15D2E361B4EA}"/>
              </a:ext>
            </a:extLst>
          </p:cNvPr>
          <p:cNvSpPr/>
          <p:nvPr/>
        </p:nvSpPr>
        <p:spPr>
          <a:xfrm>
            <a:off x="5289747" y="3890513"/>
            <a:ext cx="4497839" cy="2596551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algn="just" fontAlgn="base">
              <a:buFont typeface="Arial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450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тыс. тонн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бентонитовой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глины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</a:t>
            </a:r>
          </a:p>
          <a:p>
            <a:pPr algn="just"/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лидер в производстве бентонитовой продукции. </a:t>
            </a:r>
            <a:r>
              <a:rPr lang="ru-RU" sz="1100" dirty="0" smtClean="0">
                <a:solidFill>
                  <a:srgbClr val="003399"/>
                </a:solidFill>
              </a:rPr>
              <a:t>«Бентонит Хакасии» сертифицирован по международному стандарту и имеет Сертификат СМК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dirty="0" smtClean="0">
              <a:solidFill>
                <a:srgbClr val="003399"/>
              </a:solidFill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потребители бентонитовой продукции являются предприятия металлургических, литейных, нефтегазовых и строительных отраслей российской экономики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АО  ЗДК «Золотая  Звезда»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489CA34-5BEB-8A6F-06C5-F5487AAD713D}"/>
              </a:ext>
            </a:extLst>
          </p:cNvPr>
          <p:cNvSpPr/>
          <p:nvPr/>
        </p:nvSpPr>
        <p:spPr>
          <a:xfrm>
            <a:off x="635642" y="3838755"/>
            <a:ext cx="4497839" cy="258120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7,62 тысячи унций (237 кг) в год</a:t>
            </a:r>
          </a:p>
          <a:p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компания разрабатывает золоторудные месторождения в том числе Майское, расположенное на территории Усть-Абаканского района</a:t>
            </a:r>
          </a:p>
          <a:p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предприятие  впервые в России стало использовать кучное выщелачивание золота, которое позволяет добывать руду в бедных и малодоступных месторождениях и входит в список 25 крупнейших российских производителей золота</a:t>
            </a:r>
          </a:p>
          <a:p>
            <a:pPr algn="just"/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основными потребителями продукции предприятия являются банки и производители ювелирных изделий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«Бентонит Хакасия»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517375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53462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C00D7DA-3BDD-EBCD-4219-D20983AF0ED0}"/>
              </a:ext>
            </a:extLst>
          </p:cNvPr>
          <p:cNvSpPr/>
          <p:nvPr/>
        </p:nvSpPr>
        <p:spPr>
          <a:xfrm>
            <a:off x="635635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добыча руд и песков драгоценных металлов и руд редких металлов, золоторудное месторождение Майское расположено в Усть-Абаканском районе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2BDC7A8-D16D-712D-09B3-015B8842E731}"/>
              </a:ext>
            </a:extLst>
          </p:cNvPr>
          <p:cNvSpPr/>
          <p:nvPr/>
        </p:nvSpPr>
        <p:spPr>
          <a:xfrm>
            <a:off x="5263868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производство добычи бентонитовой глины в карьере открытым способом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Пользователь\Desktop\8e2476d79021e5a24d156f7a1a_copy_1.jpg"/>
          <p:cNvPicPr>
            <a:picLocks noChangeAspect="1" noChangeArrowheads="1"/>
          </p:cNvPicPr>
          <p:nvPr/>
        </p:nvPicPr>
        <p:blipFill>
          <a:blip r:embed="rId3"/>
          <a:srcRect l="-608" r="69334"/>
          <a:stretch>
            <a:fillRect/>
          </a:stretch>
        </p:blipFill>
        <p:spPr bwMode="auto">
          <a:xfrm>
            <a:off x="5382297" y="1552754"/>
            <a:ext cx="613062" cy="538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7" name="Picture 1" descr="C:\Users\Пользователь\Desktop\logo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04950"/>
            <a:ext cx="609600" cy="542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1630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5229227" y="1376762"/>
            <a:ext cx="4162424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4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378305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sz="1400" dirty="0">
              <a:solidFill>
                <a:srgbClr val="4756A0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30972" y="2261826"/>
            <a:ext cx="375052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голь, бентонит, золото, ПГС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5210175" y="2261826"/>
            <a:ext cx="425767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доходов</a:t>
            </a:r>
          </a:p>
          <a:p>
            <a:pPr marL="171450" indent="-171450">
              <a:buClr>
                <a:srgbClr val="4756A0"/>
              </a:buClr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5267324" y="3307294"/>
            <a:ext cx="412432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</a:pPr>
            <a:endPara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5295900" y="4352762"/>
            <a:ext cx="413385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потока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</a:pP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5305425" y="5398230"/>
            <a:ext cx="410527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жизни населения</a:t>
            </a:r>
          </a:p>
          <a:p>
            <a:pPr marL="171450" indent="-171450">
              <a:buClr>
                <a:srgbClr val="4756A0"/>
              </a:buClr>
            </a:pPr>
            <a:endPara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численности населения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621446" y="3308150"/>
            <a:ext cx="382672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Ж/Б конструкций, стекла, напитков,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ереработка с/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продукции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386482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621446" y="5398230"/>
            <a:ext cx="390292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ЖИЛИЩНОГО СТРОИТЕЛЬСТВА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0794" y="2869003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xmlns="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Круговая блок-схема со сплошной заливкой">
            <a:extLst>
              <a:ext uri="{FF2B5EF4-FFF2-40B4-BE49-F238E27FC236}">
                <a16:creationId xmlns="" xmlns:a16="http://schemas.microsoft.com/office/drawing/2014/main" id="{3F64CD0F-4A14-E29F-FCF9-3E1EB37A2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14401" y="2575571"/>
            <a:ext cx="360000" cy="360000"/>
          </a:xfrm>
          <a:prstGeom prst="rect">
            <a:avLst/>
          </a:prstGeom>
        </p:spPr>
      </p:pic>
      <p:pic>
        <p:nvPicPr>
          <p:cNvPr id="38" name="Рисунок 37" descr="Город со сплошной заливкой">
            <a:extLst>
              <a:ext uri="{FF2B5EF4-FFF2-40B4-BE49-F238E27FC236}">
                <a16:creationId xmlns="" xmlns:a16="http://schemas.microsoft.com/office/drawing/2014/main" id="{CA14DA99-BF29-261A-03CD-489D1DDDC0D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0438" y="567154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6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РЕАЛИЗУЕММЫЕ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8623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реализуемые 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417986"/>
              </p:ext>
            </p:extLst>
          </p:nvPr>
        </p:nvGraphicFramePr>
        <p:xfrm>
          <a:off x="553862" y="1433778"/>
          <a:ext cx="9136390" cy="4846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987970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762217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«Терминал»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«Контейнерная погрузка, бетонный завод»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                  630,0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            </a:t>
                      </a:r>
                      <a:r>
                        <a:rPr lang="ru-RU" sz="900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2024-2027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3653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«Бентонит  Хакасии»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Реконструкция помольных мощностей для увеличения объема выпуска глинопорошков производственных линий Завода по переработке глин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373,0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18-</a:t>
                      </a: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597364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 ООО</a:t>
                      </a:r>
                      <a:r>
                        <a:rPr lang="ru-RU" sz="9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900" b="1" dirty="0" err="1" smtClean="0">
                          <a:latin typeface="Arial" pitchFamily="34" charset="0"/>
                          <a:cs typeface="Arial" pitchFamily="34" charset="0"/>
                        </a:rPr>
                        <a:t>Китстоун</a:t>
                      </a:r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Строительство завода по производству керамзита</a:t>
                      </a:r>
                      <a:endParaRPr lang="x-none" sz="900" b="0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130,0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52843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ИП Азизов Э.Г. 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Разведение образцово-показательной овцеводческой фермы, производящей мясную продукцию </a:t>
                      </a:r>
                      <a:r>
                        <a:rPr lang="ru-RU" sz="900" b="0" i="0" dirty="0" err="1" smtClean="0">
                          <a:latin typeface="Arial" pitchFamily="34" charset="0"/>
                          <a:cs typeface="Arial" pitchFamily="34" charset="0"/>
                        </a:rPr>
                        <a:t>премиум-класса</a:t>
                      </a:r>
                      <a:endParaRPr lang="x-none" sz="900" b="0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62,8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3-2027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52843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КФХ Амиров Ш.К. 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Строительство овощехранилища на 2500 тонн. Опытненский сельсовет</a:t>
                      </a:r>
                      <a:endParaRPr lang="x-none" sz="900" b="0" i="0" spc="-10" baseline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22,1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2021-202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528436">
                <a:tc>
                  <a:txBody>
                    <a:bodyPr/>
                    <a:lstStyle/>
                    <a:p>
                      <a:pPr algn="just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КФХ Олисов В.А.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Развитие мясного направления, путем увеличения маточного поголовья овец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17,4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2021-2026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476859">
                <a:tc>
                  <a:txBody>
                    <a:bodyPr/>
                    <a:lstStyle/>
                    <a:p>
                      <a:pPr algn="just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КФХ </a:t>
                      </a:r>
                      <a:r>
                        <a:rPr lang="ru-RU" sz="900" b="1" dirty="0" err="1" smtClean="0">
                          <a:latin typeface="Arial" pitchFamily="34" charset="0"/>
                          <a:cs typeface="Arial" pitchFamily="34" charset="0"/>
                        </a:rPr>
                        <a:t>Тежик</a:t>
                      </a:r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 М.Б.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«Развитие  семейной фермы хозяйства    по разведению крупного рогатого скота мясного направления»</a:t>
                      </a:r>
                      <a:endParaRPr lang="ru-RU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9,5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2023-2027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Производство со сплошной заливкой">
            <a:extLst>
              <a:ext uri="{FF2B5EF4-FFF2-40B4-BE49-F238E27FC236}">
                <a16:creationId xmlns=""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073" y="3735177"/>
            <a:ext cx="360000" cy="360000"/>
          </a:xfrm>
          <a:prstGeom prst="rect">
            <a:avLst/>
          </a:prstGeom>
        </p:spPr>
      </p:pic>
      <p:pic>
        <p:nvPicPr>
          <p:cNvPr id="17" name="Рисунок 16" descr="Трактор со сплошной заливкой">
            <a:extLst>
              <a:ext uri="{FF2B5EF4-FFF2-40B4-BE49-F238E27FC236}">
                <a16:creationId xmlns="" xmlns:a16="http://schemas.microsoft.com/office/drawing/2014/main" id="{B046A5E4-85B8-AE0F-E133-42A3126F4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214"/>
              </a:ext>
            </a:extLst>
          </a:blip>
          <a:stretch>
            <a:fillRect/>
          </a:stretch>
        </p:blipFill>
        <p:spPr>
          <a:xfrm>
            <a:off x="678993" y="4268394"/>
            <a:ext cx="360000" cy="360000"/>
          </a:xfrm>
          <a:prstGeom prst="rect">
            <a:avLst/>
          </a:prstGeom>
        </p:spPr>
      </p:pic>
      <p:pic>
        <p:nvPicPr>
          <p:cNvPr id="18" name="Рисунок 17" descr="Трактор со сплошной заливкой">
            <a:extLst>
              <a:ext uri="{FF2B5EF4-FFF2-40B4-BE49-F238E27FC236}">
                <a16:creationId xmlns="" xmlns:a16="http://schemas.microsoft.com/office/drawing/2014/main" id="{B046A5E4-85B8-AE0F-E133-42A3126F4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214"/>
              </a:ext>
            </a:extLst>
          </a:blip>
          <a:stretch>
            <a:fillRect/>
          </a:stretch>
        </p:blipFill>
        <p:spPr>
          <a:xfrm>
            <a:off x="680791" y="5351728"/>
            <a:ext cx="360000" cy="360000"/>
          </a:xfrm>
          <a:prstGeom prst="rect">
            <a:avLst/>
          </a:prstGeom>
        </p:spPr>
      </p:pic>
      <p:pic>
        <p:nvPicPr>
          <p:cNvPr id="20" name="Рисунок 19" descr="Трактор со сплошной заливкой">
            <a:extLst>
              <a:ext uri="{FF2B5EF4-FFF2-40B4-BE49-F238E27FC236}">
                <a16:creationId xmlns="" xmlns:a16="http://schemas.microsoft.com/office/drawing/2014/main" id="{B046A5E4-85B8-AE0F-E133-42A3126F4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214"/>
              </a:ext>
            </a:extLst>
          </a:blip>
          <a:stretch>
            <a:fillRect/>
          </a:stretch>
        </p:blipFill>
        <p:spPr>
          <a:xfrm>
            <a:off x="712062" y="5838041"/>
            <a:ext cx="360000" cy="360000"/>
          </a:xfrm>
          <a:prstGeom prst="rect">
            <a:avLst/>
          </a:prstGeom>
        </p:spPr>
      </p:pic>
      <p:pic>
        <p:nvPicPr>
          <p:cNvPr id="16" name="Рисунок 15" descr="Производство со сплошной заливкой">
            <a:extLst>
              <a:ext uri="{FF2B5EF4-FFF2-40B4-BE49-F238E27FC236}">
                <a16:creationId xmlns=""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48" y="3268452"/>
            <a:ext cx="360000" cy="360000"/>
          </a:xfrm>
          <a:prstGeom prst="rect">
            <a:avLst/>
          </a:prstGeom>
        </p:spPr>
      </p:pic>
      <p:pic>
        <p:nvPicPr>
          <p:cNvPr id="24" name="Рисунок 23" descr="Склад со сплошной заливкой">
            <a:extLst>
              <a:ext uri="{FF2B5EF4-FFF2-40B4-BE49-F238E27FC236}">
                <a16:creationId xmlns="" xmlns:a16="http://schemas.microsoft.com/office/drawing/2014/main" id="{79A7B4CF-40CA-F072-9543-8C0EF83180A9}"/>
              </a:ext>
            </a:extLst>
          </p:cNvPr>
          <p:cNvPicPr>
            <a:picLocks noChangeAspect="1"/>
          </p:cNvPicPr>
          <p:nvPr/>
        </p:nvPicPr>
        <p:blipFill>
          <a:blip r:embed="rId215">
            <a:extLst>
              <a:ext uri="{96DAC541-7B7A-43D3-8B79-37D633B846F1}">
                <asvg:svgBlip xmlns="" xmlns:asvg="http://schemas.microsoft.com/office/drawing/2016/SVG/main" r:embed="rId224"/>
              </a:ext>
            </a:extLst>
          </a:blip>
          <a:stretch>
            <a:fillRect/>
          </a:stretch>
        </p:blipFill>
        <p:spPr>
          <a:xfrm>
            <a:off x="676275" y="2636526"/>
            <a:ext cx="361949" cy="352673"/>
          </a:xfrm>
          <a:prstGeom prst="rect">
            <a:avLst/>
          </a:prstGeom>
        </p:spPr>
      </p:pic>
      <p:pic>
        <p:nvPicPr>
          <p:cNvPr id="25" name="Рисунок 24" descr="Современная архитектура со сплошной заливкой">
            <a:extLst>
              <a:ext uri="{FF2B5EF4-FFF2-40B4-BE49-F238E27FC236}">
                <a16:creationId xmlns="" xmlns:a16="http://schemas.microsoft.com/office/drawing/2014/main" id="{C4A770C5-53FF-A532-CBD1-61E0D574E254}"/>
              </a:ext>
            </a:extLst>
          </p:cNvPr>
          <p:cNvPicPr>
            <a:picLocks noChangeAspect="1"/>
          </p:cNvPicPr>
          <p:nvPr/>
        </p:nvPicPr>
        <p:blipFill>
          <a:blip r:embed="rId225">
            <a:extLst>
              <a:ext uri="{96DAC541-7B7A-43D3-8B79-37D633B846F1}">
                <asvg:svgBlip xmlns="" xmlns:asvg="http://schemas.microsoft.com/office/drawing/2016/SVG/main" r:embed="rId172"/>
              </a:ext>
            </a:extLst>
          </a:blip>
          <a:stretch>
            <a:fillRect/>
          </a:stretch>
        </p:blipFill>
        <p:spPr>
          <a:xfrm>
            <a:off x="677733" y="47723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46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5329865" y="135088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B5D2CC5-5135-0057-EAB2-D6909D185EC2}"/>
              </a:ext>
            </a:extLst>
          </p:cNvPr>
          <p:cNvSpPr/>
          <p:nvPr/>
        </p:nvSpPr>
        <p:spPr>
          <a:xfrm>
            <a:off x="2964774" y="135088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668593" y="1359509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ПРОИЗВОДСТВА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7710001" y="137274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7598612" y="224383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9F97C97-8F87-4D15-DD0F-74FDCD782132}"/>
              </a:ext>
            </a:extLst>
          </p:cNvPr>
          <p:cNvSpPr/>
          <p:nvPr/>
        </p:nvSpPr>
        <p:spPr>
          <a:xfrm>
            <a:off x="627017" y="231284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x-none" sz="11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xmlns="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xmlns="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14864" y="2474463"/>
            <a:ext cx="334577" cy="334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7651632" y="3114136"/>
            <a:ext cx="2046918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Разведение осетровых пород рыбы на водохранилище реки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Биджа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 с. Московское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5382883" y="3122762"/>
            <a:ext cx="2034065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детской школы искусств, р.п. Усть-Абакан</a:t>
            </a:r>
          </a:p>
          <a:p>
            <a:pPr marL="228600" indent="-228600" algn="just">
              <a:buAutoNum type="arabicPeriod"/>
            </a:pP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центральной библиотеки в р.п. Усть-Абакан</a:t>
            </a: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МУНИЦИПАЛЬНОНЕ  ОБРАЗОВАНИЕ  УСТЬ-АБАКАНСКИЙ 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3135906" y="2941607"/>
            <a:ext cx="1900383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/>
              <a:t>1.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школы на  250 мест в с. Калинино </a:t>
            </a:r>
          </a:p>
          <a:p>
            <a:pPr algn="just"/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2. Строительство школы на 250 мест в с. Зеленое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3. Строительство детского сада на 120 мест в с. Зеленое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4. Строительство детского сада на 120 мест в д. Чапаево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844155" y="2906463"/>
            <a:ext cx="190038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завода по производству туалетной бумаги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маслосырзавода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консервного завода по производству тушенки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пилорамы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мини-завода по изготовлению тротуарной плитки,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Банк со сплошной заливкой">
            <a:extLst>
              <a:ext uri="{FF2B5EF4-FFF2-40B4-BE49-F238E27FC236}">
                <a16:creationId xmlns="" xmlns:a16="http://schemas.microsoft.com/office/drawing/2014/main" id="{7257CABC-B924-268D-00EF-5A0C34B66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876211" y="2453769"/>
            <a:ext cx="360000" cy="360000"/>
          </a:xfrm>
          <a:prstGeom prst="rect">
            <a:avLst/>
          </a:prstGeom>
        </p:spPr>
      </p:pic>
      <p:pic>
        <p:nvPicPr>
          <p:cNvPr id="31" name="Рисунок 30" descr="Производство со сплошной заливкой">
            <a:extLst>
              <a:ext uri="{FF2B5EF4-FFF2-40B4-BE49-F238E27FC236}">
                <a16:creationId xmlns=""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696" y="241264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3952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ПОДРАЗУМЕВАЮЩИЕ </a:t>
            </a:r>
            <a:r>
              <a:rPr lang="x-none"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ИНТЕГРАЦИОННЫЕ </a:t>
            </a:r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D7DFB136-02A2-AE0A-8B68-20139327D9C7}"/>
              </a:ext>
            </a:extLst>
          </p:cNvPr>
          <p:cNvSpPr/>
          <p:nvPr/>
        </p:nvSpPr>
        <p:spPr>
          <a:xfrm>
            <a:off x="3673773" y="233763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сырьевой базы, потребности рынка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ОБРАБАТЫВАЮЩИХ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ПРОИЗВОДСТВ 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 ПРОЕКТЫ В СФЕРЕ ОБРАЗОВАНИЯ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ПРОЕКТЫ В СФЕРЕ КУЛЬТУРЫ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ОТКРЫТИЕ  НОВОГО БИЗНЕСА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Необходимость создания дополнительных мест, в связи с увеличением численности детей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уровня удовлетворенности  населения качеством предоставляемых услуг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 и возможностей для реализации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обеспечение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населения района и РХ продукцией   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обрабатывающего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производства</a:t>
            </a:r>
            <a:endParaRPr kumimoji="0" lang="ru-RU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конкурентность</a:t>
            </a: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ценовой политики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налоговые 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отчисления в бюджет района</a:t>
            </a:r>
            <a:endParaRPr kumimoji="0" lang="ru-RU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создание новых рабочих мест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ликвидация 2 смены в учреждениях образования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сокращение очереди в детских садах детей от 3 до 7 лет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современных условий по организации досуга и отдыха, направленных на приобщение к культуре и искусству, развитие творческих способностей всех категорий населения. 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650FD8A6-963A-5995-BA9F-9B78037E8BC9}"/>
              </a:ext>
            </a:extLst>
          </p:cNvPr>
          <p:cNvSpPr/>
          <p:nvPr/>
        </p:nvSpPr>
        <p:spPr>
          <a:xfrm>
            <a:off x="6819477" y="54262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населения района и РХ продукцией рыбного хозяйства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 ОБРАЗОВАНИЕ УСТЬ-АБАКАНСКИЙ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 descr="Производство со сплошной заливкой">
            <a:extLst>
              <a:ext uri="{FF2B5EF4-FFF2-40B4-BE49-F238E27FC236}">
                <a16:creationId xmlns="" xmlns:a16="http://schemas.microsoft.com/office/drawing/2014/main" id="{82D72C05-DE3F-9EF8-50CE-83DB075C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446" y="255066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ортфель со сплошной заливкой">
            <a:extLst>
              <a:ext uri="{FF2B5EF4-FFF2-40B4-BE49-F238E27FC236}">
                <a16:creationId xmlns="" xmlns:a16="http://schemas.microsoft.com/office/drawing/2014/main" id="{D116F02D-BE61-2CF0-31A9-3258B299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1439" y="3584966"/>
            <a:ext cx="360000" cy="360000"/>
          </a:xfrm>
          <a:prstGeom prst="rect">
            <a:avLst/>
          </a:prstGeom>
        </p:spPr>
      </p:pic>
      <p:pic>
        <p:nvPicPr>
          <p:cNvPr id="38" name="Рисунок 37" descr="Банк со сплошной заливкой">
            <a:extLst>
              <a:ext uri="{FF2B5EF4-FFF2-40B4-BE49-F238E27FC236}">
                <a16:creationId xmlns="" xmlns:a16="http://schemas.microsoft.com/office/drawing/2014/main" id="{8FB997B9-FD22-F95F-33CD-572A232AC2D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8325" y="4593120"/>
            <a:ext cx="360000" cy="360000"/>
          </a:xfrm>
          <a:prstGeom prst="rect">
            <a:avLst/>
          </a:prstGeom>
        </p:spPr>
      </p:pic>
      <p:pic>
        <p:nvPicPr>
          <p:cNvPr id="44" name="Рисунок 43" descr="Приблизить со сплошной заливкой">
            <a:extLst>
              <a:ext uri="{FF2B5EF4-FFF2-40B4-BE49-F238E27FC236}">
                <a16:creationId xmlns="" xmlns:a16="http://schemas.microsoft.com/office/drawing/2014/main" id="{7E473E6D-8A76-82D4-7B96-458CF7D2594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25952" y="567778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025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точках  подключения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ресурсных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мощностях, транспортной и инженерной инфраструктуре можно  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официальном  сайте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</a:t>
            </a:r>
          </a:p>
          <a:p>
            <a:pPr lvl="0">
              <a:defRPr/>
            </a:pP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Усть-Абаканского района </a:t>
            </a:r>
            <a:r>
              <a:rPr lang="ru-RU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ссылка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можно                                 на сайте 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Усть-Абаканского района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ссылка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pic>
        <p:nvPicPr>
          <p:cNvPr id="176" name="Рисунок 175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3E68B0A0-4742-F882-8E9C-7A80A16BF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9313" y="3327380"/>
            <a:ext cx="360000" cy="360000"/>
          </a:xfrm>
          <a:prstGeom prst="rect">
            <a:avLst/>
          </a:pr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785071" y="1295220"/>
            <a:ext cx="3991893" cy="499343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086156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B17874-7392-F85E-5379-718FAA06C17E}"/>
              </a:ext>
            </a:extLst>
          </p:cNvPr>
          <p:cNvSpPr txBox="1"/>
          <p:nvPr/>
        </p:nvSpPr>
        <p:spPr>
          <a:xfrm>
            <a:off x="6300435" y="5684535"/>
            <a:ext cx="12735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0BCAE04-B8CB-BA7A-9570-46EBF00DFEB3}"/>
              </a:ext>
            </a:extLst>
          </p:cNvPr>
          <p:cNvSpPr txBox="1"/>
          <p:nvPr/>
        </p:nvSpPr>
        <p:spPr>
          <a:xfrm>
            <a:off x="8020440" y="5672155"/>
            <a:ext cx="132496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A9B2723-88E7-A952-51F4-C32FCFC650A2}"/>
              </a:ext>
            </a:extLst>
          </p:cNvPr>
          <p:cNvSpPr/>
          <p:nvPr/>
        </p:nvSpPr>
        <p:spPr>
          <a:xfrm>
            <a:off x="5981744" y="568063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12016" y="5699374"/>
            <a:ext cx="212135" cy="212135"/>
          </a:xfrm>
          <a:prstGeom prst="rect">
            <a:avLst/>
          </a:prstGeom>
        </p:spPr>
      </p:pic>
      <p:sp>
        <p:nvSpPr>
          <p:cNvPr id="74" name="Полилиния 73">
            <a:extLst>
              <a:ext uri="{FF2B5EF4-FFF2-40B4-BE49-F238E27FC236}">
                <a16:creationId xmlns:a16="http://schemas.microsoft.com/office/drawing/2014/main" xmlns="" id="{5A7AA472-4C71-3AFC-4ACB-C6591BF4CEF1}"/>
              </a:ext>
            </a:extLst>
          </p:cNvPr>
          <p:cNvSpPr/>
          <p:nvPr/>
        </p:nvSpPr>
        <p:spPr>
          <a:xfrm>
            <a:off x="7494003" y="2655470"/>
            <a:ext cx="1076492" cy="1262814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  <a:gd name="connsiteX0" fmla="*/ 0 w 1351938"/>
              <a:gd name="connsiteY0" fmla="*/ 0 h 1543074"/>
              <a:gd name="connsiteX1" fmla="*/ 275446 w 1351938"/>
              <a:gd name="connsiteY1" fmla="*/ 280260 h 1543074"/>
              <a:gd name="connsiteX2" fmla="*/ 537801 w 1351938"/>
              <a:gd name="connsiteY2" fmla="*/ 773053 h 1543074"/>
              <a:gd name="connsiteX3" fmla="*/ 826559 w 1351938"/>
              <a:gd name="connsiteY3" fmla="*/ 1174106 h 1543074"/>
              <a:gd name="connsiteX4" fmla="*/ 906769 w 1351938"/>
              <a:gd name="connsiteY4" fmla="*/ 1186137 h 1543074"/>
              <a:gd name="connsiteX5" fmla="*/ 938185 w 1351938"/>
              <a:gd name="connsiteY5" fmla="*/ 1266014 h 1543074"/>
              <a:gd name="connsiteX6" fmla="*/ 983136 w 1351938"/>
              <a:gd name="connsiteY6" fmla="*/ 1291079 h 1543074"/>
              <a:gd name="connsiteX7" fmla="*/ 1099275 w 1351938"/>
              <a:gd name="connsiteY7" fmla="*/ 1370622 h 1543074"/>
              <a:gd name="connsiteX8" fmla="*/ 1147401 w 1351938"/>
              <a:gd name="connsiteY8" fmla="*/ 1326506 h 1543074"/>
              <a:gd name="connsiteX9" fmla="*/ 1227611 w 1351938"/>
              <a:gd name="connsiteY9" fmla="*/ 1334527 h 1543074"/>
              <a:gd name="connsiteX10" fmla="*/ 1351938 w 1351938"/>
              <a:gd name="connsiteY10" fmla="*/ 1543074 h 1543074"/>
              <a:gd name="connsiteX0" fmla="*/ 0 w 1076492"/>
              <a:gd name="connsiteY0" fmla="*/ 0 h 1262814"/>
              <a:gd name="connsiteX1" fmla="*/ 262355 w 1076492"/>
              <a:gd name="connsiteY1" fmla="*/ 492793 h 1262814"/>
              <a:gd name="connsiteX2" fmla="*/ 551113 w 1076492"/>
              <a:gd name="connsiteY2" fmla="*/ 893846 h 1262814"/>
              <a:gd name="connsiteX3" fmla="*/ 631323 w 1076492"/>
              <a:gd name="connsiteY3" fmla="*/ 905877 h 1262814"/>
              <a:gd name="connsiteX4" fmla="*/ 662739 w 1076492"/>
              <a:gd name="connsiteY4" fmla="*/ 985754 h 1262814"/>
              <a:gd name="connsiteX5" fmla="*/ 707690 w 1076492"/>
              <a:gd name="connsiteY5" fmla="*/ 1010819 h 1262814"/>
              <a:gd name="connsiteX6" fmla="*/ 823829 w 1076492"/>
              <a:gd name="connsiteY6" fmla="*/ 1090362 h 1262814"/>
              <a:gd name="connsiteX7" fmla="*/ 871955 w 1076492"/>
              <a:gd name="connsiteY7" fmla="*/ 1046246 h 1262814"/>
              <a:gd name="connsiteX8" fmla="*/ 952165 w 1076492"/>
              <a:gd name="connsiteY8" fmla="*/ 1054267 h 1262814"/>
              <a:gd name="connsiteX9" fmla="*/ 1076492 w 1076492"/>
              <a:gd name="connsiteY9" fmla="*/ 1262814 h 12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6492" h="1262814">
                <a:moveTo>
                  <a:pt x="0" y="0"/>
                </a:moveTo>
                <a:cubicBezTo>
                  <a:pt x="85335" y="124577"/>
                  <a:pt x="170503" y="343819"/>
                  <a:pt x="262355" y="492793"/>
                </a:cubicBezTo>
                <a:lnTo>
                  <a:pt x="551113" y="893846"/>
                </a:lnTo>
                <a:lnTo>
                  <a:pt x="631323" y="905877"/>
                </a:lnTo>
                <a:lnTo>
                  <a:pt x="662739" y="985754"/>
                </a:lnTo>
                <a:lnTo>
                  <a:pt x="707690" y="1010819"/>
                </a:lnTo>
                <a:lnTo>
                  <a:pt x="823829" y="1090362"/>
                </a:lnTo>
                <a:lnTo>
                  <a:pt x="871955" y="1046246"/>
                </a:lnTo>
                <a:lnTo>
                  <a:pt x="952165" y="1054267"/>
                </a:lnTo>
                <a:lnTo>
                  <a:pt x="1076492" y="1262814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Маркер со сплошной заливкой">
            <a:extLst>
              <a:ext uri="{FF2B5EF4-FFF2-40B4-BE49-F238E27FC236}">
                <a16:creationId xmlns:a16="http://schemas.microsoft.com/office/drawing/2014/main" xmlns="" id="{89D5DA7E-0586-CD4B-A1C1-76E3D79CFC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098826" y="1642628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BF9C8859-F013-A538-9366-16B50B18E28A}"/>
              </a:ext>
            </a:extLst>
          </p:cNvPr>
          <p:cNvSpPr txBox="1"/>
          <p:nvPr/>
        </p:nvSpPr>
        <p:spPr>
          <a:xfrm>
            <a:off x="3101135" y="1567318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96A49500-EAEA-5490-FDFA-7F357F14D08C}"/>
              </a:ext>
            </a:extLst>
          </p:cNvPr>
          <p:cNvSpPr txBox="1"/>
          <p:nvPr/>
        </p:nvSpPr>
        <p:spPr>
          <a:xfrm>
            <a:off x="3385416" y="1610791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объекты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232EBB5B-D463-93FE-88A2-B246377A86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45558" y="2026025"/>
            <a:ext cx="945040" cy="65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88ACE5A-6D1B-F8A8-DF02-1D7D941D0CDF}"/>
              </a:ext>
            </a:extLst>
          </p:cNvPr>
          <p:cNvSpPr txBox="1"/>
          <p:nvPr/>
        </p:nvSpPr>
        <p:spPr>
          <a:xfrm>
            <a:off x="3028464" y="1931068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E28CB67B-99F6-62CC-86C1-A8ABE0B7D973}"/>
              </a:ext>
            </a:extLst>
          </p:cNvPr>
          <p:cNvSpPr txBox="1"/>
          <p:nvPr/>
        </p:nvSpPr>
        <p:spPr>
          <a:xfrm>
            <a:off x="3086504" y="2236298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905818B8-E10D-8BD3-4D88-DBED1EE7520E}"/>
              </a:ext>
            </a:extLst>
          </p:cNvPr>
          <p:cNvSpPr txBox="1"/>
          <p:nvPr/>
        </p:nvSpPr>
        <p:spPr>
          <a:xfrm>
            <a:off x="3363471" y="2294402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среднеэтажная жилая застройка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6654FC60-0AEC-4D72-3067-D5804B890430}"/>
              </a:ext>
            </a:extLst>
          </p:cNvPr>
          <p:cNvSpPr txBox="1"/>
          <p:nvPr/>
        </p:nvSpPr>
        <p:spPr>
          <a:xfrm>
            <a:off x="1168749" y="3338103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158,4руб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вода (м3)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46,67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90DEA080-6B2C-362A-231A-C9436F916D74}"/>
              </a:ext>
            </a:extLst>
          </p:cNvPr>
          <p:cNvSpPr txBox="1"/>
          <p:nvPr/>
        </p:nvSpPr>
        <p:spPr>
          <a:xfrm>
            <a:off x="1164855" y="432313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49,19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A739D09-46B0-1DCC-5AF6-CC88281C6D1B}"/>
              </a:ext>
            </a:extLst>
          </p:cNvPr>
          <p:cNvSpPr txBox="1"/>
          <p:nvPr/>
        </p:nvSpPr>
        <p:spPr>
          <a:xfrm>
            <a:off x="3561826" y="3343641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3569,68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./Гкал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тепловая энергия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C4EF67B-79D6-EF4B-9677-0966A8E74B66}"/>
              </a:ext>
            </a:extLst>
          </p:cNvPr>
          <p:cNvSpPr txBox="1"/>
          <p:nvPr/>
        </p:nvSpPr>
        <p:spPr>
          <a:xfrm>
            <a:off x="3561826" y="3833193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6,23руб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xmlns="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xmlns="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38496" y="3824239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xmlns="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53270" y="4322442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xmlns="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3153425" y="3341315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 ОБРАЗОВАНИЕ  УСТЬ-АБАКАНСКИЙ 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05818B8-E10D-8BD3-4D88-DBED1EE7520E}"/>
              </a:ext>
            </a:extLst>
          </p:cNvPr>
          <p:cNvSpPr txBox="1"/>
          <p:nvPr/>
        </p:nvSpPr>
        <p:spPr>
          <a:xfrm>
            <a:off x="3391513" y="1963999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Садоводство и огородничество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C:\Users\Пользователь\AppData\Local\Packages\Microsoft.Windows.Photos_8wekyb3d8bbwe\TempState\ShareServiceTempFolder\2024-09-02_11-31-14.jpe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624623" y="1307807"/>
            <a:ext cx="4281377" cy="411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Рисунок 79" descr="Больница со сплошной заливкой">
            <a:extLst>
              <a:ext uri="{FF2B5EF4-FFF2-40B4-BE49-F238E27FC236}">
                <a16:creationId xmlns:a16="http://schemas.microsoft.com/office/drawing/2014/main" xmlns="" id="{48397B17-BECD-1DE4-4DAD-1C11ED5860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118"/>
              </a:ext>
            </a:extLst>
          </a:blip>
          <a:stretch>
            <a:fillRect/>
          </a:stretch>
        </p:blipFill>
        <p:spPr>
          <a:xfrm>
            <a:off x="7454189" y="1845467"/>
            <a:ext cx="288322" cy="288322"/>
          </a:xfrm>
          <a:prstGeom prst="rect">
            <a:avLst/>
          </a:prstGeom>
        </p:spPr>
      </p:pic>
      <p:pic>
        <p:nvPicPr>
          <p:cNvPr id="85" name="Рисунок 84" descr="Больница со сплошной заливкой">
            <a:extLst>
              <a:ext uri="{FF2B5EF4-FFF2-40B4-BE49-F238E27FC236}">
                <a16:creationId xmlns:a16="http://schemas.microsoft.com/office/drawing/2014/main" xmlns="" id="{48397B17-BECD-1DE4-4DAD-1C11ED5860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118"/>
              </a:ext>
            </a:extLst>
          </a:blip>
          <a:stretch>
            <a:fillRect/>
          </a:stretch>
        </p:blipFill>
        <p:spPr>
          <a:xfrm>
            <a:off x="7370408" y="2008265"/>
            <a:ext cx="235897" cy="235897"/>
          </a:xfrm>
          <a:prstGeom prst="rect">
            <a:avLst/>
          </a:prstGeom>
        </p:spPr>
      </p:pic>
      <p:pic>
        <p:nvPicPr>
          <p:cNvPr id="86" name="Рисунок 85" descr="Больница со сплошной заливкой">
            <a:extLst>
              <a:ext uri="{FF2B5EF4-FFF2-40B4-BE49-F238E27FC236}">
                <a16:creationId xmlns:a16="http://schemas.microsoft.com/office/drawing/2014/main" xmlns="" id="{48397B17-BECD-1DE4-4DAD-1C11ED5860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118"/>
              </a:ext>
            </a:extLst>
          </a:blip>
          <a:stretch>
            <a:fillRect/>
          </a:stretch>
        </p:blipFill>
        <p:spPr>
          <a:xfrm>
            <a:off x="7355915" y="4349472"/>
            <a:ext cx="278569" cy="278569"/>
          </a:xfrm>
          <a:prstGeom prst="rect">
            <a:avLst/>
          </a:prstGeom>
        </p:spPr>
      </p:pic>
      <p:pic>
        <p:nvPicPr>
          <p:cNvPr id="87" name="Рисунок 86" descr="Окрестности со сплошной заливкой">
            <a:extLst>
              <a:ext uri="{FF2B5EF4-FFF2-40B4-BE49-F238E27FC236}">
                <a16:creationId xmlns:a16="http://schemas.microsoft.com/office/drawing/2014/main" xmlns="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96DAC541-7B7A-43D3-8B79-37D633B846F1}">
                <asvg:svgBlip xmlns:asvg="http://schemas.microsoft.com/office/drawing/2016/SVG/main" xmlns="" r:embed="rId130"/>
              </a:ext>
            </a:extLst>
          </a:blip>
          <a:stretch>
            <a:fillRect/>
          </a:stretch>
        </p:blipFill>
        <p:spPr>
          <a:xfrm>
            <a:off x="6779198" y="3240633"/>
            <a:ext cx="253775" cy="253775"/>
          </a:xfrm>
          <a:prstGeom prst="rect">
            <a:avLst/>
          </a:prstGeom>
        </p:spPr>
      </p:pic>
      <p:pic>
        <p:nvPicPr>
          <p:cNvPr id="88" name="Рисунок 87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F1A60410-964D-7B68-6213-FA19725E0F40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:asvg="http://schemas.microsoft.com/office/drawing/2016/SVG/main" xmlns="" r:embed="rId100"/>
              </a:ext>
            </a:extLst>
          </a:blip>
          <a:stretch>
            <a:fillRect/>
          </a:stretch>
        </p:blipFill>
        <p:spPr>
          <a:xfrm>
            <a:off x="7039686" y="3467404"/>
            <a:ext cx="217199" cy="217199"/>
          </a:xfrm>
          <a:prstGeom prst="rect">
            <a:avLst/>
          </a:prstGeom>
        </p:spPr>
      </p:pic>
      <p:pic>
        <p:nvPicPr>
          <p:cNvPr id="89" name="Рисунок 88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0532F82D-17E0-0076-422A-E1E5B0D3E954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xmlns="" r:embed="rId99"/>
              </a:ext>
            </a:extLst>
          </a:blip>
          <a:stretch>
            <a:fillRect/>
          </a:stretch>
        </p:blipFill>
        <p:spPr>
          <a:xfrm>
            <a:off x="2611526" y="1847193"/>
            <a:ext cx="308533" cy="308533"/>
          </a:xfrm>
          <a:prstGeom prst="rect">
            <a:avLst/>
          </a:prstGeom>
        </p:spPr>
      </p:pic>
      <p:pic>
        <p:nvPicPr>
          <p:cNvPr id="90" name="Рисунок 89" descr="Окрестности со сплошной заливкой">
            <a:extLst>
              <a:ext uri="{FF2B5EF4-FFF2-40B4-BE49-F238E27FC236}">
                <a16:creationId xmlns:a16="http://schemas.microsoft.com/office/drawing/2014/main" xmlns="" id="{BA99BC69-A2B4-A28E-0D23-832001BBB967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:asvg="http://schemas.microsoft.com/office/drawing/2016/SVG/main" xmlns="" r:embed="rId129"/>
              </a:ext>
            </a:extLst>
          </a:blip>
          <a:stretch>
            <a:fillRect/>
          </a:stretch>
        </p:blipFill>
        <p:spPr>
          <a:xfrm>
            <a:off x="2618082" y="2285647"/>
            <a:ext cx="295674" cy="295674"/>
          </a:xfrm>
          <a:prstGeom prst="rect">
            <a:avLst/>
          </a:prstGeom>
        </p:spPr>
      </p:pic>
      <p:pic>
        <p:nvPicPr>
          <p:cNvPr id="92" name="Рисунок 91" descr="Больница со сплошной заливкой">
            <a:extLst>
              <a:ext uri="{FF2B5EF4-FFF2-40B4-BE49-F238E27FC236}">
                <a16:creationId xmlns:a16="http://schemas.microsoft.com/office/drawing/2014/main" xmlns="" id="{0488155C-6AF5-3F37-3D4D-CFD39A38358E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xmlns="" r:embed="rId117"/>
              </a:ext>
            </a:extLst>
          </a:blip>
          <a:stretch>
            <a:fillRect/>
          </a:stretch>
        </p:blipFill>
        <p:spPr>
          <a:xfrm>
            <a:off x="2626157" y="1523598"/>
            <a:ext cx="317584" cy="317584"/>
          </a:xfrm>
          <a:prstGeom prst="rect">
            <a:avLst/>
          </a:prstGeom>
        </p:spPr>
      </p:pic>
      <p:pic>
        <p:nvPicPr>
          <p:cNvPr id="93" name="Рисунок 92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F1A60410-964D-7B68-6213-FA19725E0F40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:asvg="http://schemas.microsoft.com/office/drawing/2016/SVG/main" xmlns="" r:embed="rId100"/>
              </a:ext>
            </a:extLst>
          </a:blip>
          <a:stretch>
            <a:fillRect/>
          </a:stretch>
        </p:blipFill>
        <p:spPr>
          <a:xfrm>
            <a:off x="6850893" y="3517391"/>
            <a:ext cx="217199" cy="217199"/>
          </a:xfrm>
          <a:prstGeom prst="rect">
            <a:avLst/>
          </a:prstGeom>
        </p:spPr>
      </p:pic>
      <p:pic>
        <p:nvPicPr>
          <p:cNvPr id="96" name="Рисунок 95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65528E6-5C95-558C-0F45-407295006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6"/>
              </a:ext>
            </a:extLst>
          </a:blip>
          <a:stretch>
            <a:fillRect/>
          </a:stretch>
        </p:blipFill>
        <p:spPr>
          <a:xfrm>
            <a:off x="7779134" y="1742536"/>
            <a:ext cx="203276" cy="203276"/>
          </a:xfrm>
          <a:prstGeom prst="rect">
            <a:avLst/>
          </a:prstGeom>
        </p:spPr>
      </p:pic>
      <p:pic>
        <p:nvPicPr>
          <p:cNvPr id="97" name="Рисунок 96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65528E6-5C95-558C-0F45-407295006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6"/>
              </a:ext>
            </a:extLst>
          </a:blip>
          <a:stretch>
            <a:fillRect/>
          </a:stretch>
        </p:blipFill>
        <p:spPr>
          <a:xfrm>
            <a:off x="6590581" y="3090149"/>
            <a:ext cx="210010" cy="210010"/>
          </a:xfrm>
          <a:prstGeom prst="rect">
            <a:avLst/>
          </a:prstGeom>
        </p:spPr>
      </p:pic>
      <p:pic>
        <p:nvPicPr>
          <p:cNvPr id="98" name="Рисунок 97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65528E6-5C95-558C-0F45-407295006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6"/>
              </a:ext>
            </a:extLst>
          </a:blip>
          <a:stretch>
            <a:fillRect/>
          </a:stretch>
        </p:blipFill>
        <p:spPr>
          <a:xfrm>
            <a:off x="7113918" y="4217334"/>
            <a:ext cx="210010" cy="210010"/>
          </a:xfrm>
          <a:prstGeom prst="rect">
            <a:avLst/>
          </a:prstGeom>
        </p:spPr>
      </p:pic>
      <p:pic>
        <p:nvPicPr>
          <p:cNvPr id="99" name="Рисунок 98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65528E6-5C95-558C-0F45-407295006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6"/>
              </a:ext>
            </a:extLst>
          </a:blip>
          <a:stretch>
            <a:fillRect/>
          </a:stretch>
        </p:blipFill>
        <p:spPr>
          <a:xfrm>
            <a:off x="7105292" y="3268427"/>
            <a:ext cx="210010" cy="2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20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B9D1D969-8F86-E80D-DECA-A11A5C6E5076}"/>
              </a:ext>
            </a:extLst>
          </p:cNvPr>
          <p:cNvSpPr/>
          <p:nvPr/>
        </p:nvSpPr>
        <p:spPr>
          <a:xfrm>
            <a:off x="438150" y="1401546"/>
            <a:ext cx="2384865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C391C53-720A-96BE-9A55-A777FD939A6A}"/>
              </a:ext>
            </a:extLst>
          </p:cNvPr>
          <p:cNvSpPr/>
          <p:nvPr/>
        </p:nvSpPr>
        <p:spPr>
          <a:xfrm>
            <a:off x="428625" y="2283849"/>
            <a:ext cx="2386596" cy="9832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FD6CE53-58D8-A966-7A1A-4AA928A9B291}"/>
              </a:ext>
            </a:extLst>
          </p:cNvPr>
          <p:cNvSpPr/>
          <p:nvPr/>
        </p:nvSpPr>
        <p:spPr>
          <a:xfrm>
            <a:off x="447676" y="3505200"/>
            <a:ext cx="2368730" cy="8382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2F7540E-092E-60C6-7571-A4EF5CD19B88}"/>
              </a:ext>
            </a:extLst>
          </p:cNvPr>
          <p:cNvSpPr/>
          <p:nvPr/>
        </p:nvSpPr>
        <p:spPr>
          <a:xfrm>
            <a:off x="2981325" y="2324100"/>
            <a:ext cx="3321268" cy="9906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90A026D4-720E-6A15-BA60-176A2D0864BE}"/>
              </a:ext>
            </a:extLst>
          </p:cNvPr>
          <p:cNvSpPr/>
          <p:nvPr/>
        </p:nvSpPr>
        <p:spPr>
          <a:xfrm>
            <a:off x="2973643" y="3568832"/>
            <a:ext cx="3348000" cy="77456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AF7ABEC-783A-2BF0-D560-E0555624AD14}"/>
              </a:ext>
            </a:extLst>
          </p:cNvPr>
          <p:cNvSpPr/>
          <p:nvPr/>
        </p:nvSpPr>
        <p:spPr>
          <a:xfrm>
            <a:off x="6438900" y="2333625"/>
            <a:ext cx="3349881" cy="100012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421A2ED1-F024-4A7A-BD56-4C7BB30C0C67}"/>
              </a:ext>
            </a:extLst>
          </p:cNvPr>
          <p:cNvSpPr/>
          <p:nvPr/>
        </p:nvSpPr>
        <p:spPr>
          <a:xfrm>
            <a:off x="6431256" y="3568833"/>
            <a:ext cx="3348000" cy="74599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8523" y="2619766"/>
            <a:ext cx="365554" cy="365554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8F2C9022-10A3-0D35-CA05-80E92637D0EB}"/>
              </a:ext>
            </a:extLst>
          </p:cNvPr>
          <p:cNvSpPr/>
          <p:nvPr/>
        </p:nvSpPr>
        <p:spPr>
          <a:xfrm>
            <a:off x="485776" y="4476750"/>
            <a:ext cx="2347950" cy="89535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13BF7DE7-719C-8EA1-6A8B-47FABDE54711}"/>
              </a:ext>
            </a:extLst>
          </p:cNvPr>
          <p:cNvSpPr/>
          <p:nvPr/>
        </p:nvSpPr>
        <p:spPr>
          <a:xfrm>
            <a:off x="457201" y="5534025"/>
            <a:ext cx="2447924" cy="79388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AD24024F-306A-2906-6186-DF6244617AD9}"/>
              </a:ext>
            </a:extLst>
          </p:cNvPr>
          <p:cNvSpPr/>
          <p:nvPr/>
        </p:nvSpPr>
        <p:spPr>
          <a:xfrm>
            <a:off x="2990963" y="4514850"/>
            <a:ext cx="3348000" cy="9239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приходу инвесторов, при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возникновении интереса с их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стороны, размещение актуальной информации на официальном сайте администрации Усть-Абаканского района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56BF571-D559-1AE5-97A9-339C60CDBD58}"/>
              </a:ext>
            </a:extLst>
          </p:cNvPr>
          <p:cNvSpPr/>
          <p:nvPr/>
        </p:nvSpPr>
        <p:spPr>
          <a:xfrm>
            <a:off x="3019425" y="5629275"/>
            <a:ext cx="3248025" cy="75578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C659C721-60D7-16F6-22C9-5D4F85D947F4}"/>
              </a:ext>
            </a:extLst>
          </p:cNvPr>
          <p:cNvSpPr/>
          <p:nvPr/>
        </p:nvSpPr>
        <p:spPr>
          <a:xfrm>
            <a:off x="6496050" y="4495800"/>
            <a:ext cx="3262426" cy="1085850"/>
          </a:xfrm>
          <a:prstGeom prst="roundRect">
            <a:avLst>
              <a:gd name="adj" fmla="val 4696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инвесторов,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сохранение контактов потенциальных инвесторов, составления списка для дальнейшей регулярной коммуникации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размещение актуальной информации на официальном сайте администрации Усть-Абаканского района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BC0EC73D-8ED4-29A5-781D-A7DA2ACB84DB}"/>
              </a:ext>
            </a:extLst>
          </p:cNvPr>
          <p:cNvSpPr/>
          <p:nvPr/>
        </p:nvSpPr>
        <p:spPr>
          <a:xfrm>
            <a:off x="6448424" y="5657850"/>
            <a:ext cx="3271951" cy="7334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4353" y="36891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54183" y="4800515"/>
            <a:ext cx="365554" cy="365554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4150" y="5823470"/>
            <a:ext cx="371475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1966" y="262929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62441" y="370815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1966" y="5785370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 ОБРАЗОВАНИЕ  УСТЬ-АБАКАНСКИЙ 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91016" y="4784482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06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71387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Малый и средний бизнес</a:t>
            </a:r>
            <a:endParaRPr lang="x-none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805976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Усть-Абаканского района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911295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экспорта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739789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603415" y="2226454"/>
            <a:ext cx="899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инвестиционного развития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632157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Микрокредитная</a:t>
            </a: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 компания Хакасии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91099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FCFCFC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rgbClr val="FCFC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инжиниринга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1053107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03697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</a:t>
            </a:r>
          </a:p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911295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4432191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Уполномоченный по защите прав предпринимателей в РХ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739789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=""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C6FCB94-9D24-6DD4-BDD3-EA1459C62D8D}"/>
              </a:ext>
            </a:extLst>
          </p:cNvPr>
          <p:cNvSpPr txBox="1"/>
          <p:nvPr/>
        </p:nvSpPr>
        <p:spPr>
          <a:xfrm>
            <a:off x="6324558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B026FA2E-3031-2846-D206-E2E40D670DD5}"/>
              </a:ext>
            </a:extLst>
          </p:cNvPr>
          <p:cNvSpPr/>
          <p:nvPr/>
        </p:nvSpPr>
        <p:spPr>
          <a:xfrm>
            <a:off x="6632157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8183501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 Хакасии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491099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ФРПВИ НО">
            <a:extLst>
              <a:ext uri="{FF2B5EF4-FFF2-40B4-BE49-F238E27FC236}">
                <a16:creationId xmlns="" xmlns:a16="http://schemas.microsoft.com/office/drawing/2014/main" id="{FE2A41A8-E1F9-617E-290D-65D6372E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723" y="1568695"/>
            <a:ext cx="527848" cy="5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 УСТЬ-АБАКАНСКИЙ 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4115" y="1569281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E2C270-4E6F-3D0D-6482-8299146FC9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3285" y="1544208"/>
            <a:ext cx="577736" cy="5777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B3A2C6-DDE0-90D1-2D40-6087B8E8A1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6723" y="1535146"/>
            <a:ext cx="583327" cy="583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1BFEA64-A91D-47A8-C2A0-A5CFC5A251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4159" y="1526428"/>
            <a:ext cx="588666" cy="5886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1A5B4C1-6D72-4031-4B02-2E7F638F1C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7883" y="3413315"/>
            <a:ext cx="524868" cy="5317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9A4EF04-55DD-AFA3-925A-6FD2AEAA252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51175" y="1532804"/>
            <a:ext cx="558892" cy="5588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0544EB1-948F-EF0D-5CC4-DCA0BAEF47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63051" y="3396729"/>
            <a:ext cx="557970" cy="5649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862DB05-2D8B-7A1B-BDBA-4AB0F7B2F7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40238" y="3415339"/>
            <a:ext cx="515488" cy="53610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AB3E42E0-BFAD-FA08-AEAD-136924768B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4159" y="3413315"/>
            <a:ext cx="522032" cy="52881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21F0EBF0-C721-6123-AE4A-48249D9359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51175" y="3417613"/>
            <a:ext cx="509317" cy="5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5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D51024F0-9D24-278C-D9DB-39D994889EE0}"/>
              </a:ext>
            </a:extLst>
          </p:cNvPr>
          <p:cNvSpPr/>
          <p:nvPr/>
        </p:nvSpPr>
        <p:spPr>
          <a:xfrm>
            <a:off x="1877877" y="1247926"/>
            <a:ext cx="1600989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харакетристика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3D2437-C0F6-9708-77C8-032917A40141}"/>
              </a:ext>
            </a:extLst>
          </p:cNvPr>
          <p:cNvSpPr/>
          <p:nvPr/>
        </p:nvSpPr>
        <p:spPr>
          <a:xfrm>
            <a:off x="3563351" y="1247927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1175DD6-94A0-75A6-331B-67372335298F}"/>
              </a:ext>
            </a:extLst>
          </p:cNvPr>
          <p:cNvSpPr/>
          <p:nvPr/>
        </p:nvSpPr>
        <p:spPr>
          <a:xfrm>
            <a:off x="6116889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0389F1A-D8FC-11F4-6D65-354585768368}"/>
              </a:ext>
            </a:extLst>
          </p:cNvPr>
          <p:cNvSpPr/>
          <p:nvPr/>
        </p:nvSpPr>
        <p:spPr>
          <a:xfrm>
            <a:off x="8211547" y="1273806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182270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4F8B28C6-1651-9980-1E5F-C6B458F2F1A1}"/>
              </a:ext>
            </a:extLst>
          </p:cNvPr>
          <p:cNvSpPr/>
          <p:nvPr/>
        </p:nvSpPr>
        <p:spPr>
          <a:xfrm>
            <a:off x="2509847" y="1616221"/>
            <a:ext cx="214961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жизнеобеспечению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4691270" y="1616221"/>
            <a:ext cx="28827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 культурно-исторического наследия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187652-9E54-DF69-5FDA-30A4E7B8072F}"/>
              </a:ext>
            </a:extLst>
          </p:cNvPr>
          <p:cNvSpPr/>
          <p:nvPr/>
        </p:nvSpPr>
        <p:spPr>
          <a:xfrm>
            <a:off x="1975449" y="2006510"/>
            <a:ext cx="18719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A364A5-0038-B5D5-495C-A86A4DFC2C65}"/>
              </a:ext>
            </a:extLst>
          </p:cNvPr>
          <p:cNvSpPr/>
          <p:nvPr/>
        </p:nvSpPr>
        <p:spPr>
          <a:xfrm>
            <a:off x="3928036" y="2011518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48F2C18-BA61-DB3F-DB4D-1EA65A153B41}"/>
              </a:ext>
            </a:extLst>
          </p:cNvPr>
          <p:cNvSpPr/>
          <p:nvPr/>
        </p:nvSpPr>
        <p:spPr>
          <a:xfrm>
            <a:off x="6126486" y="2036884"/>
            <a:ext cx="1257725" cy="24120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962CB95-2F07-0A93-94AF-805D4F03CC79}"/>
              </a:ext>
            </a:extLst>
          </p:cNvPr>
          <p:cNvSpPr/>
          <p:nvPr/>
        </p:nvSpPr>
        <p:spPr>
          <a:xfrm>
            <a:off x="7384360" y="2042650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2F83141-206C-9DF3-A2A1-1138F01FB8EF}"/>
              </a:ext>
            </a:extLst>
          </p:cNvPr>
          <p:cNvSpPr/>
          <p:nvPr/>
        </p:nvSpPr>
        <p:spPr>
          <a:xfrm>
            <a:off x="629727" y="2363637"/>
            <a:ext cx="2009955" cy="26745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122DA99-B345-D5C4-6A61-4F561B654E46}"/>
              </a:ext>
            </a:extLst>
          </p:cNvPr>
          <p:cNvSpPr/>
          <p:nvPr/>
        </p:nvSpPr>
        <p:spPr>
          <a:xfrm>
            <a:off x="2734331" y="2355624"/>
            <a:ext cx="3123005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9CB1A23-A8E5-A885-CE49-DE27A6210219}"/>
              </a:ext>
            </a:extLst>
          </p:cNvPr>
          <p:cNvSpPr/>
          <p:nvPr/>
        </p:nvSpPr>
        <p:spPr>
          <a:xfrm>
            <a:off x="6003983" y="2372878"/>
            <a:ext cx="17725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C2C6496-E405-0572-3A2E-0622CDBB04B7}"/>
              </a:ext>
            </a:extLst>
          </p:cNvPr>
          <p:cNvSpPr/>
          <p:nvPr/>
        </p:nvSpPr>
        <p:spPr>
          <a:xfrm>
            <a:off x="7796766" y="2390130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E42F679-B67E-2B36-9053-A009E24085BE}"/>
              </a:ext>
            </a:extLst>
          </p:cNvPr>
          <p:cNvSpPr/>
          <p:nvPr/>
        </p:nvSpPr>
        <p:spPr>
          <a:xfrm>
            <a:off x="6477276" y="2730977"/>
            <a:ext cx="299452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E53BF86-1510-F8F5-9329-DC7C0BBD49F9}"/>
              </a:ext>
            </a:extLst>
          </p:cNvPr>
          <p:cNvSpPr/>
          <p:nvPr/>
        </p:nvSpPr>
        <p:spPr>
          <a:xfrm>
            <a:off x="690213" y="3169904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ниши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23669C7-2326-A142-CBA6-D9335D6EB948}"/>
              </a:ext>
            </a:extLst>
          </p:cNvPr>
          <p:cNvSpPr/>
          <p:nvPr/>
        </p:nvSpPr>
        <p:spPr>
          <a:xfrm>
            <a:off x="2754193" y="3135381"/>
            <a:ext cx="397441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подразумевающие интеграционные  решения 26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0167278-D764-DCFC-2F5E-16D4076AD1D6}"/>
              </a:ext>
            </a:extLst>
          </p:cNvPr>
          <p:cNvSpPr/>
          <p:nvPr/>
        </p:nvSpPr>
        <p:spPr>
          <a:xfrm>
            <a:off x="6909760" y="3143999"/>
            <a:ext cx="26092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C5F7063F-CAAD-7F9A-7DB5-AB1DA07FCC1E}"/>
              </a:ext>
            </a:extLst>
          </p:cNvPr>
          <p:cNvSpPr/>
          <p:nvPr/>
        </p:nvSpPr>
        <p:spPr>
          <a:xfrm>
            <a:off x="2879801" y="3581855"/>
            <a:ext cx="1985497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" action="ppaction://noaction"/>
            <a:extLst>
              <a:ext uri="{FF2B5EF4-FFF2-40B4-BE49-F238E27FC236}">
                <a16:creationId xmlns:a16="http://schemas.microsoft.com/office/drawing/2014/main" xmlns="" id="{9C10948B-9597-D731-360F-BF2BC1F5DD42}"/>
              </a:ext>
            </a:extLst>
          </p:cNvPr>
          <p:cNvSpPr/>
          <p:nvPr/>
        </p:nvSpPr>
        <p:spPr>
          <a:xfrm>
            <a:off x="5029200" y="3555976"/>
            <a:ext cx="439947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министерства,  оказывающие   поддержку   предпринимателям  и   инвесторам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7ED793E-60D3-7110-D466-58E4E8ECE384}"/>
              </a:ext>
            </a:extLst>
          </p:cNvPr>
          <p:cNvSpPr/>
          <p:nvPr/>
        </p:nvSpPr>
        <p:spPr>
          <a:xfrm>
            <a:off x="5275932" y="3980440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будущего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4" action="ppaction://hlinksldjump"/>
            <a:extLst>
              <a:ext uri="{FF2B5EF4-FFF2-40B4-BE49-F238E27FC236}">
                <a16:creationId xmlns:a16="http://schemas.microsoft.com/office/drawing/2014/main" xmlns="" id="{47CB25E6-C738-DA08-23FB-0FEDD7D0C73A}"/>
              </a:ext>
            </a:extLst>
          </p:cNvPr>
          <p:cNvSpPr/>
          <p:nvPr/>
        </p:nvSpPr>
        <p:spPr>
          <a:xfrm>
            <a:off x="6970851" y="3979183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5" action="ppaction://hlinksldjump"/>
            <a:extLst>
              <a:ext uri="{FF2B5EF4-FFF2-40B4-BE49-F238E27FC236}">
                <a16:creationId xmlns:a16="http://schemas.microsoft.com/office/drawing/2014/main" xmlns="" id="{2029B849-BBFE-D583-1092-C2F3C544AF93}"/>
              </a:ext>
            </a:extLst>
          </p:cNvPr>
          <p:cNvSpPr/>
          <p:nvPr/>
        </p:nvSpPr>
        <p:spPr>
          <a:xfrm>
            <a:off x="707365" y="3581853"/>
            <a:ext cx="211347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6" action="ppaction://hlinksldjump"/>
            <a:extLst>
              <a:ext uri="{FF2B5EF4-FFF2-40B4-BE49-F238E27FC236}">
                <a16:creationId xmlns:a16="http://schemas.microsoft.com/office/drawing/2014/main" xmlns="" id="{795F0490-A705-4B6C-7CFA-B866052CC901}"/>
              </a:ext>
            </a:extLst>
          </p:cNvPr>
          <p:cNvSpPr/>
          <p:nvPr/>
        </p:nvSpPr>
        <p:spPr>
          <a:xfrm>
            <a:off x="3071004" y="2729938"/>
            <a:ext cx="32435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и результаты развития  23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CED2FFE-BE20-C9FC-C4FE-C7A93E57A3E0}"/>
              </a:ext>
            </a:extLst>
          </p:cNvPr>
          <p:cNvSpPr txBox="1"/>
          <p:nvPr/>
        </p:nvSpPr>
        <p:spPr>
          <a:xfrm>
            <a:off x="627015" y="6464595"/>
            <a:ext cx="837876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ПОДГОТОВЛЕН  ЭКОНОМИЧЕСКИМ  ОТДЕЛОМ  УПРАВЛЕНИЯ  ФИНАНСОВ  И  ЭКОНОМИКИ  АДМИНИСТРАЦИИ  УСТЬ-АБАКАНСКОГО 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946CC3B-E7A5-5DAB-47AC-C99330C4DCF6}"/>
              </a:ext>
            </a:extLst>
          </p:cNvPr>
          <p:cNvSpPr txBox="1"/>
          <p:nvPr/>
        </p:nvSpPr>
        <p:spPr>
          <a:xfrm>
            <a:off x="627015" y="4880597"/>
            <a:ext cx="89861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 УСТЬ-АБАКАНСКИЙ  РАЙОН</a:t>
            </a:r>
            <a:endParaRPr lang="x-non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562805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Усть-Абаканский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9210906" y="159835"/>
            <a:ext cx="401445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Скругленный прямоугольник 44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7720640" y="1641344"/>
            <a:ext cx="1802921" cy="29419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627353" y="1993003"/>
            <a:ext cx="1298712" cy="2703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знаковые события 13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C2C6496-E405-0572-3A2E-0622CDBB04B7}"/>
              </a:ext>
            </a:extLst>
          </p:cNvPr>
          <p:cNvSpPr/>
          <p:nvPr/>
        </p:nvSpPr>
        <p:spPr>
          <a:xfrm>
            <a:off x="642077" y="2740938"/>
            <a:ext cx="217013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кругленный прямоугольник 5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7ED793E-60D3-7110-D466-58E4E8ECE384}"/>
              </a:ext>
            </a:extLst>
          </p:cNvPr>
          <p:cNvSpPr/>
          <p:nvPr/>
        </p:nvSpPr>
        <p:spPr>
          <a:xfrm>
            <a:off x="735561" y="4003445"/>
            <a:ext cx="444891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управления, оказывающие  поддержку  предпринимателям  и  инвесторам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00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ТРАНСПОРТА И ДОРОЖНОГО ХОЗЯЙСТВА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541291" y="440038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НАЦИОНАЛЬНОЙ И ТЕРРИТОРИАЛЬНОЙ ПОЛИТИКИ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17491" y="544444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РЕСПУБЛИКИ 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ЖИЛИЩНО-КОММУНАЛЬНОГО</a:t>
            </a:r>
          </a:p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 И ЭНЕРГЕТИКИ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=""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             И ПРОДОВОЛЬСТВЕННЫХ РЕСПУБЛИКИ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ИМУЩЕСТВЕННЫХ                         И ЗЕМЕЛЬНЫХ ОТНОШЕНИЙ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=""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=""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КУЛЬТУРЫ РЕСПУБЛИКИ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7EF29E-CDA9-01DE-D4D8-68980708FACE}"/>
              </a:ext>
            </a:extLst>
          </p:cNvPr>
          <p:cNvSpPr txBox="1"/>
          <p:nvPr/>
        </p:nvSpPr>
        <p:spPr>
          <a:xfrm>
            <a:off x="911267" y="584095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408158" y="549576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МОЛОДЕЖНОЙ ПОЛИТИКИ И ОБЩЕСТВЕННОГО РАЗВИТИЯ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946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90550" y="1485900"/>
            <a:ext cx="695324" cy="6286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86373" y="1476376"/>
            <a:ext cx="619125" cy="647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9600" y="2533649"/>
            <a:ext cx="657225" cy="6191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38174" y="3514726"/>
            <a:ext cx="657226" cy="628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9600" y="4505325"/>
            <a:ext cx="628646" cy="5810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0075" y="5534024"/>
            <a:ext cx="704850" cy="666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8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305425" y="2495550"/>
            <a:ext cx="638175" cy="6381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48275" y="3505200"/>
            <a:ext cx="685800" cy="685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86375" y="4495800"/>
            <a:ext cx="657225" cy="657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334000" y="5534025"/>
            <a:ext cx="666750" cy="666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60022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УПРАВЛЕНИЯ,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83886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ФИНАНСОВ И ЭКОНОМИКИ АДМИНИСТРАЦИИ УСТЬ-АБАКАНСКОГО РАЙОНА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587259" y="293386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ИМУЩЕСТВЕННЫХ И ЗЕМЕЛЬНЫХ ОТНОШЕНИЙ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РАЙОНА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364E6F95-0A19-B1FC-0BBB-262E96196828}"/>
              </a:ext>
            </a:extLst>
          </p:cNvPr>
          <p:cNvSpPr/>
          <p:nvPr/>
        </p:nvSpPr>
        <p:spPr>
          <a:xfrm>
            <a:off x="5408158" y="1839981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ЖКХиС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РАЙОНА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D7D0A12C-4216-66F6-609A-1DF85D2F79D6}"/>
              </a:ext>
            </a:extLst>
          </p:cNvPr>
          <p:cNvSpPr/>
          <p:nvPr/>
        </p:nvSpPr>
        <p:spPr>
          <a:xfrm>
            <a:off x="5262627" y="4072021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КУЛЬТУРЫ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РАЙОНА РЕСПУБЛИКИ 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C710E187-EF2B-9551-02E2-2EE963AA66F3}"/>
              </a:ext>
            </a:extLst>
          </p:cNvPr>
          <p:cNvSpPr/>
          <p:nvPr/>
        </p:nvSpPr>
        <p:spPr>
          <a:xfrm>
            <a:off x="5246724" y="291568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 ОБРАЗОВАНИЯ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РАЙОНА РЕСПУБЛИКИ 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64750" y="412884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ПРИРОДНЫХ РЕСУРСОВ, ОХРАНЫ ОКРУЖАЮЩЕЙ СРЕДЫ, СЕЛЬСКОГО ХОЗЯЙСТВА И ПРОДОВОЛЬСТВИЯ АДМИНИСТРАЦИИ УСТЬ-АБАКАНСКОГО РАЙОНА 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142" y="2078164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10" y="3152916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5256" y="3058826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9" y="4259472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1997" y="1994675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409" y="4284651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6002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xmlns="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2481" y="3098168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xmlns="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xmlns="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07528" y="319358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0647" y="3108960"/>
            <a:ext cx="1679659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 регламент сопровождения инвестиционных проектов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3331596" y="3156668"/>
            <a:ext cx="162399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развития, </a:t>
            </a:r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осуществляющий поддержку инвесторов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B4721-DFED-CF1D-F788-C8DB8F076DD0}"/>
              </a:ext>
            </a:extLst>
          </p:cNvPr>
          <p:cNvSpPr txBox="1"/>
          <p:nvPr/>
        </p:nvSpPr>
        <p:spPr>
          <a:xfrm>
            <a:off x="1200632" y="5072979"/>
            <a:ext cx="34856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объектам культурного наследия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7C5565-DE52-186C-6CB0-BF8365BF57B2}"/>
              </a:ext>
            </a:extLst>
          </p:cNvPr>
          <p:cNvSpPr txBox="1"/>
          <p:nvPr/>
        </p:nvSpPr>
        <p:spPr>
          <a:xfrm>
            <a:off x="1200632" y="5688113"/>
            <a:ext cx="3523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туристов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5158D1E-D578-B354-C1C5-91E0359E2077}"/>
              </a:ext>
            </a:extLst>
          </p:cNvPr>
          <p:cNvSpPr txBox="1"/>
          <p:nvPr/>
        </p:nvSpPr>
        <p:spPr>
          <a:xfrm>
            <a:off x="5847374" y="5069261"/>
            <a:ext cx="405862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обхода </a:t>
            </a:r>
            <a:r>
              <a:rPr lang="ru-RU" sz="1000" spc="-1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solidFill>
                  <a:srgbClr val="003399"/>
                </a:solidFill>
              </a:rPr>
              <a:t>объездная дорога до г. Абакан через Расцветовский и Калининский сельсоветы)</a:t>
            </a:r>
            <a:endParaRPr lang="ru-RU" sz="900" dirty="0" smtClean="0">
              <a:solidFill>
                <a:srgbClr val="003399"/>
              </a:solidFill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B07DD71-4BC9-2942-10D9-AFEF8F3C05AB}"/>
              </a:ext>
            </a:extLst>
          </p:cNvPr>
          <p:cNvSpPr txBox="1"/>
          <p:nvPr/>
        </p:nvSpPr>
        <p:spPr>
          <a:xfrm>
            <a:off x="5825075" y="5543549"/>
            <a:ext cx="3299875" cy="496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разгрузить транспортный поток между населенными пунктами по федеральной трассе </a:t>
            </a:r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8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xmlns="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 УСТЬ-АБАКАНСКИЙ 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Банк со сплошной заливкой">
            <a:extLst>
              <a:ext uri="{FF2B5EF4-FFF2-40B4-BE49-F238E27FC236}">
                <a16:creationId xmlns="" xmlns:a16="http://schemas.microsoft.com/office/drawing/2014/main" id="{7257CABC-B924-268D-00EF-5A0C34B6689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68110" y="5060671"/>
            <a:ext cx="360000" cy="3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40402" y="2513937"/>
            <a:ext cx="1598213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 инвестиционная  декларация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Поиск в папке со сплошной заливкой">
            <a:extLst>
              <a:ext uri="{FF2B5EF4-FFF2-40B4-BE49-F238E27FC236}">
                <a16:creationId xmlns="" xmlns:a16="http://schemas.microsoft.com/office/drawing/2014/main" id="{8E7AADA5-369E-3E3B-897E-1A359D7E19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=""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67960" y="2507376"/>
            <a:ext cx="360000" cy="360000"/>
          </a:xfrm>
          <a:prstGeom prst="rect">
            <a:avLst/>
          </a:prstGeom>
        </p:spPr>
      </p:pic>
      <p:pic>
        <p:nvPicPr>
          <p:cNvPr id="38" name="Рисунок 37" descr="Окрестности со сплошной заливкой">
            <a:extLst>
              <a:ext uri="{FF2B5EF4-FFF2-40B4-BE49-F238E27FC236}">
                <a16:creationId xmlns=""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55">
            <a:extLst>
              <a:ext uri="{96DAC541-7B7A-43D3-8B79-37D633B846F1}">
                <asvg:svgBlip xmlns=""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5385422" y="4970753"/>
            <a:ext cx="360000" cy="360000"/>
          </a:xfrm>
          <a:prstGeom prst="rect">
            <a:avLst/>
          </a:prstGeom>
        </p:spPr>
      </p:pic>
      <p:pic>
        <p:nvPicPr>
          <p:cNvPr id="41" name="Рисунок 40" descr="Пользователи со сплошной заливкой">
            <a:extLst>
              <a:ext uri="{FF2B5EF4-FFF2-40B4-BE49-F238E27FC236}">
                <a16:creationId xmlns="" xmlns:a16="http://schemas.microsoft.com/office/drawing/2014/main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64746" y="56729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036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МУНИЦИПАЛЬНОЕ ОБРАЗОВАНИЕ </a:t>
            </a:r>
            <a:r>
              <a:rPr lang="ru-RU" sz="80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УСТЬ-АБАКАНСКИЙ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335325" y="1429319"/>
            <a:ext cx="4325510" cy="1926131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76038" y="2136404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74545" y="27642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>
            <a:off x="5550557" y="2093653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Потылицына Наталья Александровна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8105651" y="214285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+ 730903220073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8147050" y="2781301"/>
            <a:ext cx="14678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potylitsynan@inbox.ru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43CFB82D-B6E0-4602-D294-1E834D997346}"/>
              </a:ext>
            </a:extLst>
          </p:cNvPr>
          <p:cNvSpPr/>
          <p:nvPr/>
        </p:nvSpPr>
        <p:spPr>
          <a:xfrm>
            <a:off x="603163" y="1429318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 ОТДЕЛ  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УФиЭ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614316" y="312262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xmlns="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1019" y="2064953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16502" y="2168319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F2B9486-26DF-374A-FFFA-6392A5B5FAA8}"/>
              </a:ext>
            </a:extLst>
          </p:cNvPr>
          <p:cNvSpPr txBox="1"/>
          <p:nvPr/>
        </p:nvSpPr>
        <p:spPr>
          <a:xfrm>
            <a:off x="1156814" y="2075290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 108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477866" y="2109556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73903222026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517621" y="258301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D76D3B17-D1DC-4C2D-0858-016C18C26F0A}"/>
              </a:ext>
            </a:extLst>
          </p:cNvPr>
          <p:cNvSpPr/>
          <p:nvPr/>
        </p:nvSpPr>
        <p:spPr>
          <a:xfrm>
            <a:off x="5408159" y="3506525"/>
            <a:ext cx="4260628" cy="286247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D6D9819-4A1F-9F5A-6D0B-B65AE8044B91}"/>
              </a:ext>
            </a:extLst>
          </p:cNvPr>
          <p:cNvSpPr txBox="1"/>
          <p:nvPr/>
        </p:nvSpPr>
        <p:spPr>
          <a:xfrm>
            <a:off x="5697681" y="3705308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003399"/>
                </a:solidFill>
              </a:rPr>
              <a:t>Ответственные  сотрудники за внедрение муниципального инвестиционного стандарта в муниципальном образовании Усть-Абаканский район </a:t>
            </a:r>
            <a:endParaRPr lang="x-none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06849" y="4409047"/>
            <a:ext cx="180000" cy="18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EB2D7B61-649A-1419-25DD-524D69E49D41}"/>
              </a:ext>
            </a:extLst>
          </p:cNvPr>
          <p:cNvSpPr txBox="1"/>
          <p:nvPr/>
        </p:nvSpPr>
        <p:spPr>
          <a:xfrm>
            <a:off x="8158881" y="444095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73903222026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УСТЬ-АБАКАНСКОГО РАЙОНА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ПО МАЛОМУ И СРЕДНЕМУ БИЗНЕСУ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534654" y="2456954"/>
            <a:ext cx="20957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Первый заместитель Главы администрации Усть-Абаканского района по финансам и экономике - руководитель Управления финансов и экономики администрации  Усть-Абаканского           </a:t>
            </a:r>
          </a:p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района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5674465" y="4422839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Якунина Оксана Ивановна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767AB82-D77A-356C-0B07-87E9FCF120D0}"/>
              </a:ext>
            </a:extLst>
          </p:cNvPr>
          <p:cNvSpPr txBox="1"/>
          <p:nvPr/>
        </p:nvSpPr>
        <p:spPr>
          <a:xfrm>
            <a:off x="5661328" y="4691270"/>
            <a:ext cx="23138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Заместитель руководителя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- начальник экономического отдела                                             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Управления финансов и экономики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администрации Усть-Абаканского района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16502" y="3860957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1156814" y="3953269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 208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438109" y="374653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73903221483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3493768" y="424384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FCFCFC"/>
                </a:solidFill>
              </a:rPr>
              <a:t> </a:t>
            </a:r>
            <a:endParaRPr lang="ru-RU" sz="900" dirty="0">
              <a:solidFill>
                <a:srgbClr val="FCFCFC"/>
              </a:solidFill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xmlns="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E94770E-689F-2C9E-757E-15C8471B1841}"/>
              </a:ext>
            </a:extLst>
          </p:cNvPr>
          <p:cNvSpPr txBox="1"/>
          <p:nvPr/>
        </p:nvSpPr>
        <p:spPr>
          <a:xfrm>
            <a:off x="3493768" y="56329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73903220071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smustab@mail.ru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xmlns="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42464" y="4961593"/>
            <a:ext cx="180000" cy="18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8157817" y="4971627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481068" y="423241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oo_ua@r-19.ru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767AB82-D77A-356C-0B07-87E9FCF120D0}"/>
              </a:ext>
            </a:extLst>
          </p:cNvPr>
          <p:cNvSpPr txBox="1"/>
          <p:nvPr/>
        </p:nvSpPr>
        <p:spPr>
          <a:xfrm>
            <a:off x="5653377" y="5709037"/>
            <a:ext cx="229792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Главный специалист экономического отдела                                             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Управления финансов и экономики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администрации Усть-Абаканского района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5661330" y="5422789"/>
            <a:ext cx="17855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Керш Марина Артуровна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71784" y="5412237"/>
            <a:ext cx="180000" cy="18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B2D7B61-649A-1419-25DD-524D69E49D41}"/>
              </a:ext>
            </a:extLst>
          </p:cNvPr>
          <p:cNvSpPr txBox="1"/>
          <p:nvPr/>
        </p:nvSpPr>
        <p:spPr>
          <a:xfrm>
            <a:off x="8176110" y="544414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73903221852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 descr="Конверт со сплошной заливкой">
            <a:extLst>
              <a:ext uri="{FF2B5EF4-FFF2-40B4-BE49-F238E27FC236}">
                <a16:creationId xmlns:a16="http://schemas.microsoft.com/office/drawing/2014/main" xmlns="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83546" y="5948879"/>
            <a:ext cx="180000" cy="180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8222753" y="5966866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482671" y="2333518"/>
            <a:ext cx="1245523" cy="1393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73903221852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431483" y="397049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73903221656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018097" y="1401547"/>
            <a:ext cx="2153749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7" y="1401546"/>
            <a:ext cx="2284434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277113" y="1426464"/>
            <a:ext cx="2140499" cy="1975104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684002" y="3571321"/>
            <a:ext cx="1955181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7510618" y="1412979"/>
            <a:ext cx="2183091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2765443" y="3548898"/>
            <a:ext cx="2306819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5218951" y="3570962"/>
            <a:ext cx="2185638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НАЛИЧИЕ 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СВОБОДНЫХ ЗЕМЕЛЬ СЕЛЬСКОХОЗЯЙСТВЕН-НОГО  НАЗНАЧЕНИЯ  </a:t>
            </a:r>
            <a:endParaRPr lang="x-none" sz="11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ОБРАБАТЫВАЮЩЕЙ ПРОМЫШЛЕННОСТИ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3170293" y="1952882"/>
            <a:ext cx="24298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Авио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ж/д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7686134" y="2048256"/>
            <a:ext cx="191872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БОГАТЫЙ ПРИРОДНО-РЕКРЕАЦИОННЫЙ ТУРИСТИЧЕСКИЙ ПОТЕНЦИАЛ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2913293" y="4198865"/>
            <a:ext cx="203695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ВХОЖДЕНИЕ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 УСТЬ-АБАКАНСКИЙ РАЙОН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АБАКАНО-ЧЕРНОГОРСКУЮ АГЛОМЕРАЦИЮ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5515660" y="1983044"/>
            <a:ext cx="229619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км до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Абакан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xmlns="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43664" y="1539423"/>
            <a:ext cx="317061" cy="317061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xmlns="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57226" y="3690981"/>
            <a:ext cx="339434" cy="339434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989835" y="1507447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626170" y="1521877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РАЙОНА РЕСПУБЛИКИ ХАКАСИЯ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834231" y="4273681"/>
            <a:ext cx="162064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ПОЛЕЗНЫХ ИСКОПАЕМЫХ</a:t>
            </a:r>
            <a:endParaRPr lang="ru-RU" sz="1100" dirty="0" smtClean="0"/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192063" y="3775595"/>
            <a:ext cx="282498" cy="2601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931141" y="3752698"/>
            <a:ext cx="315272" cy="3152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C:\Users\Пользователь\Desktop\Инвестиционное развитие\Все презинтации\иконки\icons8-туризм-64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207519" y="1506575"/>
            <a:ext cx="415692" cy="415692"/>
          </a:xfrm>
          <a:prstGeom prst="rect">
            <a:avLst/>
          </a:prstGeom>
          <a:noFill/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7520026" y="3613993"/>
            <a:ext cx="2162476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7645008" y="4248852"/>
            <a:ext cx="203695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 descr="Холмы со сплошной заливкой">
            <a:extLst>
              <a:ext uri="{FF2B5EF4-FFF2-40B4-BE49-F238E27FC236}">
                <a16:creationId xmlns:a16="http://schemas.microsoft.com/office/drawing/2014/main" xmlns="" id="{67B05C40-523D-D748-CF5A-C09DBF6A79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97"/>
              </a:ext>
            </a:extLst>
          </a:blip>
          <a:stretch>
            <a:fillRect/>
          </a:stretch>
        </p:blipFill>
        <p:spPr>
          <a:xfrm>
            <a:off x="9085478" y="3763517"/>
            <a:ext cx="431424" cy="4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858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Без имен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3257" y="799871"/>
            <a:ext cx="4003015" cy="48986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xmlns="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2590801" y="3562941"/>
            <a:ext cx="3028950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044051" y="35534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674641" y="482092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  <a:r>
              <a:rPr lang="ru-RU" sz="1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560340" y="5272758"/>
            <a:ext cx="1602001" cy="994692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F6BDAE62-B35F-8264-0753-7CA91B0189EC}"/>
              </a:ext>
            </a:extLst>
          </p:cNvPr>
          <p:cNvSpPr/>
          <p:nvPr/>
        </p:nvSpPr>
        <p:spPr>
          <a:xfrm>
            <a:off x="2307159" y="5301332"/>
            <a:ext cx="1602001" cy="96611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6673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EC1A494-C31C-4490-24D4-612143D1D8DD}"/>
              </a:ext>
            </a:extLst>
          </p:cNvPr>
          <p:cNvSpPr txBox="1"/>
          <p:nvPr/>
        </p:nvSpPr>
        <p:spPr>
          <a:xfrm>
            <a:off x="1399114" y="158726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5B9663A-7C88-1310-3046-2C62DC47060A}"/>
              </a:ext>
            </a:extLst>
          </p:cNvPr>
          <p:cNvSpPr txBox="1"/>
          <p:nvPr/>
        </p:nvSpPr>
        <p:spPr>
          <a:xfrm>
            <a:off x="3358231" y="1864279"/>
            <a:ext cx="19281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рп. Усть-Абакан, 2023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xmlns="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МО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xmlns="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F7716E0-33E1-47CC-F22F-F3F1AB99120C}"/>
              </a:ext>
            </a:extLst>
          </p:cNvPr>
          <p:cNvSpPr txBox="1"/>
          <p:nvPr/>
        </p:nvSpPr>
        <p:spPr>
          <a:xfrm>
            <a:off x="826896" y="5409600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DB2A8B5-932C-6F5C-9F50-499F12240835}"/>
              </a:ext>
            </a:extLst>
          </p:cNvPr>
          <p:cNvSpPr txBox="1"/>
          <p:nvPr/>
        </p:nvSpPr>
        <p:spPr>
          <a:xfrm>
            <a:off x="714375" y="5886449"/>
            <a:ext cx="13811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ть-Абакан➝ Красноярск </a:t>
            </a:r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B9B726-9134-850B-9454-6CCB6865E8C2}"/>
              </a:ext>
            </a:extLst>
          </p:cNvPr>
          <p:cNvSpPr txBox="1"/>
          <p:nvPr/>
        </p:nvSpPr>
        <p:spPr>
          <a:xfrm>
            <a:off x="2535615" y="5409600"/>
            <a:ext cx="107436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воздушный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497514" y="5669780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</a:t>
            </a:r>
            <a:r>
              <a:rPr lang="ru-RU" sz="700" dirty="0" smtClean="0">
                <a:solidFill>
                  <a:schemeClr val="bg1"/>
                </a:solidFill>
                <a:latin typeface="Calibri"/>
                <a:cs typeface="Calibri"/>
              </a:rPr>
              <a:t>͢͢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Красноярск 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4010026" y="5301332"/>
            <a:ext cx="1581149" cy="975643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4191000" y="5400075"/>
            <a:ext cx="13049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3E8347-34B6-89F2-E98E-7F490ADEFA8C}"/>
              </a:ext>
            </a:extLst>
          </p:cNvPr>
          <p:cNvSpPr txBox="1"/>
          <p:nvPr/>
        </p:nvSpPr>
        <p:spPr>
          <a:xfrm>
            <a:off x="714375" y="5685368"/>
            <a:ext cx="132805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Р-257 – Р-255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0388878-7673-B3D7-16E2-85DAC1832202}"/>
              </a:ext>
            </a:extLst>
          </p:cNvPr>
          <p:cNvSpPr txBox="1"/>
          <p:nvPr/>
        </p:nvSpPr>
        <p:spPr>
          <a:xfrm>
            <a:off x="6215627" y="6145176"/>
            <a:ext cx="16764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Расстояние до г. Красноярск</a:t>
            </a:r>
            <a:r>
              <a:rPr lang="ru-RU" sz="800" dirty="0" smtClean="0">
                <a:solidFill>
                  <a:srgbClr val="4756A0"/>
                </a:solidFill>
              </a:rPr>
              <a:t>  396 км Время: </a:t>
            </a:r>
            <a:r>
              <a:rPr lang="ru-RU" sz="800" dirty="0" smtClean="0">
                <a:solidFill>
                  <a:srgbClr val="4756A0"/>
                </a:solidFill>
              </a:rPr>
              <a:t>5 ч </a:t>
            </a:r>
            <a:r>
              <a:rPr lang="ru-RU" sz="800" dirty="0" smtClean="0">
                <a:solidFill>
                  <a:srgbClr val="4756A0"/>
                </a:solidFill>
              </a:rPr>
              <a:t>36 мин ,Р 257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xmlns="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УСТЬ-АБАКАНСКИЙ  РАЙОН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3BAA6CB0-4167-9541-B67B-0E95357E6A5F}"/>
              </a:ext>
            </a:extLst>
          </p:cNvPr>
          <p:cNvSpPr txBox="1"/>
          <p:nvPr/>
        </p:nvSpPr>
        <p:spPr>
          <a:xfrm>
            <a:off x="6236888" y="5812847"/>
            <a:ext cx="16383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Расстояние до г. Новосибирск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918 км  Время: </a:t>
            </a:r>
            <a:r>
              <a:rPr lang="ru-RU" sz="800" dirty="0" smtClean="0">
                <a:solidFill>
                  <a:srgbClr val="4756A0"/>
                </a:solidFill>
              </a:rPr>
              <a:t>12 </a:t>
            </a:r>
            <a:r>
              <a:rPr lang="ru-RU" sz="800" dirty="0" smtClean="0">
                <a:solidFill>
                  <a:srgbClr val="4756A0"/>
                </a:solidFill>
              </a:rPr>
              <a:t>ч   </a:t>
            </a:r>
            <a:r>
              <a:rPr lang="ru-RU" sz="800" dirty="0" smtClean="0">
                <a:solidFill>
                  <a:srgbClr val="4756A0"/>
                </a:solidFill>
              </a:rPr>
              <a:t>31 мин. Р </a:t>
            </a:r>
            <a:r>
              <a:rPr lang="ru-RU" sz="800" dirty="0" smtClean="0">
                <a:solidFill>
                  <a:srgbClr val="4756A0"/>
                </a:solidFill>
              </a:rPr>
              <a:t>255 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16200000" flipH="1">
            <a:off x="8673693" y="1345618"/>
            <a:ext cx="504829" cy="9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497514" y="4564880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Абакан➝ Москва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162580" y="60377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Москва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2486180" y="582824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162580" y="56948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Красноярск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181630" y="5856818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Рисунок 92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1781" y="5938399"/>
            <a:ext cx="305672" cy="30567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2486026" y="5999693"/>
            <a:ext cx="13496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Москва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Скругленный прямоугольник 98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588916" y="2458041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0" name="Скругленный прямоугольник 99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588917" y="3543891"/>
            <a:ext cx="1868534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769746" y="4063774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771525" y="3674967"/>
            <a:ext cx="5524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DA5A4D3C-E096-2C1F-BAEE-7A9DAFDEF1AE}"/>
              </a:ext>
            </a:extLst>
          </p:cNvPr>
          <p:cNvSpPr txBox="1"/>
          <p:nvPr/>
        </p:nvSpPr>
        <p:spPr>
          <a:xfrm>
            <a:off x="1095376" y="3762375"/>
            <a:ext cx="7983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чел./км</a:t>
            </a:r>
            <a:r>
              <a:rPr lang="ru-RU" sz="1100" b="1" dirty="0" smtClean="0">
                <a:solidFill>
                  <a:srgbClr val="4756A0"/>
                </a:solidFill>
                <a:latin typeface="Calibri"/>
                <a:cs typeface="Calibri"/>
              </a:rPr>
              <a:t>²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2674746" y="411139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координаты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2705100" y="3760692"/>
            <a:ext cx="28003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ru-RU" sz="1600" b="1" dirty="0" smtClean="0">
                <a:solidFill>
                  <a:srgbClr val="4756A0"/>
                </a:solidFill>
                <a:latin typeface="Calibri"/>
                <a:cs typeface="Calibri"/>
              </a:rPr>
              <a:t>°49´ 19´´с.ш. 89° 13´ 08´´ в.д.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33401" y="3582104"/>
            <a:ext cx="360000" cy="360000"/>
          </a:xfrm>
          <a:prstGeom prst="rect">
            <a:avLst/>
          </a:prstGeom>
        </p:spPr>
      </p:pic>
      <p:pic>
        <p:nvPicPr>
          <p:cNvPr id="113" name="Рисунок 112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76276" y="3639254"/>
            <a:ext cx="360000" cy="360000"/>
          </a:xfrm>
          <a:prstGeom prst="rect">
            <a:avLst/>
          </a:prstGeom>
        </p:spPr>
      </p:pic>
      <p:pic>
        <p:nvPicPr>
          <p:cNvPr id="74" name="Рисунок 73" descr="Маркер со сплошной заливкой">
            <a:extLst>
              <a:ext uri="{FF2B5EF4-FFF2-40B4-BE49-F238E27FC236}">
                <a16:creationId xmlns=""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97137" y="1905164"/>
            <a:ext cx="360000" cy="360000"/>
          </a:xfrm>
          <a:prstGeom prst="rect">
            <a:avLst/>
          </a:prstGeom>
        </p:spPr>
      </p:pic>
      <p:pic>
        <p:nvPicPr>
          <p:cNvPr id="71" name="Рисунок 70" descr="Маркер со сплошной заливкой">
            <a:extLst>
              <a:ext uri="{FF2B5EF4-FFF2-40B4-BE49-F238E27FC236}">
                <a16:creationId xmlns=""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36356" y="396424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5925389" y="3432276"/>
            <a:ext cx="1031367" cy="180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г. Новосибирск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8895283" y="2470254"/>
            <a:ext cx="872948" cy="155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г. Красноярск</a:t>
            </a:r>
            <a:endParaRPr lang="ru-RU" sz="900" dirty="0">
              <a:solidFill>
                <a:srgbClr val="003399"/>
              </a:solidFill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=""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008903" y="2968154"/>
            <a:ext cx="360000" cy="360000"/>
          </a:xfrm>
          <a:prstGeom prst="rect">
            <a:avLst/>
          </a:prstGeom>
        </p:spPr>
      </p:pic>
      <p:sp>
        <p:nvSpPr>
          <p:cNvPr id="106" name="Скругленный прямоугольник 105"/>
          <p:cNvSpPr/>
          <p:nvPr/>
        </p:nvSpPr>
        <p:spPr>
          <a:xfrm>
            <a:off x="8455229" y="4338141"/>
            <a:ext cx="1031367" cy="180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рп. Усть-Абакан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7315200" y="924839"/>
            <a:ext cx="2048256" cy="830809"/>
          </a:xfrm>
          <a:prstGeom prst="roundRect">
            <a:avLst>
              <a:gd name="adj" fmla="val 24466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0" name="Рисунок 109" descr="Поезд со сплошной заливкой">
            <a:extLst>
              <a:ext uri="{FF2B5EF4-FFF2-40B4-BE49-F238E27FC236}">
                <a16:creationId xmlns="" xmlns:a16="http://schemas.microsoft.com/office/drawing/2014/main" id="{D12EE730-CDA0-75B2-3044-B59D5CEE39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7903288" y="5961887"/>
            <a:ext cx="216583" cy="279765"/>
          </a:xfrm>
          <a:prstGeom prst="rect">
            <a:avLst/>
          </a:prstGeom>
        </p:spPr>
      </p:pic>
      <p:sp>
        <p:nvSpPr>
          <p:cNvPr id="115" name="Прямоугольник 114"/>
          <p:cNvSpPr/>
          <p:nvPr/>
        </p:nvSpPr>
        <p:spPr>
          <a:xfrm>
            <a:off x="8146017" y="5760763"/>
            <a:ext cx="1759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Расстояние до г. Новосибирск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1023 км Время: </a:t>
            </a:r>
            <a:r>
              <a:rPr lang="ru-RU" sz="800" dirty="0" smtClean="0">
                <a:solidFill>
                  <a:srgbClr val="003399"/>
                </a:solidFill>
              </a:rPr>
              <a:t>21 ч. 55 мин.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C0388878-7673-B3D7-16E2-85DAC1832202}"/>
              </a:ext>
            </a:extLst>
          </p:cNvPr>
          <p:cNvSpPr txBox="1"/>
          <p:nvPr/>
        </p:nvSpPr>
        <p:spPr>
          <a:xfrm>
            <a:off x="8214887" y="6151274"/>
            <a:ext cx="15374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Расстояние до г. Красноярск</a:t>
            </a:r>
            <a:r>
              <a:rPr lang="ru-RU" sz="800" dirty="0" smtClean="0">
                <a:solidFill>
                  <a:srgbClr val="4756A0"/>
                </a:solidFill>
              </a:rPr>
              <a:t>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 585 км Время: 11 ч 35 мин 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454189" y="1057657"/>
            <a:ext cx="1250596" cy="9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</a:rPr>
              <a:t>автомобильные дороги</a:t>
            </a:r>
            <a:endParaRPr lang="ru-RU" sz="800" b="1" dirty="0">
              <a:solidFill>
                <a:srgbClr val="003399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454189" y="1309421"/>
            <a:ext cx="1397203" cy="6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rgbClr val="003399"/>
                </a:solidFill>
              </a:rPr>
              <a:t>с твердым покрытием (%)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7449541" y="1481864"/>
            <a:ext cx="1352551" cy="8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ru-RU" sz="800" dirty="0" smtClean="0">
                <a:solidFill>
                  <a:srgbClr val="003399"/>
                </a:solidFill>
              </a:rPr>
              <a:t>соответствует нормам (%)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976281" y="1035710"/>
            <a:ext cx="357913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</a:rPr>
              <a:t>МО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983065" y="1271094"/>
            <a:ext cx="407365" cy="126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61,8</a:t>
            </a:r>
            <a:endParaRPr lang="ru-RU" sz="800" b="1" dirty="0">
              <a:solidFill>
                <a:srgbClr val="4756A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8949232" y="1474927"/>
            <a:ext cx="409575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</a:rPr>
              <a:t>25,2</a:t>
            </a:r>
            <a:endParaRPr lang="ru-RU" b="1" dirty="0">
              <a:solidFill>
                <a:srgbClr val="4756A0"/>
              </a:solidFill>
            </a:endParaRP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 rot="16200000" flipH="1">
            <a:off x="8591703" y="1335024"/>
            <a:ext cx="614477" cy="7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840083" y="5874589"/>
            <a:ext cx="345057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7694762" y="5883215"/>
            <a:ext cx="526211" cy="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1281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23119064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xmlns="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xmlns="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xmlns="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xmlns="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xmlns="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xmlns="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xmlns="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xmlns="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xmlns="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xmlns="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1 408,7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828,2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809,3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xmlns="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3 572,5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E891C477-CE41-440F-B223-9BD475BA4F74}"/>
              </a:ext>
            </a:extLst>
          </p:cNvPr>
          <p:cNvSpPr/>
          <p:nvPr/>
        </p:nvSpPr>
        <p:spPr>
          <a:xfrm>
            <a:off x="6062541" y="333504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4 713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3 851,1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xmlns="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2 221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xmlns="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2 886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3404,4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3952,2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xmlns="" id="{AF6DE8AE-5C46-A9ED-FE44-79540CCD291B}"/>
              </a:ext>
            </a:extLst>
          </p:cNvPr>
          <p:cNvSpPr/>
          <p:nvPr/>
        </p:nvSpPr>
        <p:spPr>
          <a:xfrm>
            <a:off x="1986771" y="5032665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3499,6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16 095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20 598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18 297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xmlns="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39 002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xmlns="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50 933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xmlns="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44 533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xmlns="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xmlns="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xmlns="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 УСТЬ-АБАКАНСКИЙ РАЙОН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1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2B56E9F4-E4FE-07B5-1673-7C188D637F75}"/>
              </a:ext>
            </a:extLst>
          </p:cNvPr>
          <p:cNvSpPr/>
          <p:nvPr/>
        </p:nvSpPr>
        <p:spPr>
          <a:xfrm>
            <a:off x="7675498" y="3903787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rgbClr val="4756A0"/>
                </a:solidFill>
              </a:ln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4EAC095F-9D74-7D49-4901-E85F2AE217CA}"/>
              </a:ext>
            </a:extLst>
          </p:cNvPr>
          <p:cNvSpPr/>
          <p:nvPr/>
        </p:nvSpPr>
        <p:spPr>
          <a:xfrm>
            <a:off x="7823309" y="5429250"/>
            <a:ext cx="663465" cy="36318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↓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695559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550815" y="1343025"/>
            <a:ext cx="4497839" cy="4955271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560341" y="1428750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0642295"/>
              </p:ext>
            </p:extLst>
          </p:nvPr>
        </p:nvGraphicFramePr>
        <p:xfrm>
          <a:off x="5289759" y="1400273"/>
          <a:ext cx="4497840" cy="2077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350858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423210">
                <a:tc rowSpan="2">
                  <a:txBody>
                    <a:bodyPr/>
                    <a:lstStyle/>
                    <a:p>
                      <a:r>
                        <a:rPr lang="ru-RU" sz="8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8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48 189,9</a:t>
                      </a:r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53 560,5</a:t>
                      </a:r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42321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8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108,9</a:t>
                      </a:r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111,1</a:t>
                      </a:r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427289">
                <a:tc>
                  <a:txBody>
                    <a:bodyPr/>
                    <a:lstStyle/>
                    <a:p>
                      <a:r>
                        <a:rPr lang="ru-RU" sz="8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800" b="0" i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</a:t>
                      </a:r>
                      <a:r>
                        <a:rPr lang="ru-RU" sz="8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номинальная</a:t>
                      </a:r>
                      <a:r>
                        <a:rPr lang="ru-RU" sz="800" b="0" i="0" baseline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800" b="0" i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</a:t>
                      </a:r>
                      <a:r>
                        <a:rPr lang="x-none" sz="800" b="0" i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</a:t>
                      </a:r>
                      <a:r>
                        <a:rPr lang="ru-RU" sz="8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организаций</a:t>
                      </a:r>
                      <a:endParaRPr lang="x-none" sz="8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44 533</a:t>
                      </a:r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dirty="0" smtClean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50 933</a:t>
                      </a:r>
                      <a:endParaRPr lang="x-none" sz="800" b="1" i="0" dirty="0" smtClean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  <a:tr h="423210">
                <a:tc>
                  <a:txBody>
                    <a:bodyPr/>
                    <a:lstStyle/>
                    <a:p>
                      <a:r>
                        <a:rPr lang="ru-RU" sz="8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пенсия</a:t>
                      </a:r>
                      <a:endParaRPr lang="x-none" sz="8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18 297</a:t>
                      </a:r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20 598</a:t>
                      </a:r>
                      <a:endParaRPr lang="x-none" sz="8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292117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DE570A78-46A9-3F07-36FA-94EF1D510C3A}"/>
              </a:ext>
            </a:extLst>
          </p:cNvPr>
          <p:cNvSpPr/>
          <p:nvPr/>
        </p:nvSpPr>
        <p:spPr>
          <a:xfrm>
            <a:off x="5495580" y="5400675"/>
            <a:ext cx="771869" cy="39176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↓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 </a:t>
            </a:r>
            <a:r>
              <a:rPr lang="ru-R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xmlns="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(МО Усть-Абаканский район)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(мо Усть-Абаканский район) на 01.01.2024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Диаграмма 38"/>
          <p:cNvGraphicFramePr/>
          <p:nvPr/>
        </p:nvGraphicFramePr>
        <p:xfrm>
          <a:off x="552451" y="2076450"/>
          <a:ext cx="4571999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728281" y="4984871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xmlns="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885139" y="2424918"/>
            <a:ext cx="34262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18℃,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 тыс.га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251 тыс.га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3263849" y="5006317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6200371" y="2475751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099,4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6187367" y="2796883"/>
            <a:ext cx="15176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  угля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8295207" y="2758783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ПГС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тыс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угодий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 тыс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УСТЬ-АБАКАНСКИЙ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8438746" y="2456701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6162271" y="3152026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 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6152084" y="3445459"/>
            <a:ext cx="18483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запасы глины  бентонитовой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8562571" y="3113926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кг.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8448675" y="3444583"/>
            <a:ext cx="14573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 золота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0621" y="3025428"/>
            <a:ext cx="360000" cy="36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8374349" y="53015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353,9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8374349" y="5777004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5,0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638424" y="5457825"/>
            <a:ext cx="235267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в подзонах северной и южной лесостепи преобладают выщелоченные и обыкновенные черноземы, в зоне степи господствуют южные черноземы и каштановые почвы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3525927" y="2750517"/>
            <a:ext cx="1543583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 на протяжении года: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- солнечных дней - 70;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rgbClr val="003399"/>
                </a:solidFill>
              </a:rPr>
              <a:t> снежных дней – 65;                                      - дождливых дней – 95;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rgbClr val="003399"/>
                </a:solidFill>
              </a:rPr>
              <a:t> пасмурных дней - 136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 descr="Облачно с прояснениями со сплошной заливкой">
            <a:extLst>
              <a:ext uri="{FF2B5EF4-FFF2-40B4-BE49-F238E27FC236}">
                <a16:creationId xmlns="" xmlns:a16="http://schemas.microsoft.com/office/drawing/2014/main" id="{E202DBDB-D051-E022-C5C3-B22F4CF0E4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3103824" y="266152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ырье со сплошной заливкой">
            <a:extLst>
              <a:ext uri="{FF2B5EF4-FFF2-40B4-BE49-F238E27FC236}">
                <a16:creationId xmlns="" xmlns:a16="http://schemas.microsoft.com/office/drawing/2014/main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="" xmlns:asvg="http://schemas.microsoft.com/office/drawing/2016/SVG/main" r:embed="rId182"/>
              </a:ext>
            </a:extLst>
          </a:blip>
          <a:stretch>
            <a:fillRect/>
          </a:stretch>
        </p:blipFill>
        <p:spPr>
          <a:xfrm>
            <a:off x="5659926" y="2480303"/>
            <a:ext cx="360000" cy="360000"/>
          </a:xfrm>
          <a:prstGeom prst="rect">
            <a:avLst/>
          </a:prstGeom>
        </p:spPr>
      </p:pic>
      <p:pic>
        <p:nvPicPr>
          <p:cNvPr id="60" name="Рисунок 59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7B568C70-C477-9A78-DDCA-10D707888380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=""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7772974" y="3047827"/>
            <a:ext cx="360000" cy="360000"/>
          </a:xfrm>
          <a:prstGeom prst="rect">
            <a:avLst/>
          </a:prstGeom>
        </p:spPr>
      </p:pic>
      <p:pic>
        <p:nvPicPr>
          <p:cNvPr id="61" name="Рисунок 60" descr="Горы со сплошной заливкой">
            <a:extLst>
              <a:ext uri="{FF2B5EF4-FFF2-40B4-BE49-F238E27FC236}">
                <a16:creationId xmlns="" xmlns:a16="http://schemas.microsoft.com/office/drawing/2014/main" id="{7D8F7C33-7664-4250-1D83-42A7DA517287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="" xmlns:asvg="http://schemas.microsoft.com/office/drawing/2016/SVG/main" r:embed="rId176"/>
              </a:ext>
            </a:extLst>
          </a:blip>
          <a:stretch>
            <a:fillRect/>
          </a:stretch>
        </p:blipFill>
        <p:spPr>
          <a:xfrm>
            <a:off x="7709528" y="2428727"/>
            <a:ext cx="360000" cy="360000"/>
          </a:xfrm>
          <a:prstGeom prst="rect">
            <a:avLst/>
          </a:prstGeom>
        </p:spPr>
      </p:pic>
      <p:pic>
        <p:nvPicPr>
          <p:cNvPr id="62" name="Рисунок 61" descr="Пейзаж холма со сплошной заливкой">
            <a:extLst>
              <a:ext uri="{FF2B5EF4-FFF2-40B4-BE49-F238E27FC236}">
                <a16:creationId xmlns="" xmlns:a16="http://schemas.microsoft.com/office/drawing/2014/main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85">
            <a:extLst>
              <a:ext uri="{96DAC541-7B7A-43D3-8B79-37D633B846F1}">
                <asvg:svgBlip xmlns=""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7824700" y="5277763"/>
            <a:ext cx="360000" cy="360000"/>
          </a:xfrm>
          <a:prstGeom prst="rect">
            <a:avLst/>
          </a:prstGeom>
        </p:spPr>
      </p:pic>
      <p:pic>
        <p:nvPicPr>
          <p:cNvPr id="1028" name="Picture 4" descr="C:\Users\Пользователь\Desktop\blue-water-drop-logo-template-illustration-design-free-vector.jpg"/>
          <p:cNvPicPr>
            <a:picLocks noChangeAspect="1" noChangeArrowheads="1"/>
          </p:cNvPicPr>
          <p:nvPr/>
        </p:nvPicPr>
        <p:blipFill>
          <a:blip r:embed="rId186"/>
          <a:srcRect/>
          <a:stretch>
            <a:fillRect/>
          </a:stretch>
        </p:blipFill>
        <p:spPr bwMode="auto">
          <a:xfrm>
            <a:off x="7774829" y="5720317"/>
            <a:ext cx="446567" cy="446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620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710000" y="2314575"/>
            <a:ext cx="2015025" cy="390525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BC46FF49-74DA-9C59-D684-B1B12D37A8F7}"/>
              </a:ext>
            </a:extLst>
          </p:cNvPr>
          <p:cNvSpPr txBox="1"/>
          <p:nvPr/>
        </p:nvSpPr>
        <p:spPr>
          <a:xfrm>
            <a:off x="7800975" y="4441754"/>
            <a:ext cx="19580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искусств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72400" y="4961121"/>
            <a:ext cx="1762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культурного наследия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817542" y="38707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98492" y="318998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522241" y="2257425"/>
            <a:ext cx="2196000" cy="400025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003399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561976" y="1376762"/>
            <a:ext cx="226104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606435" y="28969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590549" y="2514600"/>
            <a:ext cx="10635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741171" y="3226106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799931" y="2907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2076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90BC0E0-A47B-7C34-B2FA-E073E5D93F69}"/>
              </a:ext>
            </a:extLst>
          </p:cNvPr>
          <p:cNvSpPr txBox="1"/>
          <p:nvPr/>
        </p:nvSpPr>
        <p:spPr>
          <a:xfrm>
            <a:off x="628651" y="5361171"/>
            <a:ext cx="10444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8B3D4C90-9F8B-ADB3-6F43-32DD9FCCC0A1}"/>
              </a:ext>
            </a:extLst>
          </p:cNvPr>
          <p:cNvSpPr txBox="1"/>
          <p:nvPr/>
        </p:nvSpPr>
        <p:spPr>
          <a:xfrm>
            <a:off x="676275" y="5658977"/>
            <a:ext cx="89413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8289096E-232E-07AD-8087-A4968491C029}"/>
              </a:ext>
            </a:extLst>
          </p:cNvPr>
          <p:cNvSpPr txBox="1"/>
          <p:nvPr/>
        </p:nvSpPr>
        <p:spPr>
          <a:xfrm>
            <a:off x="1786270" y="5417506"/>
            <a:ext cx="8499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 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600075" y="4638674"/>
            <a:ext cx="12096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648586" y="4869712"/>
            <a:ext cx="89325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779774" y="459495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5993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638175" y="3724275"/>
            <a:ext cx="101588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704849" y="4057650"/>
            <a:ext cx="110490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</a:t>
            </a:r>
            <a:r>
              <a:rPr lang="ru-RU" sz="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образования</a:t>
            </a:r>
            <a:endParaRPr lang="ru-RU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748983" y="373829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1646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92693" y="2269715"/>
            <a:ext cx="2196000" cy="3997736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24175" y="1376762"/>
            <a:ext cx="2226417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врачей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324228" y="2274323"/>
            <a:ext cx="2196000" cy="398360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19053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МАУ «Универсальный Спортивный зал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40BFAEC2-21A1-E0CF-DC35-664D8408F090}"/>
              </a:ext>
            </a:extLst>
          </p:cNvPr>
          <p:cNvSpPr txBox="1"/>
          <p:nvPr/>
        </p:nvSpPr>
        <p:spPr>
          <a:xfrm>
            <a:off x="5476481" y="389933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6480" y="4591137"/>
            <a:ext cx="17815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плоскостных спортивных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РАЙОН)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647699" y="2771776"/>
            <a:ext cx="10382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05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структурных подразделений</a:t>
            </a:r>
            <a:endParaRPr lang="ru-RU" sz="105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62301" y="5314950"/>
            <a:ext cx="15692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медицинский персонал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5766" y="5448387"/>
            <a:ext cx="183943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24,3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человек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 занимающихся  спортом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72400" y="5646921"/>
            <a:ext cx="1762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306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29911</TotalTime>
  <Words>4005</Words>
  <Application>Microsoft Office PowerPoint</Application>
  <PresentationFormat>Лист A4 (210x297 мм)</PresentationFormat>
  <Paragraphs>942</Paragraphs>
  <Slides>33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ОБРАЩЕНИЕ ГЛАВЫ  УСТЬ-АБАКАНСКОГО РАЙОНА РЕСПУБЛИКИ ХАКАСИЯ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Пользователь</cp:lastModifiedBy>
  <cp:revision>699</cp:revision>
  <dcterms:created xsi:type="dcterms:W3CDTF">2023-11-22T14:19:10Z</dcterms:created>
  <dcterms:modified xsi:type="dcterms:W3CDTF">2024-09-09T02:59:53Z</dcterms:modified>
</cp:coreProperties>
</file>