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8" r:id="rId2"/>
    <p:sldId id="259" r:id="rId3"/>
    <p:sldId id="27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473" autoAdjust="0"/>
  </p:normalViewPr>
  <p:slideViewPr>
    <p:cSldViewPr>
      <p:cViewPr varScale="1">
        <p:scale>
          <a:sx n="69" d="100"/>
          <a:sy n="69" d="100"/>
        </p:scale>
        <p:origin x="18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0714B-43D8-4FCC-80C3-F1363E755D3C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0B933-7080-4FCD-9B5A-93AAD9022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021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0B933-7080-4FCD-9B5A-93AAD902294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736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710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43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6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714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894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07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01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09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717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69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4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971600" y="2060848"/>
            <a:ext cx="7343775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НАИМЕНОВАНИЕ ПРОЕКТА: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«Усть-Абаканское овощехранилище»</a:t>
            </a:r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2792"/>
            <a:ext cx="4788024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891846"/>
            <a:ext cx="9144000" cy="396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4314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259632" y="332656"/>
            <a:ext cx="72728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ЭКОНОМИЧЕСКИЕ ПОКАЗАТЕЛИ </a:t>
            </a:r>
          </a:p>
          <a:p>
            <a:pPr algn="ct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ЭФФЕКТИВНОСТИ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864813"/>
              </p:ext>
            </p:extLst>
          </p:nvPr>
        </p:nvGraphicFramePr>
        <p:xfrm>
          <a:off x="428625" y="1397000"/>
          <a:ext cx="8103815" cy="38276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0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НАИМЕНОВАНИЕ ПОКАЗАТЕЛЯ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ЗНАЧЕНИЕ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60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60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656">
                <a:tc>
                  <a:txBody>
                    <a:bodyPr/>
                    <a:lstStyle/>
                    <a:p>
                      <a:endParaRPr lang="ru-RU" sz="160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58520">
                <a:tc>
                  <a:txBody>
                    <a:bodyPr/>
                    <a:lstStyle/>
                    <a:p>
                      <a:endParaRPr lang="ru-RU" sz="160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5"/>
          </a:xfrm>
        </p:spPr>
        <p:txBody>
          <a:bodyPr/>
          <a:lstStyle/>
          <a:p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119814" cy="4320480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rgbClr val="002060"/>
                </a:solidFill>
              </a:rPr>
              <a:t>период реализации проекта</a:t>
            </a:r>
            <a:r>
              <a:rPr lang="ru-RU" sz="2000" b="1" dirty="0">
                <a:solidFill>
                  <a:srgbClr val="002060"/>
                </a:solidFill>
              </a:rPr>
              <a:t>  –                      64 месяца;</a:t>
            </a:r>
          </a:p>
          <a:p>
            <a:r>
              <a:rPr lang="ru-RU" sz="2000" b="1" i="1" dirty="0">
                <a:solidFill>
                  <a:srgbClr val="002060"/>
                </a:solidFill>
              </a:rPr>
              <a:t>срок окупаемости проекта</a:t>
            </a:r>
            <a:r>
              <a:rPr lang="ru-RU" sz="2000" b="1" dirty="0">
                <a:solidFill>
                  <a:srgbClr val="002060"/>
                </a:solidFill>
              </a:rPr>
              <a:t>   –                        5 лет;</a:t>
            </a:r>
          </a:p>
          <a:p>
            <a:r>
              <a:rPr lang="ru-RU" sz="2000" b="1" i="1" dirty="0">
                <a:solidFill>
                  <a:srgbClr val="002060"/>
                </a:solidFill>
              </a:rPr>
              <a:t>рентабельность проекта</a:t>
            </a:r>
            <a:r>
              <a:rPr lang="ru-RU" sz="2000" b="1" dirty="0">
                <a:solidFill>
                  <a:srgbClr val="002060"/>
                </a:solidFill>
              </a:rPr>
              <a:t>                               38,7 % ;</a:t>
            </a:r>
          </a:p>
          <a:p>
            <a:r>
              <a:rPr lang="ru-RU" sz="2000" b="1" i="1" dirty="0">
                <a:solidFill>
                  <a:srgbClr val="002060"/>
                </a:solidFill>
              </a:rPr>
              <a:t>чистая прибыль </a:t>
            </a:r>
            <a:r>
              <a:rPr lang="ru-RU" sz="2000" b="1" dirty="0">
                <a:solidFill>
                  <a:srgbClr val="002060"/>
                </a:solidFill>
              </a:rPr>
              <a:t>за весь период                    22,43 млн.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реализации проекта, руб. 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002060"/>
                </a:solidFill>
              </a:rPr>
              <a:t>число вновь созданных рабочих мест</a:t>
            </a:r>
            <a:r>
              <a:rPr lang="ru-RU" sz="2000" b="1" dirty="0">
                <a:solidFill>
                  <a:srgbClr val="002060"/>
                </a:solidFill>
              </a:rPr>
              <a:t>           3  постоянно.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-180528" y="476672"/>
            <a:ext cx="8669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ОЖИДАЕМЫЕ РЕЗУЛЬТАТЫ  РЕАЛИЗАЦИИ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571612"/>
            <a:ext cx="8245580" cy="509774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/>
          <a:lstStyle/>
          <a:p>
            <a:r>
              <a:rPr lang="ru-RU" dirty="0"/>
              <a:t>.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3568" y="1196752"/>
            <a:ext cx="7831782" cy="5400600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b="1" i="1" u="sng" dirty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ru-RU" sz="2000" b="1" i="1" u="sng" dirty="0">
                <a:solidFill>
                  <a:srgbClr val="FF0000"/>
                </a:solidFill>
                <a:latin typeface="Arial Black" pitchFamily="34" charset="0"/>
              </a:rPr>
              <a:t>Экономическая эффективность проекта</a:t>
            </a:r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:</a:t>
            </a:r>
          </a:p>
          <a:p>
            <a:r>
              <a:rPr lang="ru-RU" sz="1700" b="1" dirty="0">
                <a:solidFill>
                  <a:srgbClr val="002060"/>
                </a:solidFill>
              </a:rPr>
              <a:t>планируемый прирост продаж производимой продукции / оказываемых услуг в сравнении с аналогичным показателем за период, предшествующий периоду, в котором началась реализация проекта (к концу реализации проекта</a:t>
            </a:r>
            <a:r>
              <a:rPr lang="ru-RU" sz="1700" dirty="0">
                <a:solidFill>
                  <a:srgbClr val="002060"/>
                </a:solidFill>
              </a:rPr>
              <a:t>) –  248,5 %;</a:t>
            </a:r>
          </a:p>
          <a:p>
            <a:endParaRPr lang="ru-RU" sz="17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000" b="1" i="1" u="sng" dirty="0">
                <a:solidFill>
                  <a:srgbClr val="FF0000"/>
                </a:solidFill>
                <a:latin typeface="Arial Black" pitchFamily="34" charset="0"/>
              </a:rPr>
              <a:t>Бюджетная эффективность проекта</a:t>
            </a:r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:</a:t>
            </a:r>
          </a:p>
          <a:p>
            <a:r>
              <a:rPr lang="ru-RU" sz="1700" b="1" i="1" dirty="0">
                <a:solidFill>
                  <a:srgbClr val="002060"/>
                </a:solidFill>
              </a:rPr>
              <a:t>планируемые налоговые поступления</a:t>
            </a:r>
            <a:r>
              <a:rPr lang="ru-RU" sz="1700" b="1" dirty="0">
                <a:solidFill>
                  <a:srgbClr val="002060"/>
                </a:solidFill>
              </a:rPr>
              <a:t> за весь период реализации проекта – </a:t>
            </a:r>
            <a:r>
              <a:rPr lang="ru-RU" sz="1700" b="1" u="sng" dirty="0">
                <a:solidFill>
                  <a:srgbClr val="002060"/>
                </a:solidFill>
              </a:rPr>
              <a:t>3,037</a:t>
            </a:r>
            <a:r>
              <a:rPr lang="ru-RU" sz="1700" b="1" dirty="0">
                <a:solidFill>
                  <a:srgbClr val="002060"/>
                </a:solidFill>
              </a:rPr>
              <a:t>  млн. рублей. </a:t>
            </a:r>
          </a:p>
          <a:p>
            <a:pPr algn="ctr"/>
            <a:endParaRPr lang="ru-RU" sz="2200" b="1" dirty="0"/>
          </a:p>
          <a:p>
            <a:pPr algn="ctr"/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11560" y="260648"/>
            <a:ext cx="86693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ПОТРЕБНОСТЬ В СОДЕЙСТВИИ</a:t>
            </a:r>
          </a:p>
          <a:p>
            <a:pPr algn="ct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РЕАЛИЗАЦИИ ПРОЕКТА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28650" y="188641"/>
            <a:ext cx="7886700" cy="1224136"/>
          </a:xfrm>
        </p:spPr>
        <p:txBody>
          <a:bodyPr/>
          <a:lstStyle/>
          <a:p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1. Получение положительной рекомендации президиума Совета развития Усть-Абаканского района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2. Признание проекта приоритетным для социально-экономического развития Усть-Абаканского района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44824"/>
            <a:ext cx="3456384" cy="295232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.</a:t>
            </a:r>
            <a:r>
              <a:rPr lang="ru-RU" sz="3600" b="1" u="sng" dirty="0">
                <a:solidFill>
                  <a:srgbClr val="002060"/>
                </a:solidFill>
                <a:latin typeface="Arial Black" pitchFamily="34" charset="0"/>
              </a:rPr>
              <a:t>Спасибо за внимание </a:t>
            </a:r>
            <a:br>
              <a:rPr lang="ru-RU" sz="3600" b="1" u="sng" dirty="0"/>
            </a:br>
            <a:endParaRPr lang="ru-RU" dirty="0"/>
          </a:p>
        </p:txBody>
      </p:sp>
      <p:pic>
        <p:nvPicPr>
          <p:cNvPr id="5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1916832"/>
            <a:ext cx="5976664" cy="367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321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-180528" y="188640"/>
            <a:ext cx="8669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ОБЩИЕ СВЕДЕНИЯ О ПРОЕКТЕ</a:t>
            </a:r>
          </a:p>
          <a:p>
            <a:pPr algn="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(суть и стадия проекта, место реализации)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/>
          <a:lstStyle/>
          <a:p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196752"/>
            <a:ext cx="7886700" cy="5256584"/>
          </a:xfrm>
          <a:noFill/>
          <a:ln>
            <a:solidFill>
              <a:schemeClr val="tx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85000" lnSpcReduction="10000"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Arial Black" pitchFamily="34" charset="0"/>
              </a:rPr>
              <a:t>Проект предполагает новое строительство овощехранилища общей площадью 962.4 кв. м. на земельном участке, принадлежащем на праве собственности.</a:t>
            </a:r>
          </a:p>
          <a:p>
            <a:r>
              <a:rPr lang="ru-RU" sz="1800" b="1" dirty="0">
                <a:solidFill>
                  <a:srgbClr val="002060"/>
                </a:solidFill>
                <a:latin typeface="Arial Black" pitchFamily="34" charset="0"/>
              </a:rPr>
              <a:t>Проект планируется реализовать на территории 1.7 км. восточнее с. Зеленое,  входящей в состав Опытненского сельского поселения Усть-Абаканского района Республики Хакасия.</a:t>
            </a:r>
          </a:p>
          <a:p>
            <a:r>
              <a:rPr lang="ru-RU" sz="1800" b="1" dirty="0">
                <a:solidFill>
                  <a:srgbClr val="002060"/>
                </a:solidFill>
                <a:latin typeface="Arial Black" pitchFamily="34" charset="0"/>
              </a:rPr>
              <a:t>Строительство овощехранилища даст возможность открыть услугу по хранению овощей, а в основном капусты и картофеля вместимостью до 1 </a:t>
            </a:r>
            <a:r>
              <a:rPr lang="ru-RU" sz="1800" b="1" dirty="0" err="1">
                <a:solidFill>
                  <a:srgbClr val="002060"/>
                </a:solidFill>
                <a:latin typeface="Arial Black" pitchFamily="34" charset="0"/>
              </a:rPr>
              <a:t>тыс</a:t>
            </a:r>
            <a:r>
              <a:rPr lang="ru-RU" sz="1800" b="1" dirty="0">
                <a:solidFill>
                  <a:srgbClr val="002060"/>
                </a:solidFill>
                <a:latin typeface="Arial Black" pitchFamily="34" charset="0"/>
              </a:rPr>
              <a:t> тонн единовременного хранения с последующей их реализацией.</a:t>
            </a:r>
          </a:p>
          <a:p>
            <a:pPr marL="0" indent="0">
              <a:buNone/>
            </a:pPr>
            <a:r>
              <a:rPr lang="ru-RU" sz="1800" b="1" i="1" u="sng" dirty="0">
                <a:solidFill>
                  <a:srgbClr val="002060"/>
                </a:solidFill>
                <a:latin typeface="Arial Black" pitchFamily="34" charset="0"/>
              </a:rPr>
              <a:t>Выполнены следующие виды работ </a:t>
            </a:r>
            <a:r>
              <a:rPr lang="ru-RU" sz="1800" b="1" u="sng" dirty="0">
                <a:solidFill>
                  <a:srgbClr val="002060"/>
                </a:solidFill>
                <a:latin typeface="Arial Black" pitchFamily="34" charset="0"/>
              </a:rPr>
              <a:t>:</a:t>
            </a:r>
          </a:p>
          <a:p>
            <a:pPr lvl="0"/>
            <a:r>
              <a:rPr lang="ru-RU" sz="1800" b="1" dirty="0">
                <a:solidFill>
                  <a:srgbClr val="002060"/>
                </a:solidFill>
                <a:latin typeface="Arial Black" pitchFamily="34" charset="0"/>
              </a:rPr>
              <a:t>Выполнен проект организации строительства овощехранилища;</a:t>
            </a:r>
          </a:p>
          <a:p>
            <a:pPr lvl="0"/>
            <a:r>
              <a:rPr lang="ru-RU" sz="1800" b="1" dirty="0">
                <a:solidFill>
                  <a:srgbClr val="002060"/>
                </a:solidFill>
                <a:latin typeface="Arial Black" pitchFamily="34" charset="0"/>
              </a:rPr>
              <a:t>Подготовлен градостроительный план земельного участка;</a:t>
            </a:r>
          </a:p>
          <a:p>
            <a:pPr lvl="0"/>
            <a:r>
              <a:rPr lang="ru-RU" sz="1800" b="1" dirty="0">
                <a:solidFill>
                  <a:srgbClr val="002060"/>
                </a:solidFill>
                <a:latin typeface="Arial Black" pitchFamily="34" charset="0"/>
              </a:rPr>
              <a:t>Получено разрешение Администрации Усть-Абаканского района на капитальное строительство овощехранилища на земельном участке, принадлежащем на праве собственности, кадастровый номер земельного участка: 19:10:040303:371;</a:t>
            </a:r>
          </a:p>
          <a:p>
            <a:pPr lvl="0"/>
            <a:r>
              <a:rPr lang="ru-RU" sz="1800" b="1" dirty="0">
                <a:solidFill>
                  <a:srgbClr val="002060"/>
                </a:solidFill>
                <a:latin typeface="Arial Black" pitchFamily="34" charset="0"/>
              </a:rPr>
              <a:t>Подготовлен локально-сметный расчет на строительство овощехранилища,</a:t>
            </a:r>
          </a:p>
          <a:p>
            <a:pPr lvl="0"/>
            <a:r>
              <a:rPr lang="ru-RU" sz="1800" b="1" dirty="0">
                <a:solidFill>
                  <a:srgbClr val="002060"/>
                </a:solidFill>
                <a:latin typeface="Arial Black" pitchFamily="34" charset="0"/>
              </a:rPr>
              <a:t>Выработаны общие направления стратегии развития в сфере растениеводства на первую пятилетку в рамках проекта. </a:t>
            </a:r>
          </a:p>
          <a:p>
            <a:pPr marL="0" indent="0" algn="just">
              <a:buNone/>
            </a:pPr>
            <a:endParaRPr lang="ru-RU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11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/>
          <a:lstStyle/>
          <a:p>
            <a:pPr algn="r"/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АКТУАЛЬНОСТЬ ТЕМЫ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196752"/>
            <a:ext cx="7886700" cy="498021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1500" b="1" dirty="0">
                <a:solidFill>
                  <a:srgbClr val="002060"/>
                </a:solidFill>
                <a:latin typeface="Arial Black" pitchFamily="34" charset="0"/>
              </a:rPr>
              <a:t>    Внедрение реализации проекта определяется практическими потребностями, ведь обеспечение жителей района  качественной овощной продукцией в течение года, а особенно в зимний и весенний периоды, когда еще нет нового урожая, приобретает особую </a:t>
            </a:r>
            <a:r>
              <a:rPr lang="ru-RU" sz="1700" b="1" i="1" u="sng" dirty="0">
                <a:solidFill>
                  <a:srgbClr val="7030A0"/>
                </a:solidFill>
                <a:latin typeface="Arial Black" pitchFamily="34" charset="0"/>
              </a:rPr>
              <a:t>актуальность</a:t>
            </a:r>
            <a:r>
              <a:rPr lang="ru-RU" sz="1500" b="1" dirty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500" b="1" dirty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Специфика наших </a:t>
            </a:r>
            <a:r>
              <a:rPr lang="ru-RU" sz="1500" b="1" dirty="0" err="1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погодно</a:t>
            </a:r>
            <a:r>
              <a:rPr lang="ru-RU" sz="1500" b="1" dirty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-климатических условий в Республике Хакасия такова, что урожай огородных культур, собирается только один раз в год. Поскольку на систематические бесперебойные поставки овощей из-за рубежа рассчитывать сложно, да и финансово не целесообразно, то развитие местного сельхозпроизводителя совершенно обдуманно увеличивает объемы выращивания, что приведет к необходимости поиска не только новых каналов сбыта, но и мест для хранения продукции. Поскольку жители района и Хакасии в целом предпочитают приобретать отечественные товары, выращенные на экологически чистых территориях России, то и поэтому спрос на корнеплоды будет стабильно высоким. Хранение овощей в нашей республике характеризуется как важное направление предпринимательской деятельности, вызванное социальной необходимостью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500" b="1" u="sng" dirty="0">
                <a:solidFill>
                  <a:srgbClr val="7030A0"/>
                </a:solidFill>
                <a:latin typeface="Arial Black" pitchFamily="34" charset="0"/>
              </a:rPr>
              <a:t>ЦЕЛЬ ПРОЕКТА</a:t>
            </a:r>
            <a:endParaRPr lang="ru-RU" b="1" dirty="0">
              <a:solidFill>
                <a:srgbClr val="7030A0"/>
              </a:solidFill>
              <a:latin typeface="Arial Black" pitchFamily="34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Arial Black" pitchFamily="34" charset="0"/>
              </a:rPr>
              <a:t>Создание круглогодичной эффективно-функционирую-щей системы по производству, хранению, переработке, фасовке и реализации овощей для обеспечения населения района овощной продукцией. Основная планируемая продукция – капуста, картофель и морковь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6117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-108520" y="476672"/>
            <a:ext cx="8669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КРАТКАЯ ИНФОРМАЦИЯ ОБ ОРГАНИЗАЦИИ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692179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i="1" u="sng" dirty="0">
                <a:solidFill>
                  <a:srgbClr val="002060"/>
                </a:solidFill>
                <a:latin typeface="Arial Black" pitchFamily="34" charset="0"/>
              </a:rPr>
              <a:t>Правовая форма: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 Крестьянское (фермерское) хозяйство;</a:t>
            </a:r>
          </a:p>
          <a:p>
            <a:pPr marL="0" indent="0">
              <a:buNone/>
            </a:pPr>
            <a:endParaRPr lang="ru-RU" sz="1600" i="1" dirty="0">
              <a:solidFill>
                <a:srgbClr val="00206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1600" i="1" u="sng" dirty="0">
                <a:solidFill>
                  <a:srgbClr val="002060"/>
                </a:solidFill>
                <a:latin typeface="Arial Black" pitchFamily="34" charset="0"/>
              </a:rPr>
              <a:t>Глава</a:t>
            </a:r>
            <a:r>
              <a:rPr lang="ru-RU" sz="1600" u="sng" dirty="0">
                <a:solidFill>
                  <a:srgbClr val="002060"/>
                </a:solidFill>
                <a:latin typeface="Arial Black" pitchFamily="34" charset="0"/>
              </a:rPr>
              <a:t>  КФХ: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 Black" pitchFamily="34" charset="0"/>
              </a:rPr>
              <a:t>Амиров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 Шамиль </a:t>
            </a:r>
            <a:r>
              <a:rPr lang="ru-RU" sz="1600" dirty="0" err="1">
                <a:solidFill>
                  <a:srgbClr val="002060"/>
                </a:solidFill>
                <a:latin typeface="Arial Black" pitchFamily="34" charset="0"/>
              </a:rPr>
              <a:t>Казанапович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;</a:t>
            </a:r>
          </a:p>
          <a:p>
            <a:pPr marL="0" indent="0">
              <a:buNone/>
            </a:pPr>
            <a:endParaRPr lang="ru-RU" sz="1600" i="1" u="sng" dirty="0">
              <a:solidFill>
                <a:srgbClr val="00206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1600" i="1" u="sng" dirty="0">
                <a:solidFill>
                  <a:srgbClr val="002060"/>
                </a:solidFill>
                <a:latin typeface="Arial Black" pitchFamily="34" charset="0"/>
              </a:rPr>
              <a:t>Юридический адрес</a:t>
            </a:r>
            <a:r>
              <a:rPr lang="ru-RU" sz="1600" u="sng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:  Республика Хакасия, Усть-Абаканский район, д. Заря, ул. Большая, д. 18-1;</a:t>
            </a:r>
          </a:p>
          <a:p>
            <a:pPr marL="0" indent="0">
              <a:buNone/>
            </a:pPr>
            <a:endParaRPr lang="ru-RU" sz="1600" i="1" u="sng" dirty="0">
              <a:solidFill>
                <a:srgbClr val="00206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1600" i="1" u="sng" dirty="0">
                <a:solidFill>
                  <a:srgbClr val="002060"/>
                </a:solidFill>
                <a:latin typeface="Arial Black" pitchFamily="34" charset="0"/>
              </a:rPr>
              <a:t>Фактическое место осуществления деятельности </a:t>
            </a:r>
            <a:r>
              <a:rPr lang="ru-RU" sz="1600" u="sng" dirty="0">
                <a:solidFill>
                  <a:srgbClr val="002060"/>
                </a:solidFill>
                <a:latin typeface="Arial Black" pitchFamily="34" charset="0"/>
              </a:rPr>
              <a:t>: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 строительство овощехранилища общей площадью 962.4 кв. м.  предполагается на земельном участке, принадлежащем на праве собственности, кадастровый номер (земельного участка) 19:10:040303:371 по адресу: Республика Хакасия, Усть-Абаканский район, в 1.7 км. восточнее с. Зеленое.</a:t>
            </a:r>
          </a:p>
          <a:p>
            <a:endParaRPr lang="ru-RU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-252536" y="548680"/>
            <a:ext cx="8669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ЭТАПЫ РЕАЛИЗАЦИИ ПРОЕКТА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83663"/>
          </a:xfrm>
        </p:spPr>
        <p:txBody>
          <a:bodyPr/>
          <a:lstStyle/>
          <a:p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b="1" i="1" u="sng" dirty="0">
                <a:solidFill>
                  <a:srgbClr val="002060"/>
                </a:solidFill>
                <a:latin typeface="Arial Black" pitchFamily="34" charset="0"/>
              </a:rPr>
              <a:t>Проектно-сметные работы</a:t>
            </a:r>
            <a:r>
              <a:rPr lang="ru-RU" b="1" i="1" dirty="0">
                <a:solidFill>
                  <a:srgbClr val="002060"/>
                </a:solidFill>
                <a:latin typeface="Arial Black" pitchFamily="34" charset="0"/>
              </a:rPr>
              <a:t>:  апрель 2018 г.- июль 2021г;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i="1" u="sng" dirty="0">
                <a:solidFill>
                  <a:srgbClr val="002060"/>
                </a:solidFill>
                <a:latin typeface="Arial Black" pitchFamily="34" charset="0"/>
              </a:rPr>
              <a:t>Подготовительный период</a:t>
            </a:r>
            <a:r>
              <a:rPr lang="ru-RU" b="1" i="1" dirty="0">
                <a:solidFill>
                  <a:srgbClr val="002060"/>
                </a:solidFill>
                <a:latin typeface="Arial Black" pitchFamily="34" charset="0"/>
              </a:rPr>
              <a:t>: 2019 г. – июль 2021г.;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i="1" u="sng" dirty="0">
                <a:solidFill>
                  <a:srgbClr val="002060"/>
                </a:solidFill>
                <a:latin typeface="Arial Black" pitchFamily="34" charset="0"/>
              </a:rPr>
              <a:t>Основной период</a:t>
            </a:r>
            <a:r>
              <a:rPr lang="ru-RU" b="1" i="1" dirty="0">
                <a:solidFill>
                  <a:srgbClr val="002060"/>
                </a:solidFill>
                <a:latin typeface="Arial Black" pitchFamily="34" charset="0"/>
              </a:rPr>
              <a:t>: октябрь 2021 г. – октябрь 2022 г.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-180528" y="548680"/>
            <a:ext cx="8669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ОБЪЕМ И ИСТОЧНИКИ ФИНАНСИРОВАНИЯ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/>
          <a:lstStyle/>
          <a:p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597" y="1772816"/>
            <a:ext cx="7886700" cy="4351338"/>
          </a:xfrm>
          <a:noFill/>
        </p:spPr>
        <p:txBody>
          <a:bodyPr/>
          <a:lstStyle/>
          <a:p>
            <a:endParaRPr lang="ru-RU" sz="2000" b="1" i="1" dirty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1800" b="1" i="1" dirty="0">
                <a:solidFill>
                  <a:srgbClr val="002060"/>
                </a:solidFill>
                <a:latin typeface="Arial Black" pitchFamily="34" charset="0"/>
              </a:rPr>
              <a:t>Стоимость проекта</a:t>
            </a:r>
            <a:r>
              <a:rPr lang="ru-RU" sz="1800" b="1" dirty="0">
                <a:solidFill>
                  <a:srgbClr val="002060"/>
                </a:solidFill>
                <a:latin typeface="Arial Black" pitchFamily="34" charset="0"/>
              </a:rPr>
              <a:t>                  22 069 950 руб., в т.ч.:</a:t>
            </a:r>
          </a:p>
          <a:p>
            <a:endParaRPr lang="ru-RU" sz="1800" b="1" dirty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1800" b="1" dirty="0">
                <a:solidFill>
                  <a:srgbClr val="002060"/>
                </a:solidFill>
                <a:latin typeface="Arial Black" pitchFamily="34" charset="0"/>
              </a:rPr>
              <a:t> средства гранта, планируемые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Arial Black" pitchFamily="34" charset="0"/>
              </a:rPr>
              <a:t> к вложению в проект –  60 %       13 241 970,0руб.;</a:t>
            </a:r>
          </a:p>
          <a:p>
            <a:pPr marL="0" indent="0">
              <a:buNone/>
            </a:pPr>
            <a:endParaRPr lang="ru-RU" sz="1800" b="1" dirty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1800" b="1" dirty="0">
                <a:solidFill>
                  <a:srgbClr val="002060"/>
                </a:solidFill>
                <a:latin typeface="Arial Black" pitchFamily="34" charset="0"/>
              </a:rPr>
              <a:t>собственные средства 40%        8 827 980,0 руб.; </a:t>
            </a:r>
          </a:p>
          <a:p>
            <a:endParaRPr lang="ru-RU" sz="1800" b="1" dirty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1800" b="1" dirty="0">
                <a:solidFill>
                  <a:srgbClr val="002060"/>
                </a:solidFill>
                <a:latin typeface="Arial Black" pitchFamily="34" charset="0"/>
              </a:rPr>
              <a:t>привлеченные средства              0,00 тыс. руб.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-180528" y="476672"/>
            <a:ext cx="8669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ТЕХНОЛОГИЧЕСКИЕ РЕШЕНИЯ ПРОЕКТА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/>
          <a:lstStyle/>
          <a:p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 algn="r">
              <a:buNone/>
            </a:pPr>
            <a:r>
              <a:rPr lang="ru-RU" sz="1600" b="1" dirty="0">
                <a:solidFill>
                  <a:srgbClr val="002060"/>
                </a:solidFill>
                <a:latin typeface="Arial Black" pitchFamily="34" charset="0"/>
              </a:rPr>
              <a:t>В структуре готовой продукции</a:t>
            </a:r>
          </a:p>
          <a:p>
            <a:pPr marL="0" indent="0" algn="r">
              <a:buNone/>
            </a:pPr>
            <a:r>
              <a:rPr lang="ru-RU" sz="1600" b="1" dirty="0">
                <a:solidFill>
                  <a:srgbClr val="002060"/>
                </a:solidFill>
                <a:latin typeface="Arial Black" pitchFamily="34" charset="0"/>
              </a:rPr>
              <a:t> можно выделить три направления: 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rgbClr val="002060"/>
                </a:solidFill>
                <a:latin typeface="Arial Black" pitchFamily="34" charset="0"/>
              </a:rPr>
              <a:t>                                         капуста,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rgbClr val="002060"/>
                </a:solidFill>
                <a:latin typeface="Arial Black" pitchFamily="34" charset="0"/>
              </a:rPr>
              <a:t>                                               картофель, 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rgbClr val="002060"/>
                </a:solidFill>
                <a:latin typeface="Arial Black" pitchFamily="34" charset="0"/>
              </a:rPr>
              <a:t>                                             морковь.</a:t>
            </a:r>
          </a:p>
          <a:p>
            <a:pPr marL="0" indent="0" algn="r">
              <a:buNone/>
            </a:pPr>
            <a:r>
              <a:rPr lang="ru-RU" sz="1600" b="1" dirty="0">
                <a:solidFill>
                  <a:srgbClr val="002060"/>
                </a:solidFill>
                <a:latin typeface="Arial Black" pitchFamily="34" charset="0"/>
              </a:rPr>
              <a:t>Проектный общий годовой объем 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rgbClr val="002060"/>
                </a:solidFill>
                <a:latin typeface="Arial Black" pitchFamily="34" charset="0"/>
              </a:rPr>
              <a:t>                                                       продукции (за 2026 год) с учетом 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rgbClr val="002060"/>
                </a:solidFill>
                <a:latin typeface="Arial Black" pitchFamily="34" charset="0"/>
              </a:rPr>
              <a:t>                                                потерь составляет 477,86 т</a:t>
            </a:r>
          </a:p>
          <a:p>
            <a:endParaRPr lang="ru-RU" dirty="0"/>
          </a:p>
        </p:txBody>
      </p:sp>
      <p:pic>
        <p:nvPicPr>
          <p:cNvPr id="2052" name="Picture 4" descr="http://ia41.ru/wp-content/uploads/2017/09/tradeboard8OtCbv_img-820x5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3762141" cy="277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znamkaluga.ru/images/010717/5F1QdTtlsy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76214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-324544" y="476672"/>
            <a:ext cx="8669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ПОТРЕБИТЕЛИ И РЫНОК СБЫТА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09"/>
          </a:xfrm>
        </p:spPr>
        <p:txBody>
          <a:bodyPr/>
          <a:lstStyle/>
          <a:p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980728"/>
            <a:ext cx="7886700" cy="5196235"/>
          </a:xfrm>
          <a:noFill/>
        </p:spPr>
        <p:txBody>
          <a:bodyPr>
            <a:normAutofit/>
          </a:bodyPr>
          <a:lstStyle/>
          <a:p>
            <a:pPr algn="just"/>
            <a:r>
              <a:rPr lang="ru-RU" sz="1800" b="1" i="1" dirty="0">
                <a:solidFill>
                  <a:srgbClr val="002060"/>
                </a:solidFill>
                <a:latin typeface="Arial Black" pitchFamily="34" charset="0"/>
              </a:rPr>
              <a:t>Потребители продукции услуг</a:t>
            </a:r>
            <a:r>
              <a:rPr lang="ru-RU" sz="1800" b="1" dirty="0">
                <a:solidFill>
                  <a:srgbClr val="002060"/>
                </a:solidFill>
                <a:latin typeface="Arial Black" pitchFamily="34" charset="0"/>
              </a:rPr>
              <a:t> – в основном население Усть-Абаканского района;</a:t>
            </a:r>
          </a:p>
          <a:p>
            <a:pPr algn="just"/>
            <a:r>
              <a:rPr lang="ru-RU" sz="1800" b="1" i="1" dirty="0">
                <a:solidFill>
                  <a:srgbClr val="002060"/>
                </a:solidFill>
                <a:latin typeface="Arial Black" pitchFamily="34" charset="0"/>
              </a:rPr>
              <a:t>Реализация </a:t>
            </a:r>
            <a:r>
              <a:rPr lang="ru-RU" sz="1800" b="1" dirty="0">
                <a:solidFill>
                  <a:srgbClr val="002060"/>
                </a:solidFill>
                <a:latin typeface="Arial Black" pitchFamily="34" charset="0"/>
              </a:rPr>
              <a:t>сельскохозяйственных овощей планируется через розничную сеть, а также оптовые компании, расположенные на территории Республики Хакасия</a:t>
            </a:r>
          </a:p>
          <a:p>
            <a:pPr algn="just"/>
            <a:r>
              <a:rPr lang="ru-RU" sz="1800" b="1" dirty="0">
                <a:solidFill>
                  <a:srgbClr val="002060"/>
                </a:solidFill>
                <a:latin typeface="Arial Black" pitchFamily="34" charset="0"/>
              </a:rPr>
              <a:t>В районе базы овощехранилища предполагается открытие мини-рынка для розничной торговли овощами, что позволит увеличить объемы продаж собственной продукции овощей и иного товара.</a:t>
            </a:r>
          </a:p>
        </p:txBody>
      </p:sp>
      <p:pic>
        <p:nvPicPr>
          <p:cNvPr id="1026" name="Picture 2" descr="http://gizn-biz.ru/wp-content/uploads/2016/04/eatinghealthyonabudge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4149080"/>
            <a:ext cx="432048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-180528" y="548680"/>
            <a:ext cx="8669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КОНКУРЕНТНЫЕ ПРЕИМУЩЕСТВА ПРОЕКТА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412776"/>
            <a:ext cx="8245580" cy="525658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5642"/>
          </a:xfrm>
        </p:spPr>
        <p:txBody>
          <a:bodyPr/>
          <a:lstStyle/>
          <a:p>
            <a:r>
              <a:rPr lang="ru-RU" dirty="0"/>
              <a:t>.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764187"/>
          </a:xfrm>
          <a:noFill/>
        </p:spPr>
        <p:txBody>
          <a:bodyPr/>
          <a:lstStyle/>
          <a:p>
            <a:r>
              <a:rPr lang="ru-RU" sz="1800" b="1" dirty="0">
                <a:solidFill>
                  <a:srgbClr val="002060"/>
                </a:solidFill>
                <a:latin typeface="Arial Black" pitchFamily="34" charset="0"/>
              </a:rPr>
              <a:t>Отсутствие  жесткой конкуренции в Усть-Абаканском районе Республики Хакасия аналогичных объектов хранения;</a:t>
            </a:r>
          </a:p>
          <a:p>
            <a:r>
              <a:rPr lang="ru-RU" sz="1800" b="1" dirty="0">
                <a:solidFill>
                  <a:srgbClr val="002060"/>
                </a:solidFill>
                <a:latin typeface="Arial Black" pitchFamily="34" charset="0"/>
              </a:rPr>
              <a:t>Опыт работы</a:t>
            </a:r>
          </a:p>
          <a:p>
            <a:r>
              <a:rPr lang="ru-RU" sz="1800" b="1" dirty="0">
                <a:solidFill>
                  <a:srgbClr val="002060"/>
                </a:solidFill>
                <a:latin typeface="Arial Black" pitchFamily="34" charset="0"/>
              </a:rPr>
              <a:t>Наличие в собственности земельного участка;</a:t>
            </a:r>
          </a:p>
          <a:p>
            <a:r>
              <a:rPr lang="ru-RU" sz="1800" b="1" dirty="0">
                <a:solidFill>
                  <a:srgbClr val="002060"/>
                </a:solidFill>
                <a:latin typeface="Arial Black" pitchFamily="34" charset="0"/>
              </a:rPr>
              <a:t>Наличие орошаемых земель в собственности для выращивания культур;</a:t>
            </a:r>
          </a:p>
          <a:p>
            <a:r>
              <a:rPr lang="ru-RU" sz="1800" b="1" dirty="0">
                <a:solidFill>
                  <a:srgbClr val="002060"/>
                </a:solidFill>
                <a:latin typeface="Arial Black" pitchFamily="34" charset="0"/>
              </a:rPr>
              <a:t>Наличие сельскохозяйственной техники;</a:t>
            </a:r>
          </a:p>
          <a:p>
            <a:r>
              <a:rPr lang="ru-RU" sz="1800" b="1" dirty="0">
                <a:solidFill>
                  <a:srgbClr val="002060"/>
                </a:solidFill>
                <a:latin typeface="Arial Black" pitchFamily="34" charset="0"/>
              </a:rPr>
              <a:t>Гибкая ценовая политика;</a:t>
            </a:r>
          </a:p>
          <a:p>
            <a:r>
              <a:rPr lang="ru-RU" sz="1800" b="1" dirty="0">
                <a:solidFill>
                  <a:srgbClr val="002060"/>
                </a:solidFill>
                <a:latin typeface="Arial Black" pitchFamily="34" charset="0"/>
              </a:rPr>
              <a:t>Востребованность продукции на рынке</a:t>
            </a:r>
            <a:r>
              <a:rPr lang="ru-RU" sz="1800" dirty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4" descr="http://nashemedia.ru/wp-content/uploads/2014/10/fruit-and-vegetables-groc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81128"/>
            <a:ext cx="194421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Усть-Абакан">
      <a:dk1>
        <a:srgbClr val="00B0F0"/>
      </a:dk1>
      <a:lt1>
        <a:srgbClr val="00B0F0"/>
      </a:lt1>
      <a:dk2>
        <a:srgbClr val="FFFFFF"/>
      </a:dk2>
      <a:lt2>
        <a:srgbClr val="FFFFFF"/>
      </a:lt2>
      <a:accent1>
        <a:srgbClr val="FFED00"/>
      </a:accent1>
      <a:accent2>
        <a:srgbClr val="FECC00"/>
      </a:accent2>
      <a:accent3>
        <a:srgbClr val="000000"/>
      </a:accent3>
      <a:accent4>
        <a:srgbClr val="78B833"/>
      </a:accent4>
      <a:accent5>
        <a:srgbClr val="000000"/>
      </a:accent5>
      <a:accent6>
        <a:srgbClr val="5A5136"/>
      </a:accent6>
      <a:hlink>
        <a:srgbClr val="000000"/>
      </a:hlink>
      <a:folHlink>
        <a:srgbClr val="000000"/>
      </a:folHlink>
    </a:clrScheme>
    <a:fontScheme name="Усть-Абакан">
      <a:majorFont>
        <a:latin typeface="Amazing Grotesk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527</TotalTime>
  <Words>803</Words>
  <Application>Microsoft Office PowerPoint</Application>
  <PresentationFormat>Экран (4:3)</PresentationFormat>
  <Paragraphs>95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Amazing Grotesk</vt:lpstr>
      <vt:lpstr>Arial</vt:lpstr>
      <vt:lpstr>Arial Black</vt:lpstr>
      <vt:lpstr>Arial Narrow</vt:lpstr>
      <vt:lpstr>Calibri</vt:lpstr>
      <vt:lpstr>Тема Office</vt:lpstr>
      <vt:lpstr>Презентация PowerPoint</vt:lpstr>
      <vt:lpstr>.</vt:lpstr>
      <vt:lpstr>АКТУАЛЬНОСТЬ ТЕМЫ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.Спасибо за внимание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</dc:creator>
  <cp:lastModifiedBy>User</cp:lastModifiedBy>
  <cp:revision>79</cp:revision>
  <dcterms:created xsi:type="dcterms:W3CDTF">2017-05-24T09:18:49Z</dcterms:created>
  <dcterms:modified xsi:type="dcterms:W3CDTF">2021-07-27T14:58:33Z</dcterms:modified>
</cp:coreProperties>
</file>