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67" r:id="rId2"/>
    <p:sldId id="414" r:id="rId3"/>
    <p:sldId id="268" r:id="rId4"/>
    <p:sldId id="269" r:id="rId5"/>
    <p:sldId id="371" r:id="rId6"/>
    <p:sldId id="375" r:id="rId7"/>
    <p:sldId id="383" r:id="rId8"/>
    <p:sldId id="384" r:id="rId9"/>
    <p:sldId id="385" r:id="rId10"/>
    <p:sldId id="393" r:id="rId11"/>
    <p:sldId id="416" r:id="rId12"/>
    <p:sldId id="391" r:id="rId13"/>
    <p:sldId id="394" r:id="rId14"/>
    <p:sldId id="413" r:id="rId15"/>
    <p:sldId id="409" r:id="rId16"/>
    <p:sldId id="412" r:id="rId17"/>
    <p:sldId id="410" r:id="rId18"/>
    <p:sldId id="401" r:id="rId19"/>
    <p:sldId id="377" r:id="rId20"/>
    <p:sldId id="402" r:id="rId21"/>
    <p:sldId id="424" r:id="rId22"/>
    <p:sldId id="407" r:id="rId23"/>
    <p:sldId id="421" r:id="rId24"/>
    <p:sldId id="403" r:id="rId25"/>
    <p:sldId id="404" r:id="rId26"/>
    <p:sldId id="406" r:id="rId27"/>
    <p:sldId id="405" r:id="rId28"/>
    <p:sldId id="396" r:id="rId29"/>
    <p:sldId id="415" r:id="rId30"/>
    <p:sldId id="423" r:id="rId31"/>
    <p:sldId id="395" r:id="rId32"/>
    <p:sldId id="387" r:id="rId33"/>
    <p:sldId id="381" r:id="rId3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69D813F9-F28E-0C44-A346-DEC14CF922E5}">
          <p14:sldIdLst>
            <p14:sldId id="267"/>
            <p14:sldId id="414"/>
            <p14:sldId id="268"/>
            <p14:sldId id="269"/>
            <p14:sldId id="371"/>
            <p14:sldId id="375"/>
            <p14:sldId id="383"/>
            <p14:sldId id="384"/>
            <p14:sldId id="385"/>
            <p14:sldId id="393"/>
            <p14:sldId id="416"/>
            <p14:sldId id="391"/>
            <p14:sldId id="394"/>
            <p14:sldId id="413"/>
            <p14:sldId id="409"/>
            <p14:sldId id="412"/>
            <p14:sldId id="399"/>
            <p14:sldId id="400"/>
            <p14:sldId id="411"/>
            <p14:sldId id="410"/>
            <p14:sldId id="401"/>
            <p14:sldId id="408"/>
            <p14:sldId id="377"/>
            <p14:sldId id="402"/>
            <p14:sldId id="407"/>
            <p14:sldId id="403"/>
            <p14:sldId id="404"/>
            <p14:sldId id="406"/>
            <p14:sldId id="405"/>
            <p14:sldId id="397"/>
            <p14:sldId id="374"/>
            <p14:sldId id="396"/>
            <p14:sldId id="415"/>
            <p14:sldId id="395"/>
            <p14:sldId id="388"/>
            <p14:sldId id="387"/>
            <p14:sldId id="38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3399"/>
    <a:srgbClr val="4756A0"/>
    <a:srgbClr val="FCFCFC"/>
    <a:srgbClr val="D1D1D1"/>
    <a:srgbClr val="B1C1E4"/>
    <a:srgbClr val="B9B9B9"/>
    <a:srgbClr val="F1F1F1"/>
    <a:srgbClr val="A6A6A6"/>
    <a:srgbClr val="595959"/>
    <a:srgbClr val="FBFBF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54"/>
    <p:restoredTop sz="94719"/>
  </p:normalViewPr>
  <p:slideViewPr>
    <p:cSldViewPr snapToGrid="0">
      <p:cViewPr>
        <p:scale>
          <a:sx n="130" d="100"/>
          <a:sy n="130" d="100"/>
        </p:scale>
        <p:origin x="-12" y="-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56850039391193996"/>
          <c:y val="9.0156754660335833E-2"/>
          <c:w val="0.26130368841143753"/>
          <c:h val="0.82922794890491158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dPt>
            <c:idx val="3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8%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14</a:t>
                    </a:r>
                    <a:r>
                      <a:rPr lang="ru-RU" smtClean="0"/>
                      <a:t>%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5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Водоснабжение, водоотведение, сбор и утилизация отходов</c:v>
                </c:pt>
                <c:pt idx="1">
                  <c:v>Обеспечение электроэнергией, газом и паром</c:v>
                </c:pt>
                <c:pt idx="2">
                  <c:v>Обрабатывающие производства</c:v>
                </c:pt>
                <c:pt idx="3">
                  <c:v>Добыча полезных ископаемых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8.1300000000000025E-2</c:v>
                </c:pt>
                <c:pt idx="1">
                  <c:v>0.14140000000000041</c:v>
                </c:pt>
                <c:pt idx="2">
                  <c:v>0.24760000000000001</c:v>
                </c:pt>
                <c:pt idx="3">
                  <c:v>0.52969999999999995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showVal val="1"/>
        </c:dLbls>
        <c:gapWidth val="182"/>
        <c:axId val="80147584"/>
        <c:axId val="80149120"/>
      </c:barChart>
      <c:catAx>
        <c:axId val="8014758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0149120"/>
        <c:crosses val="autoZero"/>
        <c:auto val="1"/>
        <c:lblAlgn val="ctr"/>
        <c:lblOffset val="100"/>
      </c:catAx>
      <c:valAx>
        <c:axId val="80149120"/>
        <c:scaling>
          <c:orientation val="minMax"/>
        </c:scaling>
        <c:delete val="1"/>
        <c:axPos val="b"/>
        <c:numFmt formatCode="0.00%" sourceLinked="1"/>
        <c:majorTickMark val="none"/>
        <c:tickLblPos val="nextTo"/>
        <c:crossAx val="80147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5151606049243846"/>
          <c:y val="6.5281184114280733E-3"/>
          <c:w val="0.71147172166923067"/>
          <c:h val="0.93756845968024449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dPt>
            <c:idx val="7"/>
            <c:spPr>
              <a:solidFill>
                <a:srgbClr val="003399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41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6</a:t>
                    </a:r>
                    <a:r>
                      <a:rPr lang="ru-RU" smtClean="0"/>
                      <a:t>64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48</a:t>
                    </a:r>
                    <a:r>
                      <a:rPr lang="ru-RU" baseline="0" dirty="0" smtClean="0"/>
                      <a:t> 057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49</a:t>
                    </a:r>
                    <a:r>
                      <a:rPr lang="ru-RU" baseline="0" dirty="0" smtClean="0"/>
                      <a:t> 108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52</a:t>
                    </a:r>
                    <a:r>
                      <a:rPr lang="ru-RU" baseline="0" dirty="0" smtClean="0"/>
                      <a:t> 687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55</a:t>
                    </a:r>
                    <a:r>
                      <a:rPr lang="ru-RU" baseline="0" dirty="0" smtClean="0"/>
                      <a:t> 373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55</a:t>
                    </a:r>
                    <a:r>
                      <a:rPr lang="ru-RU" baseline="0" dirty="0" smtClean="0"/>
                      <a:t> 429</a:t>
                    </a:r>
                    <a:endParaRPr lang="en-US" dirty="0"/>
                  </a:p>
                </c:rich>
              </c:tx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smtClean="0"/>
                      <a:t>64 821</a:t>
                    </a:r>
                    <a:endParaRPr lang="en-US" dirty="0"/>
                  </a:p>
                </c:rich>
              </c:tx>
              <c:showVal val="1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111 829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003399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культура, спорт</c:v>
                </c:pt>
                <c:pt idx="1">
                  <c:v>здравоохранение</c:v>
                </c:pt>
                <c:pt idx="2">
                  <c:v>образование</c:v>
                </c:pt>
                <c:pt idx="3">
                  <c:v>       электроэнергия, газ,     пар</c:v>
                </c:pt>
                <c:pt idx="4">
                  <c:v>сельское хозяйство</c:v>
                </c:pt>
                <c:pt idx="5">
                  <c:v>водоснабжение,           водоотведение</c:v>
                </c:pt>
                <c:pt idx="6">
                  <c:v>обрабвтываюшие производства</c:v>
                </c:pt>
                <c:pt idx="7">
                  <c:v>добыча полезных ископаемых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41669.699999999997</c:v>
                </c:pt>
                <c:pt idx="1">
                  <c:v>48057.4</c:v>
                </c:pt>
                <c:pt idx="2">
                  <c:v>49108.2</c:v>
                </c:pt>
                <c:pt idx="3" formatCode="#,##0">
                  <c:v>52687</c:v>
                </c:pt>
                <c:pt idx="4" formatCode="#,##0">
                  <c:v>55373.2</c:v>
                </c:pt>
                <c:pt idx="5" formatCode="#,##0">
                  <c:v>55429</c:v>
                </c:pt>
                <c:pt idx="6" formatCode="#,##0">
                  <c:v>64821</c:v>
                </c:pt>
                <c:pt idx="7" formatCode="#,##0">
                  <c:v>111829</c:v>
                </c:pt>
              </c:numCache>
            </c:numRef>
          </c:val>
        </c:ser>
        <c:axId val="157185920"/>
        <c:axId val="157187456"/>
      </c:barChart>
      <c:catAx>
        <c:axId val="157185920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sz="800">
                <a:solidFill>
                  <a:srgbClr val="003399"/>
                </a:solidFill>
              </a:defRPr>
            </a:pPr>
            <a:endParaRPr lang="ru-RU"/>
          </a:p>
        </c:txPr>
        <c:crossAx val="157187456"/>
        <c:crosses val="autoZero"/>
        <c:auto val="1"/>
        <c:lblAlgn val="ctr"/>
        <c:lblOffset val="100"/>
      </c:catAx>
      <c:valAx>
        <c:axId val="157187456"/>
        <c:scaling>
          <c:orientation val="minMax"/>
        </c:scaling>
        <c:delete val="1"/>
        <c:axPos val="b"/>
        <c:majorGridlines/>
        <c:numFmt formatCode="General" sourceLinked="1"/>
        <c:tickLblPos val="nextTo"/>
        <c:crossAx val="1571859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61.4</c:v>
                </c:pt>
              </c:numCache>
            </c:numRef>
          </c:val>
        </c:ser>
        <c:axId val="159096832"/>
        <c:axId val="159098368"/>
      </c:barChart>
      <c:catAx>
        <c:axId val="159096832"/>
        <c:scaling>
          <c:orientation val="minMax"/>
        </c:scaling>
        <c:axPos val="l"/>
        <c:numFmt formatCode="General" sourceLinked="1"/>
        <c:tickLblPos val="nextTo"/>
        <c:crossAx val="159098368"/>
        <c:crosses val="autoZero"/>
        <c:auto val="1"/>
        <c:lblAlgn val="ctr"/>
        <c:lblOffset val="100"/>
      </c:catAx>
      <c:valAx>
        <c:axId val="159098368"/>
        <c:scaling>
          <c:orientation val="minMax"/>
        </c:scaling>
        <c:delete val="1"/>
        <c:axPos val="b"/>
        <c:numFmt formatCode="General" sourceLinked="1"/>
        <c:tickLblPos val="nextTo"/>
        <c:crossAx val="159096832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81.099999999999994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62.2</c:v>
                </c:pt>
              </c:numCache>
            </c:numRef>
          </c:val>
        </c:ser>
        <c:axId val="159034752"/>
        <c:axId val="159036544"/>
      </c:barChart>
      <c:catAx>
        <c:axId val="159034752"/>
        <c:scaling>
          <c:orientation val="minMax"/>
        </c:scaling>
        <c:axPos val="l"/>
        <c:numFmt formatCode="General" sourceLinked="1"/>
        <c:tickLblPos val="nextTo"/>
        <c:crossAx val="159036544"/>
        <c:crosses val="autoZero"/>
        <c:auto val="1"/>
        <c:lblAlgn val="ctr"/>
        <c:lblOffset val="100"/>
      </c:catAx>
      <c:valAx>
        <c:axId val="159036544"/>
        <c:scaling>
          <c:orientation val="minMax"/>
        </c:scaling>
        <c:delete val="1"/>
        <c:axPos val="b"/>
        <c:numFmt formatCode="General" sourceLinked="1"/>
        <c:tickLblPos val="nextTo"/>
        <c:crossAx val="159034752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67.2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</c:ser>
        <c:axId val="159009792"/>
        <c:axId val="159163136"/>
      </c:barChart>
      <c:catAx>
        <c:axId val="159009792"/>
        <c:scaling>
          <c:orientation val="minMax"/>
        </c:scaling>
        <c:axPos val="l"/>
        <c:numFmt formatCode="General" sourceLinked="1"/>
        <c:tickLblPos val="nextTo"/>
        <c:crossAx val="159163136"/>
        <c:crosses val="autoZero"/>
        <c:auto val="1"/>
        <c:lblAlgn val="ctr"/>
        <c:lblOffset val="100"/>
      </c:catAx>
      <c:valAx>
        <c:axId val="159163136"/>
        <c:scaling>
          <c:orientation val="minMax"/>
        </c:scaling>
        <c:delete val="1"/>
        <c:axPos val="b"/>
        <c:numFmt formatCode="General" sourceLinked="1"/>
        <c:tickLblPos val="nextTo"/>
        <c:crossAx val="159009792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90.1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70.900000000000006</c:v>
                </c:pt>
              </c:numCache>
            </c:numRef>
          </c:val>
        </c:ser>
        <c:axId val="159299840"/>
        <c:axId val="159301632"/>
      </c:barChart>
      <c:catAx>
        <c:axId val="159299840"/>
        <c:scaling>
          <c:orientation val="minMax"/>
        </c:scaling>
        <c:axPos val="l"/>
        <c:numFmt formatCode="General" sourceLinked="1"/>
        <c:tickLblPos val="nextTo"/>
        <c:crossAx val="159301632"/>
        <c:crosses val="autoZero"/>
        <c:auto val="1"/>
        <c:lblAlgn val="ctr"/>
        <c:lblOffset val="100"/>
      </c:catAx>
      <c:valAx>
        <c:axId val="159301632"/>
        <c:scaling>
          <c:orientation val="minMax"/>
        </c:scaling>
        <c:delete val="1"/>
        <c:axPos val="b"/>
        <c:numFmt formatCode="General" sourceLinked="1"/>
        <c:tickLblPos val="nextTo"/>
        <c:crossAx val="159299840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67.2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58.3</c:v>
                </c:pt>
              </c:numCache>
            </c:numRef>
          </c:val>
        </c:ser>
        <c:axId val="159356032"/>
        <c:axId val="159357568"/>
      </c:barChart>
      <c:catAx>
        <c:axId val="159356032"/>
        <c:scaling>
          <c:orientation val="minMax"/>
        </c:scaling>
        <c:axPos val="l"/>
        <c:numFmt formatCode="General" sourceLinked="1"/>
        <c:tickLblPos val="nextTo"/>
        <c:crossAx val="159357568"/>
        <c:crosses val="autoZero"/>
        <c:auto val="1"/>
        <c:lblAlgn val="ctr"/>
        <c:lblOffset val="100"/>
      </c:catAx>
      <c:valAx>
        <c:axId val="159357568"/>
        <c:scaling>
          <c:orientation val="minMax"/>
        </c:scaling>
        <c:delete val="1"/>
        <c:axPos val="b"/>
        <c:numFmt formatCode="General" sourceLinked="1"/>
        <c:tickLblPos val="nextTo"/>
        <c:crossAx val="159356032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73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rgbClr val="003399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61.5</c:v>
                </c:pt>
              </c:numCache>
            </c:numRef>
          </c:val>
        </c:ser>
        <c:axId val="159391104"/>
        <c:axId val="159401088"/>
      </c:barChart>
      <c:catAx>
        <c:axId val="159391104"/>
        <c:scaling>
          <c:orientation val="minMax"/>
        </c:scaling>
        <c:axPos val="l"/>
        <c:numFmt formatCode="General" sourceLinked="1"/>
        <c:tickLblPos val="nextTo"/>
        <c:crossAx val="159401088"/>
        <c:crosses val="autoZero"/>
        <c:auto val="1"/>
        <c:lblAlgn val="ctr"/>
        <c:lblOffset val="100"/>
      </c:catAx>
      <c:valAx>
        <c:axId val="159401088"/>
        <c:scaling>
          <c:orientation val="minMax"/>
        </c:scaling>
        <c:delete val="1"/>
        <c:axPos val="b"/>
        <c:numFmt formatCode="General" sourceLinked="1"/>
        <c:tickLblPos val="nextTo"/>
        <c:crossAx val="159391104"/>
        <c:crosses val="autoZero"/>
        <c:crossBetween val="between"/>
      </c:valAx>
      <c:spPr>
        <a:ln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pPr/>
              <a:t>22.10.2025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088626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21845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010114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010114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B3D705B-9ADB-9A05-9905-BB30C3AD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1093B7A-B1E7-CA62-6D05-363994A10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9B49D30-C630-94DC-8109-EE9CAFA25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83E5A0A-E621-49DB-94A4-9AE29842E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837916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B3D705B-9ADB-9A05-9905-BB30C3AD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1093B7A-B1E7-CA62-6D05-363994A10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9B49D30-C630-94DC-8109-EE9CAFA25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83E5A0A-E621-49DB-94A4-9AE29842E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837916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856686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25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234623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26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627169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485B8-0E92-EBB9-348E-E68CF0C1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96203F88-88D0-2BA9-E215-4BF235CA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F6FAD497-1107-FDDA-23E3-90B21C0C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CB7DD20-1D7E-CAA2-CD7E-B1FEAC66B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27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78933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28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036518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29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616327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53577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31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53577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32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691841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33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89846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17071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265631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42652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204828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64438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4.jpeg"/><Relationship Id="rId3" Type="http://schemas.openxmlformats.org/officeDocument/2006/relationships/image" Target="../media/image41.png"/><Relationship Id="rId21" Type="http://schemas.openxmlformats.org/officeDocument/2006/relationships/image" Target="../media/image47.jpeg"/><Relationship Id="rId12" Type="http://schemas.openxmlformats.org/officeDocument/2006/relationships/image" Target="../media/image91.svg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3.sv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18.png"/><Relationship Id="rId23" Type="http://schemas.openxmlformats.org/officeDocument/2006/relationships/image" Target="../media/image49.png"/><Relationship Id="rId19" Type="http://schemas.openxmlformats.org/officeDocument/2006/relationships/image" Target="../media/image45.jpeg"/><Relationship Id="rId22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61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65.png"/><Relationship Id="rId4" Type="http://schemas.openxmlformats.org/officeDocument/2006/relationships/image" Target="../media/image11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65.png"/><Relationship Id="rId4" Type="http://schemas.openxmlformats.org/officeDocument/2006/relationships/image" Target="../media/image11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78.svg"/><Relationship Id="rId13" Type="http://schemas.openxmlformats.org/officeDocument/2006/relationships/image" Target="../media/image252.sv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40" Type="http://schemas.openxmlformats.org/officeDocument/2006/relationships/image" Target="../media/image74.png"/><Relationship Id="rId5" Type="http://schemas.openxmlformats.org/officeDocument/2006/relationships/image" Target="../media/image72.png"/><Relationship Id="rId4" Type="http://schemas.openxmlformats.org/officeDocument/2006/relationships/image" Target="../media/image123.svg"/></Relationships>
</file>

<file path=ppt/slides/_rels/slide25.xml.rels><?xml version="1.0" encoding="UTF-8" standalone="yes"?>
<Relationships xmlns="http://schemas.openxmlformats.org/package/2006/relationships"><Relationship Id="rId227" Type="http://schemas.openxmlformats.org/officeDocument/2006/relationships/image" Target="../media/image79.png"/><Relationship Id="rId206" Type="http://schemas.openxmlformats.org/officeDocument/2006/relationships/image" Target="../media/image206.svg"/><Relationship Id="rId3" Type="http://schemas.openxmlformats.org/officeDocument/2006/relationships/image" Target="../media/image29.png"/><Relationship Id="rId214" Type="http://schemas.openxmlformats.org/officeDocument/2006/relationships/image" Target="../media/image214.svg"/><Relationship Id="rId226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225" Type="http://schemas.openxmlformats.org/officeDocument/2006/relationships/image" Target="../media/image77.png"/><Relationship Id="rId5" Type="http://schemas.openxmlformats.org/officeDocument/2006/relationships/image" Target="../media/image75.png"/><Relationship Id="rId224" Type="http://schemas.openxmlformats.org/officeDocument/2006/relationships/image" Target="../media/image224.svg"/><Relationship Id="rId4" Type="http://schemas.openxmlformats.org/officeDocument/2006/relationships/image" Target="../media/image4.svg"/><Relationship Id="rId215" Type="http://schemas.openxmlformats.org/officeDocument/2006/relationships/image" Target="../media/image76.png"/><Relationship Id="rId172" Type="http://schemas.openxmlformats.org/officeDocument/2006/relationships/image" Target="../media/image17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80.png"/><Relationship Id="rId34" Type="http://schemas.openxmlformats.org/officeDocument/2006/relationships/image" Target="../media/image82.png"/><Relationship Id="rId33" Type="http://schemas.openxmlformats.org/officeDocument/2006/relationships/image" Target="../media/image29.png"/><Relationship Id="rId124" Type="http://schemas.openxmlformats.org/officeDocument/2006/relationships/image" Target="../media/image12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32" Type="http://schemas.openxmlformats.org/officeDocument/2006/relationships/image" Target="../media/image32.svg"/><Relationship Id="rId9" Type="http://schemas.openxmlformats.org/officeDocument/2006/relationships/image" Target="../media/image81.png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67" Type="http://schemas.openxmlformats.org/officeDocument/2006/relationships/image" Target="../media/image30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32" Type="http://schemas.openxmlformats.org/officeDocument/2006/relationships/image" Target="../media/image85.png"/><Relationship Id="rId5" Type="http://schemas.openxmlformats.org/officeDocument/2006/relationships/image" Target="../media/image244.svg"/><Relationship Id="rId28" Type="http://schemas.openxmlformats.org/officeDocument/2006/relationships/image" Target="../media/image84.png"/><Relationship Id="rId31" Type="http://schemas.openxmlformats.org/officeDocument/2006/relationships/image" Target="../media/image270.svg"/><Relationship Id="rId27" Type="http://schemas.openxmlformats.org/officeDocument/2006/relationships/image" Target="../media/image26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11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&#1084;&#1086;&#1081;&#1073;&#1080;&#1079;&#1085;&#1077;&#1089;19.&#1088;&#1092;/rci" TargetMode="External"/><Relationship Id="rId13" Type="http://schemas.openxmlformats.org/officeDocument/2006/relationships/image" Target="../media/image87.jpeg"/><Relationship Id="rId18" Type="http://schemas.openxmlformats.org/officeDocument/2006/relationships/image" Target="../media/image91.png"/><Relationship Id="rId3" Type="http://schemas.openxmlformats.org/officeDocument/2006/relationships/hyperlink" Target="https://ust-abakan.ru/local-government/management-body/small-and-medium-sized-business/" TargetMode="External"/><Relationship Id="rId21" Type="http://schemas.openxmlformats.org/officeDocument/2006/relationships/image" Target="../media/image94.png"/><Relationship Id="rId7" Type="http://schemas.openxmlformats.org/officeDocument/2006/relationships/hyperlink" Target="https://fondrh.ru/" TargetMode="External"/><Relationship Id="rId12" Type="http://schemas.openxmlformats.org/officeDocument/2006/relationships/hyperlink" Target="https://&#1084;&#1086;&#1081;&#1073;&#1080;&#1079;&#1085;&#1077;&#1089;19.&#1088;&#1092;/konkurs-predprinimatel-hakasii-2022" TargetMode="External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vest19.ru/ru/" TargetMode="External"/><Relationship Id="rId11" Type="http://schemas.openxmlformats.org/officeDocument/2006/relationships/hyperlink" Target="https://&#1084;&#1086;&#1081;&#1073;&#1080;&#1079;&#1085;&#1077;&#1089;19.&#1088;&#1092;/mery-podderzhki" TargetMode="External"/><Relationship Id="rId5" Type="http://schemas.openxmlformats.org/officeDocument/2006/relationships/hyperlink" Target="http://&#1084;&#1086;&#1081;&#1073;&#1080;&#1079;&#1085;&#1077;&#1089;19.&#1088;&#1092;/export_support" TargetMode="External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10" Type="http://schemas.openxmlformats.org/officeDocument/2006/relationships/hyperlink" Target="https://&#1084;&#1086;&#1081;&#1073;&#1080;&#1079;&#1085;&#1077;&#1089;19.&#1088;&#1092;/zashchita-prav-predprinimateley" TargetMode="External"/><Relationship Id="rId19" Type="http://schemas.openxmlformats.org/officeDocument/2006/relationships/image" Target="../media/image92.png"/><Relationship Id="rId4" Type="http://schemas.openxmlformats.org/officeDocument/2006/relationships/hyperlink" Target="https://&#1084;&#1086;&#1081;&#1073;&#1080;&#1079;&#1085;&#1077;&#1089;19.&#1088;&#1092;/cpp" TargetMode="External"/><Relationship Id="rId9" Type="http://schemas.openxmlformats.org/officeDocument/2006/relationships/hyperlink" Target="https://&#1084;&#1086;&#1081;&#1073;&#1080;&#1079;&#1085;&#1077;&#1089;19.&#1088;&#1092;/gfrh" TargetMode="External"/><Relationship Id="rId14" Type="http://schemas.openxmlformats.org/officeDocument/2006/relationships/image" Target="../media/image2.gif"/><Relationship Id="rId22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7.xml"/><Relationship Id="rId18" Type="http://schemas.openxmlformats.org/officeDocument/2006/relationships/slide" Target="slide25.xml"/><Relationship Id="rId26" Type="http://schemas.openxmlformats.org/officeDocument/2006/relationships/image" Target="../media/image2.gif"/><Relationship Id="rId3" Type="http://schemas.openxmlformats.org/officeDocument/2006/relationships/slide" Target="slide5.xml"/><Relationship Id="rId21" Type="http://schemas.openxmlformats.org/officeDocument/2006/relationships/slide" Target="slide29.xml"/><Relationship Id="rId7" Type="http://schemas.openxmlformats.org/officeDocument/2006/relationships/slide" Target="slide9.xml"/><Relationship Id="rId12" Type="http://schemas.openxmlformats.org/officeDocument/2006/relationships/slide" Target="slide16.xml"/><Relationship Id="rId17" Type="http://schemas.openxmlformats.org/officeDocument/2006/relationships/slide" Target="slide22.xml"/><Relationship Id="rId25" Type="http://schemas.openxmlformats.org/officeDocument/2006/relationships/slide" Target="slide24.xml"/><Relationship Id="rId2" Type="http://schemas.openxmlformats.org/officeDocument/2006/relationships/slide" Target="slide4.xml"/><Relationship Id="rId16" Type="http://schemas.openxmlformats.org/officeDocument/2006/relationships/slide" Target="slide20.xml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15.xml"/><Relationship Id="rId24" Type="http://schemas.openxmlformats.org/officeDocument/2006/relationships/slide" Target="slide28.xml"/><Relationship Id="rId5" Type="http://schemas.openxmlformats.org/officeDocument/2006/relationships/slide" Target="slide7.xml"/><Relationship Id="rId15" Type="http://schemas.openxmlformats.org/officeDocument/2006/relationships/slide" Target="slide19.xml"/><Relationship Id="rId23" Type="http://schemas.openxmlformats.org/officeDocument/2006/relationships/slide" Target="slide33.xml"/><Relationship Id="rId10" Type="http://schemas.openxmlformats.org/officeDocument/2006/relationships/slide" Target="slide14.xml"/><Relationship Id="rId19" Type="http://schemas.openxmlformats.org/officeDocument/2006/relationships/slide" Target="slide26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8.xml"/><Relationship Id="rId22" Type="http://schemas.openxmlformats.org/officeDocument/2006/relationships/slide" Target="slide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55" Type="http://schemas.openxmlformats.org/officeDocument/2006/relationships/image" Target="../media/image20.png"/><Relationship Id="rId3" Type="http://schemas.openxmlformats.org/officeDocument/2006/relationships/image" Target="../media/image98.png"/><Relationship Id="rId21" Type="http://schemas.openxmlformats.org/officeDocument/2006/relationships/image" Target="../media/image103.png"/><Relationship Id="rId154" Type="http://schemas.openxmlformats.org/officeDocument/2006/relationships/image" Target="../media/image154.svg"/><Relationship Id="rId7" Type="http://schemas.openxmlformats.org/officeDocument/2006/relationships/image" Target="../media/image100.png"/><Relationship Id="rId12" Type="http://schemas.openxmlformats.org/officeDocument/2006/relationships/image" Target="../media/image194.svg"/><Relationship Id="rId33" Type="http://schemas.openxmlformats.org/officeDocument/2006/relationships/image" Target="../media/image104.png"/><Relationship Id="rId38" Type="http://schemas.openxmlformats.org/officeDocument/2006/relationships/image" Target="../media/image38.svg"/><Relationship Id="rId158" Type="http://schemas.openxmlformats.org/officeDocument/2006/relationships/image" Target="../media/image20.svg"/><Relationship Id="rId2" Type="http://schemas.openxmlformats.org/officeDocument/2006/relationships/notesSlide" Target="../notesSlides/notesSlide24.xml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svg"/><Relationship Id="rId11" Type="http://schemas.openxmlformats.org/officeDocument/2006/relationships/image" Target="../media/image101.png"/><Relationship Id="rId32" Type="http://schemas.openxmlformats.org/officeDocument/2006/relationships/image" Target="../media/image32.svg"/><Relationship Id="rId157" Type="http://schemas.openxmlformats.org/officeDocument/2006/relationships/image" Target="../media/image15.png"/><Relationship Id="rId5" Type="http://schemas.openxmlformats.org/officeDocument/2006/relationships/image" Target="../media/image99.png"/><Relationship Id="rId23" Type="http://schemas.openxmlformats.org/officeDocument/2006/relationships/image" Target="../media/image81.png"/><Relationship Id="rId10" Type="http://schemas.openxmlformats.org/officeDocument/2006/relationships/image" Target="../media/image26.svg"/><Relationship Id="rId130" Type="http://schemas.openxmlformats.org/officeDocument/2006/relationships/image" Target="../media/image130.svg"/><Relationship Id="rId156" Type="http://schemas.openxmlformats.org/officeDocument/2006/relationships/image" Target="../media/image19.png"/><Relationship Id="rId4" Type="http://schemas.openxmlformats.org/officeDocument/2006/relationships/image" Target="../media/image190.svg"/><Relationship Id="rId22" Type="http://schemas.openxmlformats.org/officeDocument/2006/relationships/image" Target="../media/image19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05.png"/><Relationship Id="rId7" Type="http://schemas.openxmlformats.org/officeDocument/2006/relationships/image" Target="../media/image14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108.png"/><Relationship Id="rId5" Type="http://schemas.openxmlformats.org/officeDocument/2006/relationships/image" Target="../media/image106.png"/><Relationship Id="rId10" Type="http://schemas.openxmlformats.org/officeDocument/2006/relationships/image" Target="../media/image205.svg"/><Relationship Id="rId4" Type="http://schemas.openxmlformats.org/officeDocument/2006/relationships/image" Target="../media/image201.svg"/><Relationship Id="rId9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.png"/><Relationship Id="rId3" Type="http://schemas.openxmlformats.org/officeDocument/2006/relationships/image" Target="../media/image5.svg"/><Relationship Id="rId138" Type="http://schemas.openxmlformats.org/officeDocument/2006/relationships/image" Target="../media/image10.png"/><Relationship Id="rId17" Type="http://schemas.openxmlformats.org/officeDocument/2006/relationships/image" Target="../media/image43.svg"/><Relationship Id="rId137" Type="http://schemas.openxmlformats.org/officeDocument/2006/relationships/image" Target="../media/image376.svg"/><Relationship Id="rId2" Type="http://schemas.openxmlformats.org/officeDocument/2006/relationships/image" Target="../media/image5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17.svg"/><Relationship Id="rId194" Type="http://schemas.openxmlformats.org/officeDocument/2006/relationships/image" Target="../media/image11.png"/><Relationship Id="rId19" Type="http://schemas.openxmlformats.org/officeDocument/2006/relationships/image" Target="../media/image9.png"/><Relationship Id="rId4" Type="http://schemas.openxmlformats.org/officeDocument/2006/relationships/image" Target="../media/image6.png"/><Relationship Id="rId193" Type="http://schemas.openxmlformats.org/officeDocument/2006/relationships/image" Target="../media/image432.svg"/><Relationship Id="rId43" Type="http://schemas.openxmlformats.org/officeDocument/2006/relationships/image" Target="../media/image282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80" Type="http://schemas.openxmlformats.org/officeDocument/2006/relationships/image" Target="../media/image80.svg"/><Relationship Id="rId3" Type="http://schemas.openxmlformats.org/officeDocument/2006/relationships/image" Target="../media/image13.png"/><Relationship Id="rId21" Type="http://schemas.openxmlformats.org/officeDocument/2006/relationships/image" Target="../media/image16.png"/><Relationship Id="rId12" Type="http://schemas.openxmlformats.org/officeDocument/2006/relationships/image" Target="../media/image28.svg"/><Relationship Id="rId38" Type="http://schemas.openxmlformats.org/officeDocument/2006/relationships/image" Target="../media/image38.svg"/><Relationship Id="rId239" Type="http://schemas.openxmlformats.org/officeDocument/2006/relationships/image" Target="../media/image21.png"/><Relationship Id="rId2" Type="http://schemas.openxmlformats.org/officeDocument/2006/relationships/image" Target="../media/image12.jpe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38" Type="http://schemas.openxmlformats.org/officeDocument/2006/relationships/image" Target="../media/image20.png"/><Relationship Id="rId24" Type="http://schemas.openxmlformats.org/officeDocument/2006/relationships/image" Target="../media/image24.svg"/><Relationship Id="rId23" Type="http://schemas.openxmlformats.org/officeDocument/2006/relationships/image" Target="../media/image17.png"/><Relationship Id="rId237" Type="http://schemas.openxmlformats.org/officeDocument/2006/relationships/image" Target="../media/image19.png"/><Relationship Id="rId19" Type="http://schemas.openxmlformats.org/officeDocument/2006/relationships/image" Target="../media/image35.svg"/><Relationship Id="rId81" Type="http://schemas.openxmlformats.org/officeDocument/2006/relationships/image" Target="../media/image18.png"/><Relationship Id="rId130" Type="http://schemas.openxmlformats.org/officeDocument/2006/relationships/image" Target="../media/image130.svg"/><Relationship Id="rId4" Type="http://schemas.openxmlformats.org/officeDocument/2006/relationships/image" Target="../media/image20.svg"/><Relationship Id="rId22" Type="http://schemas.openxmlformats.org/officeDocument/2006/relationships/image" Target="../media/image22.svg"/><Relationship Id="rId236" Type="http://schemas.openxmlformats.org/officeDocument/2006/relationships/image" Target="../media/image23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9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57.svg"/><Relationship Id="rId8" Type="http://schemas.openxmlformats.org/officeDocument/2006/relationships/image" Target="../media/image47.svg"/><Relationship Id="rId184" Type="http://schemas.openxmlformats.org/officeDocument/2006/relationships/image" Target="../media/image34.png"/><Relationship Id="rId176" Type="http://schemas.openxmlformats.org/officeDocument/2006/relationships/image" Target="../media/image176.svg"/><Relationship Id="rId3" Type="http://schemas.openxmlformats.org/officeDocument/2006/relationships/image" Target="../media/image7.png"/><Relationship Id="rId21" Type="http://schemas.openxmlformats.org/officeDocument/2006/relationships/image" Target="../media/image30.png"/><Relationship Id="rId133" Type="http://schemas.openxmlformats.org/officeDocument/2006/relationships/image" Target="../media/image32.png"/><Relationship Id="rId12" Type="http://schemas.openxmlformats.org/officeDocument/2006/relationships/image" Target="../media/image51.svg"/><Relationship Id="rId17" Type="http://schemas.openxmlformats.org/officeDocument/2006/relationships/image" Target="../media/image28.png"/><Relationship Id="rId18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32" Type="http://schemas.openxmlformats.org/officeDocument/2006/relationships/image" Target="../media/image132.svg"/><Relationship Id="rId182" Type="http://schemas.openxmlformats.org/officeDocument/2006/relationships/image" Target="../media/image182.svg"/><Relationship Id="rId96" Type="http://schemas.openxmlformats.org/officeDocument/2006/relationships/image" Target="../media/image96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5.png"/><Relationship Id="rId136" Type="http://schemas.openxmlformats.org/officeDocument/2006/relationships/image" Target="../media/image136.svg"/><Relationship Id="rId5" Type="http://schemas.openxmlformats.org/officeDocument/2006/relationships/image" Target="../media/image24.png"/><Relationship Id="rId15" Type="http://schemas.openxmlformats.org/officeDocument/2006/relationships/image" Target="../media/image27.png"/><Relationship Id="rId186" Type="http://schemas.openxmlformats.org/officeDocument/2006/relationships/image" Target="../media/image36.jpeg"/><Relationship Id="rId10" Type="http://schemas.openxmlformats.org/officeDocument/2006/relationships/image" Target="../media/image49.svg"/><Relationship Id="rId19" Type="http://schemas.openxmlformats.org/officeDocument/2006/relationships/image" Target="../media/image29.png"/><Relationship Id="rId185" Type="http://schemas.openxmlformats.org/officeDocument/2006/relationships/image" Target="../media/image35.png"/><Relationship Id="rId4" Type="http://schemas.openxmlformats.org/officeDocument/2006/relationships/image" Target="../media/image43.svg"/><Relationship Id="rId14" Type="http://schemas.openxmlformats.org/officeDocument/2006/relationships/image" Target="../media/image53.svg"/><Relationship Id="rId2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38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289758" y="191450"/>
            <a:ext cx="2153465" cy="570239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Усть-Абаканский муниципальный район Республики Хакасия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364869" y="5186477"/>
            <a:ext cx="928524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УСТЬ-АБАКАНСКИЙ МУНИЦИПАЛЬНЫЙ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 РЕСПУБЛИКИ ХАКАСИЯ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18786" name="Picture 2" descr="C:\Users\Пользователь\Desktop\ДОКУМЕНТЫ\Документы 2023г\ИНВЕСТИЦИОННЫЙ ПАСПОРТ\фото к Инвест паспорту\Усть-Абакан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588" y="1010194"/>
            <a:ext cx="6379218" cy="350955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8788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3503" y="1460279"/>
            <a:ext cx="2107580" cy="2805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63092" y="219044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="" xmlns:a16="http://schemas.microsoft.com/office/drawing/2014/main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82B9E135-49A8-AFAE-B5ED-1983DB685625}"/>
              </a:ext>
            </a:extLst>
          </p:cNvPr>
          <p:cNvSpPr/>
          <p:nvPr/>
        </p:nvSpPr>
        <p:spPr>
          <a:xfrm>
            <a:off x="5305521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5" y="550177"/>
            <a:ext cx="88032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</a:t>
            </a:r>
            <a:r>
              <a:rPr lang="x-none" sz="24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x-none" sz="24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ЖИЗНЕОБЕСПЕЧЕНИЮ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345200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 услугами жизнеобеспечения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75F4BDB2-1DD7-9775-89B1-819D0A2A7FFF}"/>
              </a:ext>
            </a:extLst>
          </p:cNvPr>
          <p:cNvSpPr/>
          <p:nvPr/>
        </p:nvSpPr>
        <p:spPr>
          <a:xfrm>
            <a:off x="627016" y="5271715"/>
            <a:ext cx="9176347" cy="97006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872824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627016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872823" y="2878881"/>
            <a:ext cx="430347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КАЧЕСТВО  АВТОМОБИЛЬНЫХ  ДОРОГ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EF38B41A-CEBF-CCE2-493A-938216893052}"/>
              </a:ext>
            </a:extLst>
          </p:cNvPr>
          <p:cNvSpPr txBox="1"/>
          <p:nvPr/>
        </p:nvSpPr>
        <p:spPr>
          <a:xfrm>
            <a:off x="5551329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5551329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 ЭЛЕКТРОСНАБЖЕНИЯ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0EE053FA-A557-1414-8ECE-9262B61E39F3}"/>
              </a:ext>
            </a:extLst>
          </p:cNvPr>
          <p:cNvSpPr txBox="1"/>
          <p:nvPr/>
        </p:nvSpPr>
        <p:spPr>
          <a:xfrm>
            <a:off x="1001864" y="4111025"/>
            <a:ext cx="399950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 ЖИЛИЩНО-КОММУНАЛЬНЫХ УСЛУГ</a:t>
            </a:r>
            <a:endParaRPr lang="x-none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3182112" y="5413249"/>
            <a:ext cx="2962656" cy="1692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36673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транспортных услуг, автомобильных дорог,  электроснабжения		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5033175" y="5716498"/>
            <a:ext cx="44447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водоснабжения, теплоснабжения,   жилищно –коммунальных услуг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Диаграмма 28"/>
          <p:cNvGraphicFramePr/>
          <p:nvPr/>
        </p:nvGraphicFramePr>
        <p:xfrm>
          <a:off x="1293191" y="1672939"/>
          <a:ext cx="3739984" cy="77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Диаграмма 29"/>
          <p:cNvGraphicFramePr/>
          <p:nvPr/>
        </p:nvGraphicFramePr>
        <p:xfrm>
          <a:off x="1127539" y="2978278"/>
          <a:ext cx="3739984" cy="77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Диаграмма 32"/>
          <p:cNvGraphicFramePr/>
          <p:nvPr/>
        </p:nvGraphicFramePr>
        <p:xfrm>
          <a:off x="5582920" y="1772329"/>
          <a:ext cx="3739984" cy="77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5631953" y="2982252"/>
          <a:ext cx="3739984" cy="77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5768451" y="4357314"/>
          <a:ext cx="3558429" cy="722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5565913" y="4134878"/>
            <a:ext cx="3501329" cy="174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" name="Диаграмма 36"/>
          <p:cNvGraphicFramePr/>
          <p:nvPr/>
        </p:nvGraphicFramePr>
        <p:xfrm>
          <a:off x="1001643" y="4261900"/>
          <a:ext cx="3729383" cy="78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="" xmlns:p14="http://schemas.microsoft.com/office/powerpoint/2010/main" val="228329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xmlns="" id="{965B5596-9886-1EDD-8689-79E3A0147044}"/>
              </a:ext>
            </a:extLst>
          </p:cNvPr>
          <p:cNvSpPr/>
          <p:nvPr/>
        </p:nvSpPr>
        <p:spPr>
          <a:xfrm>
            <a:off x="627017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xmlns="" id="{EB7D65FA-C463-3087-D7E8-6B8E7319F8D2}"/>
              </a:ext>
            </a:extLst>
          </p:cNvPr>
          <p:cNvSpPr/>
          <p:nvPr/>
        </p:nvSpPr>
        <p:spPr>
          <a:xfrm>
            <a:off x="3722882" y="1525352"/>
            <a:ext cx="2836800" cy="1558091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xmlns="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xmlns="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xmlns="" id="{8D370FB6-20C6-B96E-C580-63F3005FCF57}"/>
              </a:ext>
            </a:extLst>
          </p:cNvPr>
          <p:cNvSpPr/>
          <p:nvPr/>
        </p:nvSpPr>
        <p:spPr>
          <a:xfrm>
            <a:off x="3740134" y="3200401"/>
            <a:ext cx="2836800" cy="1410794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 КУЛЬТУРНО-ИСТОРИЧЕСКОГО НАСЛЕДИЯ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C4AB92F1-CEB6-26D4-2A1E-FF237173ABDF}"/>
              </a:ext>
            </a:extLst>
          </p:cNvPr>
          <p:cNvSpPr/>
          <p:nvPr/>
        </p:nvSpPr>
        <p:spPr>
          <a:xfrm>
            <a:off x="6835242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xmlns="" id="{C7EEC72E-3ED9-E267-43BA-E4A3E81CE2BE}"/>
              </a:ext>
            </a:extLst>
          </p:cNvPr>
          <p:cNvSpPr/>
          <p:nvPr/>
        </p:nvSpPr>
        <p:spPr>
          <a:xfrm>
            <a:off x="6835242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xmlns="" id="{57911A3B-BCB5-2A47-5B07-3112694A3637}"/>
              </a:ext>
            </a:extLst>
          </p:cNvPr>
          <p:cNvSpPr/>
          <p:nvPr/>
        </p:nvSpPr>
        <p:spPr>
          <a:xfrm>
            <a:off x="6835242" y="3931031"/>
            <a:ext cx="2968121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D55725BD-9CEF-A6C4-CE2F-1F1ED6085E54}"/>
              </a:ext>
            </a:extLst>
          </p:cNvPr>
          <p:cNvSpPr/>
          <p:nvPr/>
        </p:nvSpPr>
        <p:spPr>
          <a:xfrm>
            <a:off x="6835242" y="5181886"/>
            <a:ext cx="2968121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AC190EDA-2C05-15EC-A1DE-437FDD6DF9D3}"/>
              </a:ext>
            </a:extLst>
          </p:cNvPr>
          <p:cNvSpPr txBox="1"/>
          <p:nvPr/>
        </p:nvSpPr>
        <p:spPr>
          <a:xfrm>
            <a:off x="2695148" y="2611505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САЛБЫКСКИЙ КУРГАН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FB1FF055-40B5-BA60-4F7B-23BB5E57A5CD}"/>
              </a:ext>
            </a:extLst>
          </p:cNvPr>
          <p:cNvSpPr txBox="1"/>
          <p:nvPr/>
        </p:nvSpPr>
        <p:spPr>
          <a:xfrm>
            <a:off x="2677895" y="5917605"/>
            <a:ext cx="694107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ГОРА КЮН ТАГ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5749951" y="5858807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ИСТОРИКО-КРАЕВЕДЧЕСКИЙ МУЗЕЙ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7F5D904E-0764-D556-8F34-50AF2D1830C7}"/>
              </a:ext>
            </a:extLst>
          </p:cNvPr>
          <p:cNvSpPr txBox="1"/>
          <p:nvPr/>
        </p:nvSpPr>
        <p:spPr>
          <a:xfrm>
            <a:off x="2652015" y="4209694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КУРГАН БАРСУЧИЙ ЛОГ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xmlns="" id="{12850D73-BA0F-E934-9B3B-1FF7EEC63AD8}"/>
              </a:ext>
            </a:extLst>
          </p:cNvPr>
          <p:cNvSpPr txBox="1"/>
          <p:nvPr/>
        </p:nvSpPr>
        <p:spPr>
          <a:xfrm>
            <a:off x="5697477" y="4234562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УЙБАТСКИЙ ЗАМОК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8F3092DA-AABD-96D8-DAB8-50B4A3BEB105}"/>
              </a:ext>
            </a:extLst>
          </p:cNvPr>
          <p:cNvSpPr txBox="1"/>
          <p:nvPr/>
        </p:nvSpPr>
        <p:spPr>
          <a:xfrm>
            <a:off x="7051059" y="188732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37800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B405BEA9-0290-005C-0FFF-80B4B01D78C5}"/>
              </a:ext>
            </a:extLst>
          </p:cNvPr>
          <p:cNvSpPr txBox="1"/>
          <p:nvPr/>
        </p:nvSpPr>
        <p:spPr>
          <a:xfrm>
            <a:off x="7051059" y="2284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музеи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xmlns="" id="{0EE3CC0B-A20D-6AAF-CF54-F2982CA05721}"/>
              </a:ext>
            </a:extLst>
          </p:cNvPr>
          <p:cNvSpPr/>
          <p:nvPr/>
        </p:nvSpPr>
        <p:spPr>
          <a:xfrm>
            <a:off x="7051060" y="1556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+ 4,97%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:a16="http://schemas.microsoft.com/office/drawing/2014/main" xmlns="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261198" y="1531964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31BFC30A-9CC5-E6E2-F85C-B6EFC1138044}"/>
              </a:ext>
            </a:extLst>
          </p:cNvPr>
          <p:cNvSpPr txBox="1"/>
          <p:nvPr/>
        </p:nvSpPr>
        <p:spPr>
          <a:xfrm>
            <a:off x="7051059" y="315895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353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93D18ECF-A386-4937-AA7D-760DB0FD36AC}"/>
              </a:ext>
            </a:extLst>
          </p:cNvPr>
          <p:cNvSpPr txBox="1"/>
          <p:nvPr/>
        </p:nvSpPr>
        <p:spPr>
          <a:xfrm>
            <a:off x="7051059" y="3536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12" name="Скругленный прямоугольник 211">
            <a:extLst>
              <a:ext uri="{FF2B5EF4-FFF2-40B4-BE49-F238E27FC236}">
                <a16:creationId xmlns:a16="http://schemas.microsoft.com/office/drawing/2014/main" xmlns="" id="{EF3E43EC-A155-BABE-59F4-F2F66FC0AFD4}"/>
              </a:ext>
            </a:extLst>
          </p:cNvPr>
          <p:cNvSpPr/>
          <p:nvPr/>
        </p:nvSpPr>
        <p:spPr>
          <a:xfrm>
            <a:off x="7051060" y="2808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- 26,92 %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5" name="Прямая соединительная линия 214">
            <a:extLst>
              <a:ext uri="{FF2B5EF4-FFF2-40B4-BE49-F238E27FC236}">
                <a16:creationId xmlns:a16="http://schemas.microsoft.com/office/drawing/2014/main" xmlns="" id="{A1D634EA-C74C-CC81-4667-B8ECEF23337C}"/>
              </a:ext>
            </a:extLst>
          </p:cNvPr>
          <p:cNvCxnSpPr>
            <a:cxnSpLocks/>
          </p:cNvCxnSpPr>
          <p:nvPr/>
        </p:nvCxnSpPr>
        <p:spPr>
          <a:xfrm>
            <a:off x="8311139" y="3178086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xmlns="" id="{FBEEAE70-6840-7A11-B794-6BEA822187D0}"/>
              </a:ext>
            </a:extLst>
          </p:cNvPr>
          <p:cNvSpPr txBox="1"/>
          <p:nvPr/>
        </p:nvSpPr>
        <p:spPr>
          <a:xfrm>
            <a:off x="8417040" y="3182112"/>
            <a:ext cx="8952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—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пешеходных,  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более 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выездных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xmlns="" id="{7E0849A3-C1B7-174D-F8FC-4331E6E8CF51}"/>
              </a:ext>
            </a:extLst>
          </p:cNvPr>
          <p:cNvSpPr txBox="1"/>
          <p:nvPr/>
        </p:nvSpPr>
        <p:spPr>
          <a:xfrm>
            <a:off x="7051059" y="440981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10001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xmlns="" id="{274B9E21-F2CE-7A7D-DD68-76C0B7F2B2A9}"/>
              </a:ext>
            </a:extLst>
          </p:cNvPr>
          <p:cNvSpPr txBox="1"/>
          <p:nvPr/>
        </p:nvSpPr>
        <p:spPr>
          <a:xfrm>
            <a:off x="7051059" y="4787827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обслужено экскурсиями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FA563426-A606-79B1-A5F7-DD5BE611BA68}"/>
              </a:ext>
            </a:extLst>
          </p:cNvPr>
          <p:cNvSpPr/>
          <p:nvPr/>
        </p:nvSpPr>
        <p:spPr>
          <a:xfrm>
            <a:off x="7051060" y="4059116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+ 4,02 %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4" name="Прямая соединительная линия 223">
            <a:extLst>
              <a:ext uri="{FF2B5EF4-FFF2-40B4-BE49-F238E27FC236}">
                <a16:creationId xmlns:a16="http://schemas.microsoft.com/office/drawing/2014/main" xmlns="" id="{DCBDE1CB-3585-DE0D-B192-CCEC93B165CF}"/>
              </a:ext>
            </a:extLst>
          </p:cNvPr>
          <p:cNvCxnSpPr>
            <a:cxnSpLocks/>
          </p:cNvCxnSpPr>
          <p:nvPr/>
        </p:nvCxnSpPr>
        <p:spPr>
          <a:xfrm>
            <a:off x="8311139" y="4428942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:a16="http://schemas.microsoft.com/office/drawing/2014/main" xmlns="" id="{666679B6-FEC7-312A-D5D8-9B8E195FC32D}"/>
              </a:ext>
            </a:extLst>
          </p:cNvPr>
          <p:cNvSpPr txBox="1"/>
          <p:nvPr/>
        </p:nvSpPr>
        <p:spPr>
          <a:xfrm>
            <a:off x="8446302" y="4440591"/>
            <a:ext cx="8255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индивидуальных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посетителей 15200  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F2AD49D8-CFBB-2002-4B05-BC3FEC616920}"/>
              </a:ext>
            </a:extLst>
          </p:cNvPr>
          <p:cNvSpPr txBox="1"/>
          <p:nvPr/>
        </p:nvSpPr>
        <p:spPr>
          <a:xfrm>
            <a:off x="7051060" y="5313683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xmlns="" id="{1720A437-E917-8D9D-E318-B644F0E3B647}"/>
              </a:ext>
            </a:extLst>
          </p:cNvPr>
          <p:cNvSpPr txBox="1"/>
          <p:nvPr/>
        </p:nvSpPr>
        <p:spPr>
          <a:xfrm>
            <a:off x="7051060" y="5555163"/>
            <a:ext cx="8255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Бельгия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xmlns="" id="{EC006853-1759-BDB6-6911-2586A3F1D762}"/>
              </a:ext>
            </a:extLst>
          </p:cNvPr>
          <p:cNvSpPr txBox="1"/>
          <p:nvPr/>
        </p:nvSpPr>
        <p:spPr>
          <a:xfrm>
            <a:off x="8311140" y="5558266"/>
            <a:ext cx="8255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Италия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Монголия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Жители стран ближнего зарубежья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:a16="http://schemas.microsoft.com/office/drawing/2014/main" xmlns="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327035" y="525102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A0C883-2A19-D9B2-9303-2BB59504A36E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C:\Users\Пользователь\AppData\Local\Microsoft\Windows\INetCache\Content.Word\37f9c499a71b6c38-w820-h440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60214" y="1544128"/>
            <a:ext cx="1736337" cy="134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C:\Users\Пользователь\Desktop\509d49661c4d453b29931bebcc36deb6.jp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85005" y="3128728"/>
            <a:ext cx="1811547" cy="135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/>
          <p:cNvPicPr/>
          <p:nvPr/>
        </p:nvPicPr>
        <p:blipFill>
          <a:blip r:embed="rId19" cstate="print"/>
          <a:srcRect l="9449" t="5039" r="8504" b="23307"/>
          <a:stretch>
            <a:fillRect/>
          </a:stretch>
        </p:blipFill>
        <p:spPr bwMode="auto">
          <a:xfrm>
            <a:off x="810884" y="4710024"/>
            <a:ext cx="1794294" cy="140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/>
          <p:cNvPicPr/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752491" y="1509622"/>
            <a:ext cx="1889185" cy="144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2850D73-BA0F-E934-9B3B-1FF7EEC63AD8}"/>
              </a:ext>
            </a:extLst>
          </p:cNvPr>
          <p:cNvSpPr txBox="1"/>
          <p:nvPr/>
        </p:nvSpPr>
        <p:spPr>
          <a:xfrm>
            <a:off x="5738938" y="2620553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УЙБАТСКИЙ ЧААТАС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 descr="C:\Users\Пользователь\Desktop\33108.jpg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786996" y="3295291"/>
            <a:ext cx="1826995" cy="122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Пользователь\Desktop\65bf5eee-9010-51e6-b3d9-6fef39af83fa.jfif"/>
          <p:cNvPicPr>
            <a:picLocks noChangeAspect="1" noChangeArrowheads="1"/>
          </p:cNvPicPr>
          <p:nvPr/>
        </p:nvPicPr>
        <p:blipFill>
          <a:blip r:embed="rId22"/>
          <a:srcRect b="20382"/>
          <a:stretch>
            <a:fillRect/>
          </a:stretch>
        </p:blipFill>
        <p:spPr bwMode="auto">
          <a:xfrm>
            <a:off x="3823854" y="4809505"/>
            <a:ext cx="1888176" cy="1294412"/>
          </a:xfrm>
          <a:prstGeom prst="rect">
            <a:avLst/>
          </a:prstGeom>
          <a:noFill/>
        </p:spPr>
      </p:pic>
      <p:pic>
        <p:nvPicPr>
          <p:cNvPr id="53" name="Рисунок 52" descr="Указатель со сплошной заливкой">
            <a:extLst>
              <a:ext uri="{FF2B5EF4-FFF2-40B4-BE49-F238E27FC236}">
                <a16:creationId xmlns="" xmlns:a16="http://schemas.microsoft.com/office/drawing/2014/main" id="{46DA0440-0864-4EE4-5911-D0CA1058B39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"/>
              </a:ext>
            </a:extLst>
          </a:blip>
          <a:stretch>
            <a:fillRect/>
          </a:stretch>
        </p:blipFill>
        <p:spPr>
          <a:xfrm>
            <a:off x="9296933" y="2801341"/>
            <a:ext cx="360000" cy="360000"/>
          </a:xfrm>
          <a:prstGeom prst="rect">
            <a:avLst/>
          </a:prstGeom>
        </p:spPr>
      </p:pic>
      <p:pic>
        <p:nvPicPr>
          <p:cNvPr id="57" name="Рисунок 56" descr="Расширение бизнеса со сплошной заливкой">
            <a:extLst>
              <a:ext uri="{FF2B5EF4-FFF2-40B4-BE49-F238E27FC236}">
                <a16:creationId xmlns="" xmlns:a16="http://schemas.microsoft.com/office/drawing/2014/main" id="{6FEA36CB-A515-18FC-89FC-11DD1608B3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"/>
              </a:ext>
            </a:extLst>
          </a:blip>
          <a:stretch>
            <a:fillRect/>
          </a:stretch>
        </p:blipFill>
        <p:spPr>
          <a:xfrm>
            <a:off x="9331695" y="40301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342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690627" y="2295672"/>
            <a:ext cx="3977403" cy="4020102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3E6210EF-3CE9-687B-D58A-316299AB2051}"/>
              </a:ext>
            </a:extLst>
          </p:cNvPr>
          <p:cNvSpPr/>
          <p:nvPr/>
        </p:nvSpPr>
        <p:spPr>
          <a:xfrm>
            <a:off x="627016" y="1401546"/>
            <a:ext cx="3977403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ОРГАНИЗОВАН</a:t>
            </a:r>
            <a:r>
              <a:rPr kumimoji="0" lang="ru-RU" sz="11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Ы</a:t>
            </a:r>
            <a:r>
              <a:rPr lang="ru-RU" sz="1100" b="1" dirty="0" smtClean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 </a:t>
            </a:r>
            <a:r>
              <a:rPr kumimoji="0" lang="ru-RU" sz="11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ru-RU" sz="11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ТИЧЕСКИЕ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ПЕШЕХОДНЫЕ 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АВТОМОБИЛЬНЫЕ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ВОДНЫЕ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МАРШРУТЫ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02E6E61-8778-3D82-B66B-86675CBE24C0}"/>
              </a:ext>
            </a:extLst>
          </p:cNvPr>
          <p:cNvSpPr txBox="1"/>
          <p:nvPr/>
        </p:nvSpPr>
        <p:spPr>
          <a:xfrm>
            <a:off x="1171671" y="2434822"/>
            <a:ext cx="14981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003399"/>
                </a:solidFill>
              </a:rPr>
              <a:t> «Туристическое  кольцо Усть-Абаканского района»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однодневный пеший маршрут</a:t>
            </a:r>
            <a:endParaRPr lang="ru-RU" sz="800" dirty="0">
              <a:solidFill>
                <a:srgbClr val="003399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60932" y="246865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F099476-09E3-2F37-3B67-A28244658081}"/>
              </a:ext>
            </a:extLst>
          </p:cNvPr>
          <p:cNvSpPr txBox="1"/>
          <p:nvPr/>
        </p:nvSpPr>
        <p:spPr>
          <a:xfrm>
            <a:off x="1131913" y="3006910"/>
            <a:ext cx="1452259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800" dirty="0" smtClean="0">
                <a:solidFill>
                  <a:srgbClr val="003399"/>
                </a:solidFill>
              </a:rPr>
              <a:t>«Салбыкская степь – Ширинский археологический парк» двухдневный экскурсионно- образовательный маршрут</a:t>
            </a:r>
          </a:p>
          <a:p>
            <a:pPr algn="just"/>
            <a:endParaRPr lang="ru-RU" sz="7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A4F9D21E-69D1-7F1B-E002-38AFEE7A6866}"/>
              </a:ext>
            </a:extLst>
          </p:cNvPr>
          <p:cNvSpPr/>
          <p:nvPr/>
        </p:nvSpPr>
        <p:spPr>
          <a:xfrm>
            <a:off x="845029" y="303432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32F9F45-0791-A0D0-EB8F-4D140334C4EC}"/>
              </a:ext>
            </a:extLst>
          </p:cNvPr>
          <p:cNvSpPr txBox="1"/>
          <p:nvPr/>
        </p:nvSpPr>
        <p:spPr>
          <a:xfrm>
            <a:off x="1187573" y="3656428"/>
            <a:ext cx="1364795" cy="477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003399"/>
                </a:solidFill>
              </a:rPr>
              <a:t>«По следам наших предков» однодневный пеший маршрут</a:t>
            </a:r>
          </a:p>
          <a:p>
            <a:endParaRPr lang="ru-RU" sz="800" dirty="0" smtClean="0"/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35D67197-D7DC-D223-02D1-1000B2C57B69}"/>
              </a:ext>
            </a:extLst>
          </p:cNvPr>
          <p:cNvSpPr/>
          <p:nvPr/>
        </p:nvSpPr>
        <p:spPr>
          <a:xfrm>
            <a:off x="868883" y="36636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A5DD8FE-13F5-CB44-668C-25BCEE88B1E4}"/>
              </a:ext>
            </a:extLst>
          </p:cNvPr>
          <p:cNvSpPr txBox="1"/>
          <p:nvPr/>
        </p:nvSpPr>
        <p:spPr>
          <a:xfrm>
            <a:off x="1179622" y="4185694"/>
            <a:ext cx="14125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003399"/>
                </a:solidFill>
              </a:rPr>
              <a:t>«Путешествие на г. Тепсей» Продолжительность: 6 часов.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Протяженность: 70 км в одну сторону»</a:t>
            </a:r>
            <a:endParaRPr lang="ru-RU" sz="7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C1BD3DD5-5456-150A-CE00-B003466622B3}"/>
              </a:ext>
            </a:extLst>
          </p:cNvPr>
          <p:cNvSpPr/>
          <p:nvPr/>
        </p:nvSpPr>
        <p:spPr>
          <a:xfrm>
            <a:off x="868884" y="420543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A70E95D-6538-7CE3-716C-E98AFC270ABC}"/>
              </a:ext>
            </a:extLst>
          </p:cNvPr>
          <p:cNvSpPr txBox="1"/>
          <p:nvPr/>
        </p:nvSpPr>
        <p:spPr>
          <a:xfrm>
            <a:off x="1139866" y="4817889"/>
            <a:ext cx="14524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003399"/>
                </a:solidFill>
              </a:rPr>
              <a:t>«Сакральные места Хакасии» Продолжительность: 7 часов.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Протяженность: 130 км в одну сторону</a:t>
            </a:r>
            <a:endParaRPr lang="ru-RU" sz="7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4C45211F-A378-7AB1-3776-E71E7791729B}"/>
              </a:ext>
            </a:extLst>
          </p:cNvPr>
          <p:cNvSpPr/>
          <p:nvPr/>
        </p:nvSpPr>
        <p:spPr>
          <a:xfrm>
            <a:off x="868882" y="485061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C3939A8B-EBAA-2E77-4313-4F1601C113A9}"/>
              </a:ext>
            </a:extLst>
          </p:cNvPr>
          <p:cNvSpPr/>
          <p:nvPr/>
        </p:nvSpPr>
        <p:spPr>
          <a:xfrm>
            <a:off x="845028" y="555146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2A39B736-8491-EA54-D5F8-701C74817BBA}"/>
              </a:ext>
            </a:extLst>
          </p:cNvPr>
          <p:cNvSpPr/>
          <p:nvPr/>
        </p:nvSpPr>
        <p:spPr>
          <a:xfrm>
            <a:off x="2729487" y="247544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80B517E-D622-49BC-90A0-E4FB3D95AD1D}"/>
              </a:ext>
            </a:extLst>
          </p:cNvPr>
          <p:cNvSpPr txBox="1"/>
          <p:nvPr/>
        </p:nvSpPr>
        <p:spPr>
          <a:xfrm>
            <a:off x="2997642" y="2997642"/>
            <a:ext cx="1500242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маршрут 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800" dirty="0" smtClean="0">
                <a:solidFill>
                  <a:srgbClr val="003399"/>
                </a:solidFill>
              </a:rPr>
              <a:t>Сплав на байдарках»</a:t>
            </a:r>
            <a:r>
              <a:rPr lang="ru-RU" sz="800" dirty="0" smtClean="0"/>
              <a:t>  с </a:t>
            </a:r>
            <a:r>
              <a:rPr lang="ru-RU" sz="800" dirty="0" smtClean="0">
                <a:solidFill>
                  <a:srgbClr val="003399"/>
                </a:solidFill>
              </a:rPr>
              <a:t>восхождением на вершину 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г. Тепсей 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продолжительность: 3 дня</a:t>
            </a:r>
          </a:p>
          <a:p>
            <a:endParaRPr lang="ru-RU" sz="7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52AD3247-4AEF-C8F3-0D6A-EACDE8A4C344}"/>
              </a:ext>
            </a:extLst>
          </p:cNvPr>
          <p:cNvSpPr/>
          <p:nvPr/>
        </p:nvSpPr>
        <p:spPr>
          <a:xfrm>
            <a:off x="2728753" y="296958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4BC1E9C-EF72-FBFE-58B7-E58FC53BC4A4}"/>
              </a:ext>
            </a:extLst>
          </p:cNvPr>
          <p:cNvSpPr txBox="1"/>
          <p:nvPr/>
        </p:nvSpPr>
        <p:spPr>
          <a:xfrm>
            <a:off x="3013545" y="3753015"/>
            <a:ext cx="155911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solidFill>
                  <a:srgbClr val="003399"/>
                </a:solidFill>
              </a:rPr>
              <a:t>«Енисейские ворота»   продолжительность: 1 день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13F4A3A7-0630-90A3-61A7-F991CE80C079}"/>
              </a:ext>
            </a:extLst>
          </p:cNvPr>
          <p:cNvSpPr/>
          <p:nvPr/>
        </p:nvSpPr>
        <p:spPr>
          <a:xfrm>
            <a:off x="2736704" y="369428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1C4F6E04-0DD4-3F68-A1CC-2283DD94C7E3}"/>
              </a:ext>
            </a:extLst>
          </p:cNvPr>
          <p:cNvSpPr/>
          <p:nvPr/>
        </p:nvSpPr>
        <p:spPr>
          <a:xfrm>
            <a:off x="2744654" y="425995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CB0B5799-F18D-7293-0C7F-935E19DADBF5}"/>
              </a:ext>
            </a:extLst>
          </p:cNvPr>
          <p:cNvSpPr txBox="1"/>
          <p:nvPr/>
        </p:nvSpPr>
        <p:spPr>
          <a:xfrm>
            <a:off x="5460247" y="5398935"/>
            <a:ext cx="339750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</a:t>
            </a:r>
            <a:r>
              <a:rPr lang="ru-RU" sz="8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8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Туристическое  кольцо Усть-Абаканского района»</a:t>
            </a:r>
            <a:endParaRPr lang="ru-RU" sz="8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75DFE3CC-451C-AB5C-28F1-8A70377D9331}"/>
              </a:ext>
            </a:extLst>
          </p:cNvPr>
          <p:cNvSpPr txBox="1"/>
          <p:nvPr/>
        </p:nvSpPr>
        <p:spPr>
          <a:xfrm>
            <a:off x="4842344" y="5961415"/>
            <a:ext cx="4762831" cy="1077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r>
              <a:rPr lang="ru-RU" sz="7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«Скальные места Хакасии , «Места силы Хакасии» – КТК «Золотая подкова»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A5F051-E20D-AD88-EE11-D3FFBACF9B5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Picture 2" descr="C:\Users\Иоланта\Desktop\карта Усть-Абаканский район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55" t="14337" r="3628" b="12544"/>
          <a:stretch>
            <a:fillRect/>
          </a:stretch>
        </p:blipFill>
        <p:spPr bwMode="auto">
          <a:xfrm>
            <a:off x="4958964" y="1622066"/>
            <a:ext cx="4781384" cy="3625795"/>
          </a:xfrm>
          <a:prstGeom prst="rect">
            <a:avLst/>
          </a:prstGeom>
          <a:solidFill>
            <a:srgbClr val="003399"/>
          </a:solidFill>
          <a:ln>
            <a:solidFill>
              <a:srgbClr val="003399"/>
            </a:solidFill>
          </a:ln>
        </p:spPr>
      </p:pic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BA70E95D-6538-7CE3-716C-E98AFC270ABC}"/>
              </a:ext>
            </a:extLst>
          </p:cNvPr>
          <p:cNvSpPr txBox="1"/>
          <p:nvPr/>
        </p:nvSpPr>
        <p:spPr>
          <a:xfrm>
            <a:off x="1109387" y="5526879"/>
            <a:ext cx="145244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003399"/>
                </a:solidFill>
              </a:rPr>
              <a:t>«Места силы Республики Хакасия» 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Продолжительность: 7 часов,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протяженность: 130 км в одну сторону</a:t>
            </a:r>
            <a:endParaRPr lang="ru-RU" sz="800" dirty="0">
              <a:solidFill>
                <a:srgbClr val="003399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1F099476-09E3-2F37-3B67-A28244658081}"/>
              </a:ext>
            </a:extLst>
          </p:cNvPr>
          <p:cNvSpPr txBox="1"/>
          <p:nvPr/>
        </p:nvSpPr>
        <p:spPr>
          <a:xfrm>
            <a:off x="3001794" y="2467547"/>
            <a:ext cx="1452259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800" dirty="0" smtClean="0">
                <a:solidFill>
                  <a:srgbClr val="003399"/>
                </a:solidFill>
              </a:rPr>
              <a:t>Экскурсионный маршрут «Ворота в Хакасию»</a:t>
            </a:r>
          </a:p>
          <a:p>
            <a:pPr algn="just"/>
            <a:endParaRPr lang="ru-RU" sz="7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A80B517E-D622-49BC-90A0-E4FB3D95AD1D}"/>
              </a:ext>
            </a:extLst>
          </p:cNvPr>
          <p:cNvSpPr txBox="1"/>
          <p:nvPr/>
        </p:nvSpPr>
        <p:spPr>
          <a:xfrm>
            <a:off x="3022821" y="4255198"/>
            <a:ext cx="14604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Комбинированный маршрут выходного дня </a:t>
            </a:r>
            <a:r>
              <a:rPr lang="ru-RU" sz="800" dirty="0" smtClean="0">
                <a:solidFill>
                  <a:srgbClr val="003399"/>
                </a:solidFill>
              </a:rPr>
              <a:t>по местам силы</a:t>
            </a:r>
          </a:p>
          <a:p>
            <a:r>
              <a:rPr lang="ru-RU" sz="800" dirty="0" smtClean="0">
                <a:solidFill>
                  <a:srgbClr val="003399"/>
                </a:solidFill>
              </a:rPr>
              <a:t>продолжительность: 1 день</a:t>
            </a:r>
          </a:p>
          <a:p>
            <a:endParaRPr lang="ru-RU" sz="7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V="1">
            <a:off x="7457913" y="2979314"/>
            <a:ext cx="67643" cy="44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rot="5400000" flipH="1" flipV="1">
            <a:off x="8021694" y="2280165"/>
            <a:ext cx="54971" cy="427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rot="16200000" flipH="1">
            <a:off x="9040933" y="2264856"/>
            <a:ext cx="63427" cy="5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rot="16200000" flipH="1">
            <a:off x="9051504" y="2507994"/>
            <a:ext cx="84566" cy="5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/>
          <p:nvPr/>
        </p:nvCxnSpPr>
        <p:spPr>
          <a:xfrm>
            <a:off x="7885159" y="3207448"/>
            <a:ext cx="95139" cy="26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Овал 184">
            <a:extLst>
              <a:ext uri="{FF2B5EF4-FFF2-40B4-BE49-F238E27FC236}">
                <a16:creationId xmlns=""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153603" y="250178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4770783" y="5621573"/>
            <a:ext cx="5009321" cy="318051"/>
          </a:xfrm>
          <a:prstGeom prst="rect">
            <a:avLst/>
          </a:prstGeom>
          <a:solidFill>
            <a:schemeClr val="bg1"/>
          </a:solidFill>
          <a:ln>
            <a:solidFill>
              <a:srgbClr val="FCF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1.Большой Салбыкский курган  - 2. курган Барсучий Лог – 3. городище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Узын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Хыр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– 4. гора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Кюн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Таг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– 5. Уйбатский замок – 6. Уйбатский  Чаа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Тас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– 7. скала </a:t>
            </a:r>
            <a:r>
              <a:rPr lang="ru-RU" sz="7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Хызыл</a:t>
            </a:r>
            <a:r>
              <a:rPr lang="ru-RU" sz="7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Хая</a:t>
            </a:r>
            <a:endParaRPr lang="ru-RU" sz="700" dirty="0">
              <a:solidFill>
                <a:srgbClr val="003399"/>
              </a:solidFill>
            </a:endParaRPr>
          </a:p>
        </p:txBody>
      </p:sp>
      <p:sp>
        <p:nvSpPr>
          <p:cNvPr id="197" name="Овал 196">
            <a:extLst>
              <a:ext uri="{FF2B5EF4-FFF2-40B4-BE49-F238E27FC236}">
                <a16:creationId xmlns="" xmlns:a16="http://schemas.microsoft.com/office/drawing/2014/main" id="{A4F9D21E-69D1-7F1B-E002-38AFEE7A6866}"/>
              </a:ext>
            </a:extLst>
          </p:cNvPr>
          <p:cNvSpPr/>
          <p:nvPr/>
        </p:nvSpPr>
        <p:spPr>
          <a:xfrm>
            <a:off x="8606827" y="225642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9" name="Овал 198">
            <a:extLst>
              <a:ext uri="{FF2B5EF4-FFF2-40B4-BE49-F238E27FC236}">
                <a16:creationId xmlns="" xmlns:a16="http://schemas.microsoft.com/office/drawing/2014/main" id="{35D67197-D7DC-D223-02D1-1000B2C57B69}"/>
              </a:ext>
            </a:extLst>
          </p:cNvPr>
          <p:cNvSpPr/>
          <p:nvPr/>
        </p:nvSpPr>
        <p:spPr>
          <a:xfrm>
            <a:off x="8940784" y="235297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0" name="Овал 199">
            <a:extLst>
              <a:ext uri="{FF2B5EF4-FFF2-40B4-BE49-F238E27FC236}">
                <a16:creationId xmlns="" xmlns:a16="http://schemas.microsoft.com/office/drawing/2014/main" id="{C1BD3DD5-5456-150A-CE00-B003466622B3}"/>
              </a:ext>
            </a:extLst>
          </p:cNvPr>
          <p:cNvSpPr/>
          <p:nvPr/>
        </p:nvSpPr>
        <p:spPr>
          <a:xfrm>
            <a:off x="8940783" y="267215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2" name="Овал 201">
            <a:extLst>
              <a:ext uri="{FF2B5EF4-FFF2-40B4-BE49-F238E27FC236}">
                <a16:creationId xmlns="" xmlns:a16="http://schemas.microsoft.com/office/drawing/2014/main" id="{4C45211F-A378-7AB1-3776-E71E7791729B}"/>
              </a:ext>
            </a:extLst>
          </p:cNvPr>
          <p:cNvSpPr/>
          <p:nvPr/>
        </p:nvSpPr>
        <p:spPr>
          <a:xfrm>
            <a:off x="8869219" y="367515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3" name="Овал 202">
            <a:extLst>
              <a:ext uri="{FF2B5EF4-FFF2-40B4-BE49-F238E27FC236}">
                <a16:creationId xmlns="" xmlns:a16="http://schemas.microsoft.com/office/drawing/2014/main" id="{C3939A8B-EBAA-2E77-4313-4F1601C113A9}"/>
              </a:ext>
            </a:extLst>
          </p:cNvPr>
          <p:cNvSpPr/>
          <p:nvPr/>
        </p:nvSpPr>
        <p:spPr>
          <a:xfrm>
            <a:off x="7374374" y="357291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4" name="Овал 203">
            <a:extLst>
              <a:ext uri="{FF2B5EF4-FFF2-40B4-BE49-F238E27FC236}">
                <a16:creationId xmlns="" xmlns:a16="http://schemas.microsoft.com/office/drawing/2014/main" id="{2A39B736-8491-EA54-D5F8-701C74817BBA}"/>
              </a:ext>
            </a:extLst>
          </p:cNvPr>
          <p:cNvSpPr/>
          <p:nvPr/>
        </p:nvSpPr>
        <p:spPr>
          <a:xfrm>
            <a:off x="7883258" y="3164618"/>
            <a:ext cx="179365" cy="175959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4770784" y="6170212"/>
            <a:ext cx="4723074" cy="95417"/>
          </a:xfrm>
          <a:prstGeom prst="rect">
            <a:avLst/>
          </a:prstGeom>
          <a:solidFill>
            <a:schemeClr val="bg1"/>
          </a:solidFill>
          <a:ln>
            <a:solidFill>
              <a:srgbClr val="FCF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rgbClr val="003399"/>
                </a:solidFill>
              </a:rPr>
              <a:t>9. «Енисейские Ворота», «Сплав на байдарках по местам силы» - речной путь</a:t>
            </a:r>
            <a:endParaRPr lang="ru-RU" sz="700" dirty="0">
              <a:solidFill>
                <a:srgbClr val="003399"/>
              </a:solidFill>
            </a:endParaRPr>
          </a:p>
        </p:txBody>
      </p:sp>
      <p:sp>
        <p:nvSpPr>
          <p:cNvPr id="229" name="Овал 228">
            <a:extLst>
              <a:ext uri="{FF2B5EF4-FFF2-40B4-BE49-F238E27FC236}">
                <a16:creationId xmlns="" xmlns:a16="http://schemas.microsoft.com/office/drawing/2014/main" id="{52AD3247-4AEF-C8F3-0D6A-EACDE8A4C344}"/>
              </a:ext>
            </a:extLst>
          </p:cNvPr>
          <p:cNvSpPr/>
          <p:nvPr/>
        </p:nvSpPr>
        <p:spPr>
          <a:xfrm>
            <a:off x="9114975" y="349569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0" name="Овал 229">
            <a:extLst>
              <a:ext uri="{FF2B5EF4-FFF2-40B4-BE49-F238E27FC236}">
                <a16:creationId xmlns="" xmlns:a16="http://schemas.microsoft.com/office/drawing/2014/main" id="{13F4A3A7-0630-90A3-61A7-F991CE80C079}"/>
              </a:ext>
            </a:extLst>
          </p:cNvPr>
          <p:cNvSpPr/>
          <p:nvPr/>
        </p:nvSpPr>
        <p:spPr>
          <a:xfrm>
            <a:off x="9194489" y="254267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246" name="Прямая соединительная линия 245"/>
          <p:cNvCxnSpPr/>
          <p:nvPr/>
        </p:nvCxnSpPr>
        <p:spPr>
          <a:xfrm flipV="1">
            <a:off x="4874150" y="5446643"/>
            <a:ext cx="516834" cy="79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Прямая соединительная линия 247"/>
          <p:cNvCxnSpPr/>
          <p:nvPr/>
        </p:nvCxnSpPr>
        <p:spPr>
          <a:xfrm flipV="1">
            <a:off x="8364772" y="2401297"/>
            <a:ext cx="214687" cy="13516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Прямая соединительная линия 251"/>
          <p:cNvCxnSpPr>
            <a:stCxn id="197" idx="6"/>
          </p:cNvCxnSpPr>
          <p:nvPr/>
        </p:nvCxnSpPr>
        <p:spPr>
          <a:xfrm>
            <a:off x="8786827" y="2346426"/>
            <a:ext cx="175620" cy="402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Прямая соединительная линия 257"/>
          <p:cNvCxnSpPr>
            <a:stCxn id="199" idx="4"/>
            <a:endCxn id="200" idx="0"/>
          </p:cNvCxnSpPr>
          <p:nvPr/>
        </p:nvCxnSpPr>
        <p:spPr>
          <a:xfrm rot="5400000">
            <a:off x="8961193" y="2602564"/>
            <a:ext cx="139183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Прямая соединительная линия 350"/>
          <p:cNvCxnSpPr/>
          <p:nvPr/>
        </p:nvCxnSpPr>
        <p:spPr>
          <a:xfrm>
            <a:off x="7609398" y="3721210"/>
            <a:ext cx="1264258" cy="119271"/>
          </a:xfrm>
          <a:prstGeom prst="curvedConnector3">
            <a:avLst>
              <a:gd name="adj1" fmla="val 4434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Прямая соединительная линия 350"/>
          <p:cNvCxnSpPr>
            <a:stCxn id="203" idx="7"/>
            <a:endCxn id="204" idx="6"/>
          </p:cNvCxnSpPr>
          <p:nvPr/>
        </p:nvCxnSpPr>
        <p:spPr>
          <a:xfrm rot="5400000" flipH="1" flipV="1">
            <a:off x="7621980" y="3158632"/>
            <a:ext cx="346676" cy="534609"/>
          </a:xfrm>
          <a:prstGeom prst="curvedConnector4">
            <a:avLst>
              <a:gd name="adj1" fmla="val 42683"/>
              <a:gd name="adj2" fmla="val 62445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Прямая соединительная линия 350"/>
          <p:cNvCxnSpPr>
            <a:endCxn id="185" idx="4"/>
          </p:cNvCxnSpPr>
          <p:nvPr/>
        </p:nvCxnSpPr>
        <p:spPr>
          <a:xfrm rot="5400000" flipH="1" flipV="1">
            <a:off x="7879891" y="2753201"/>
            <a:ext cx="435127" cy="292297"/>
          </a:xfrm>
          <a:prstGeom prst="curvedConnector3">
            <a:avLst>
              <a:gd name="adj1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Прямая соединительная линия 350"/>
          <p:cNvCxnSpPr/>
          <p:nvPr/>
        </p:nvCxnSpPr>
        <p:spPr>
          <a:xfrm rot="5400000" flipH="1" flipV="1">
            <a:off x="8670899" y="3192450"/>
            <a:ext cx="715620" cy="87464"/>
          </a:xfrm>
          <a:prstGeom prst="curvedConnector3">
            <a:avLst>
              <a:gd name="adj1" fmla="val 5000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>
            <a:extLst>
              <a:ext uri="{FF2B5EF4-FFF2-40B4-BE49-F238E27FC236}">
                <a16:creationId xmlns="" xmlns:a16="http://schemas.microsoft.com/office/drawing/2014/main" id="{1C4F6E04-0DD4-3F68-A1CC-2283DD94C7E3}"/>
              </a:ext>
            </a:extLst>
          </p:cNvPr>
          <p:cNvSpPr/>
          <p:nvPr/>
        </p:nvSpPr>
        <p:spPr>
          <a:xfrm>
            <a:off x="2751004" y="481240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A80B517E-D622-49BC-90A0-E4FB3D95AD1D}"/>
              </a:ext>
            </a:extLst>
          </p:cNvPr>
          <p:cNvSpPr txBox="1"/>
          <p:nvPr/>
        </p:nvSpPr>
        <p:spPr>
          <a:xfrm>
            <a:off x="3010121" y="4794948"/>
            <a:ext cx="14604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Пеший маршрут </a:t>
            </a:r>
            <a:endParaRPr lang="ru-RU" sz="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по 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</a:rPr>
              <a:t>двуглавой, скалистой 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горе </a:t>
            </a:r>
            <a:r>
              <a:rPr lang="ru-RU" sz="800" dirty="0" err="1" smtClean="0">
                <a:solidFill>
                  <a:schemeClr val="accent1">
                    <a:lumMod val="75000"/>
                  </a:schemeClr>
                </a:solidFill>
              </a:rPr>
              <a:t>Изыртак</a:t>
            </a:r>
            <a:r>
              <a:rPr lang="ru-RU" sz="800" dirty="0" smtClean="0">
                <a:solidFill>
                  <a:schemeClr val="accent1">
                    <a:lumMod val="75000"/>
                  </a:schemeClr>
                </a:solidFill>
              </a:rPr>
              <a:t> вблизи с. Вершино-Биджа : 1 день</a:t>
            </a:r>
            <a:endParaRPr lang="ru-RU" sz="8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754880" y="6322612"/>
            <a:ext cx="4825541" cy="224491"/>
          </a:xfrm>
          <a:prstGeom prst="rect">
            <a:avLst/>
          </a:prstGeom>
          <a:solidFill>
            <a:schemeClr val="bg1"/>
          </a:solidFill>
          <a:ln>
            <a:solidFill>
              <a:srgbClr val="FCF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700" dirty="0" smtClean="0">
                <a:solidFill>
                  <a:srgbClr val="003399"/>
                </a:solidFill>
              </a:rPr>
              <a:t>11. </a:t>
            </a:r>
            <a:r>
              <a:rPr lang="ru-RU" sz="700" dirty="0" smtClean="0">
                <a:solidFill>
                  <a:srgbClr val="003399"/>
                </a:solidFill>
                <a:cs typeface="Arial" panose="020B0604020202020204" pitchFamily="34" charset="0"/>
              </a:rPr>
              <a:t> Пеший маршрут по </a:t>
            </a:r>
            <a:r>
              <a:rPr lang="ru-RU" sz="700" dirty="0" smtClean="0">
                <a:solidFill>
                  <a:srgbClr val="003399"/>
                </a:solidFill>
              </a:rPr>
              <a:t>двуглавой, скалистой </a:t>
            </a:r>
            <a:r>
              <a:rPr lang="ru-RU" sz="700" dirty="0" smtClean="0">
                <a:solidFill>
                  <a:srgbClr val="003399"/>
                </a:solidFill>
                <a:cs typeface="Arial" panose="020B0604020202020204" pitchFamily="34" charset="0"/>
              </a:rPr>
              <a:t>горе </a:t>
            </a:r>
            <a:r>
              <a:rPr lang="ru-RU" sz="700" dirty="0" err="1" smtClean="0">
                <a:solidFill>
                  <a:srgbClr val="003399"/>
                </a:solidFill>
              </a:rPr>
              <a:t>Изыртак</a:t>
            </a:r>
            <a:r>
              <a:rPr lang="ru-RU" sz="700" dirty="0" smtClean="0">
                <a:solidFill>
                  <a:srgbClr val="003399"/>
                </a:solidFill>
              </a:rPr>
              <a:t>  вблизи с. Вершино-Биджа </a:t>
            </a:r>
            <a:endParaRPr lang="ru-RU" sz="700" dirty="0">
              <a:solidFill>
                <a:srgbClr val="003399"/>
              </a:solidFill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="" xmlns:a16="http://schemas.microsoft.com/office/drawing/2014/main" id="{A4F9D21E-69D1-7F1B-E002-38AFEE7A6866}"/>
              </a:ext>
            </a:extLst>
          </p:cNvPr>
          <p:cNvSpPr/>
          <p:nvPr/>
        </p:nvSpPr>
        <p:spPr>
          <a:xfrm>
            <a:off x="8430042" y="2414015"/>
            <a:ext cx="180000" cy="167495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941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F2BF197B-A448-E079-7BC3-CC0BAF390F9F}"/>
              </a:ext>
            </a:extLst>
          </p:cNvPr>
          <p:cNvSpPr/>
          <p:nvPr/>
        </p:nvSpPr>
        <p:spPr>
          <a:xfrm>
            <a:off x="750637" y="1525350"/>
            <a:ext cx="2843999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="" xmlns:a16="http://schemas.microsoft.com/office/drawing/2014/main" id="{86DD7929-F616-C9CC-CA73-76240227E2F5}"/>
              </a:ext>
            </a:extLst>
          </p:cNvPr>
          <p:cNvSpPr txBox="1"/>
          <p:nvPr/>
        </p:nvSpPr>
        <p:spPr>
          <a:xfrm>
            <a:off x="655607" y="2251494"/>
            <a:ext cx="2758779" cy="310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ru-RU" sz="14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Усть-Абаканскому району</a:t>
            </a:r>
            <a:endParaRPr lang="ru-RU" sz="14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793D5F30-060A-B010-4F6B-9E7C5FE58BF0}"/>
              </a:ext>
            </a:extLst>
          </p:cNvPr>
          <p:cNvSpPr/>
          <p:nvPr/>
        </p:nvSpPr>
        <p:spPr>
          <a:xfrm>
            <a:off x="4864049" y="1641916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F06D10A-91DC-D26F-7FCC-5E23D5A2F0C9}"/>
              </a:ext>
            </a:extLst>
          </p:cNvPr>
          <p:cNvSpPr txBox="1"/>
          <p:nvPr/>
        </p:nvSpPr>
        <p:spPr>
          <a:xfrm>
            <a:off x="2968831" y="111054"/>
            <a:ext cx="58732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ru-RU" sz="24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ЗНАКОВЫЕ СОБЫТИЯ</a:t>
            </a:r>
            <a:endParaRPr lang="x-none" sz="24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C00114-96E8-8DCE-5F77-070CD6F3BE93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Пользователь\Desktop\100-let-rayonu.jpg"/>
          <p:cNvPicPr>
            <a:picLocks noChangeAspect="1" noChangeArrowheads="1"/>
          </p:cNvPicPr>
          <p:nvPr/>
        </p:nvPicPr>
        <p:blipFill>
          <a:blip r:embed="rId3"/>
          <a:srcRect l="5536" t="1783" r="4060" b="4160"/>
          <a:stretch>
            <a:fillRect/>
          </a:stretch>
        </p:blipFill>
        <p:spPr bwMode="auto">
          <a:xfrm>
            <a:off x="379561" y="771829"/>
            <a:ext cx="1975449" cy="1369699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8413" t="10628" r="11292" b="11021"/>
          <a:stretch>
            <a:fillRect/>
          </a:stretch>
        </p:blipFill>
        <p:spPr bwMode="auto">
          <a:xfrm>
            <a:off x="3313082" y="904335"/>
            <a:ext cx="2480265" cy="143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/>
          <a:srcRect l="25988" t="19770" r="21263" b="-395"/>
          <a:stretch>
            <a:fillRect/>
          </a:stretch>
        </p:blipFill>
        <p:spPr bwMode="auto">
          <a:xfrm>
            <a:off x="8262952" y="669156"/>
            <a:ext cx="1522278" cy="173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471742" y="137749"/>
            <a:ext cx="1219035" cy="12967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6DD7929-F616-C9CC-CA73-76240227E2F5}"/>
              </a:ext>
            </a:extLst>
          </p:cNvPr>
          <p:cNvSpPr txBox="1"/>
          <p:nvPr/>
        </p:nvSpPr>
        <p:spPr>
          <a:xfrm>
            <a:off x="644104" y="3024996"/>
            <a:ext cx="27587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285 лет с. Вершино-Биджа</a:t>
            </a: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6DD7929-F616-C9CC-CA73-76240227E2F5}"/>
              </a:ext>
            </a:extLst>
          </p:cNvPr>
          <p:cNvSpPr txBox="1"/>
          <p:nvPr/>
        </p:nvSpPr>
        <p:spPr>
          <a:xfrm>
            <a:off x="675735" y="4402347"/>
            <a:ext cx="27587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95 лет с. Чапаево</a:t>
            </a: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 l="6421" t="22703" r="3321" b="21138"/>
          <a:stretch>
            <a:fillRect/>
          </a:stretch>
        </p:blipFill>
        <p:spPr bwMode="auto">
          <a:xfrm>
            <a:off x="3377787" y="2517793"/>
            <a:ext cx="3486151" cy="127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/>
          <a:srcRect l="221" t="7675"/>
          <a:stretch>
            <a:fillRect/>
          </a:stretch>
        </p:blipFill>
        <p:spPr bwMode="auto">
          <a:xfrm>
            <a:off x="5962961" y="810883"/>
            <a:ext cx="2271132" cy="138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7200" y="2491912"/>
            <a:ext cx="2397424" cy="135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/>
          <a:srcRect l="221" t="15351" r="1107" b="22042"/>
          <a:stretch>
            <a:fillRect/>
          </a:stretch>
        </p:blipFill>
        <p:spPr bwMode="auto">
          <a:xfrm>
            <a:off x="3391890" y="3942609"/>
            <a:ext cx="3543300" cy="130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6DD7929-F616-C9CC-CA73-76240227E2F5}"/>
              </a:ext>
            </a:extLst>
          </p:cNvPr>
          <p:cNvSpPr txBox="1"/>
          <p:nvPr/>
        </p:nvSpPr>
        <p:spPr>
          <a:xfrm>
            <a:off x="636916" y="5641316"/>
            <a:ext cx="27587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 лет с. Весеннее</a:t>
            </a: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4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/>
          <a:srcRect l="20960" t="9299" r="13284" b="19262"/>
          <a:stretch>
            <a:fillRect/>
          </a:stretch>
        </p:blipFill>
        <p:spPr bwMode="auto">
          <a:xfrm>
            <a:off x="7291449" y="4108862"/>
            <a:ext cx="1888178" cy="252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/>
          <a:srcRect l="7306" t="25388" r="886" b="10628"/>
          <a:stretch>
            <a:fillRect/>
          </a:stretch>
        </p:blipFill>
        <p:spPr bwMode="auto">
          <a:xfrm>
            <a:off x="3672457" y="5296395"/>
            <a:ext cx="2763969" cy="12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82460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lvl="0" indent="-171450">
              <a:buClr>
                <a:srgbClr val="4756A0"/>
              </a:buClr>
              <a:defRPr/>
            </a:pPr>
            <a:endParaRPr lang="ru-RU" sz="105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условий благоприятного инвестиционного климата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развивать 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дорожно</a:t>
            </a: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инфраструктуру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</a:t>
            </a:r>
            <a:r>
              <a:rPr lang="x-none" sz="24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Ограничена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возможность реализации инвестиционных проектов за счёт собственных средств, 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сложность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="" xmlns:a16="http://schemas.microsoft.com/office/drawing/2014/main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="" xmlns:a16="http://schemas.microsoft.com/office/drawing/2014/main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="" xmlns:a16="http://schemas.microsoft.com/office/drawing/2014/main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="" xmlns:a16="http://schemas.microsoft.com/office/drawing/2014/main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10B2E29-A6DF-C835-C29A-A3390F9E30A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8695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C588E20-AF3C-032D-DAAD-14AFA769212D}"/>
              </a:ext>
            </a:extLst>
          </p:cNvPr>
          <p:cNvSpPr/>
          <p:nvPr/>
        </p:nvSpPr>
        <p:spPr>
          <a:xfrm>
            <a:off x="627016" y="2874874"/>
            <a:ext cx="4511814" cy="576872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Низкая инвестиционная активность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="" xmlns:a16="http://schemas.microsoft.com/office/drawing/2014/main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8" y="2997796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F8BEBAD2-D09C-C4AC-9A5E-47F8DDCD9DF5}"/>
              </a:ext>
            </a:extLst>
          </p:cNvPr>
          <p:cNvSpPr/>
          <p:nvPr/>
        </p:nvSpPr>
        <p:spPr>
          <a:xfrm>
            <a:off x="648962" y="3578164"/>
            <a:ext cx="4511814" cy="61344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стороны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Агентства инвестиционного развития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648962" y="4390329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="" xmlns:a16="http://schemas.microsoft.com/office/drawing/2014/main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974" y="4444325"/>
            <a:ext cx="360000" cy="360000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5BE55F86-A0F7-1A11-42D9-4BF67DE7A1A0}"/>
              </a:ext>
            </a:extLst>
          </p:cNvPr>
          <p:cNvSpPr/>
          <p:nvPr/>
        </p:nvSpPr>
        <p:spPr>
          <a:xfrm>
            <a:off x="5394186" y="3860558"/>
            <a:ext cx="4405422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Самостоятельное выстраивание регулярных коммуникаций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интересующим проектам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394186" y="4444638"/>
            <a:ext cx="4336410" cy="71257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пунктов.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Поддержка субъектов малого и среднего бизнеса.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31123" y="3911621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6943" y="4471445"/>
            <a:ext cx="365554" cy="365554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="" xmlns:a16="http://schemas.microsoft.com/office/drawing/2014/main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660" y="3689060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3C9819-F6F6-A28F-BC53-1D0301C00B19}"/>
              </a:ext>
            </a:extLst>
          </p:cNvPr>
          <p:cNvSpPr txBox="1"/>
          <p:nvPr/>
        </p:nvSpPr>
        <p:spPr>
          <a:xfrm>
            <a:off x="587259" y="6631115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394186" y="2910014"/>
            <a:ext cx="4511814" cy="93736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 algn="just"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инвестиционного профиля, а также активное информирование предпринимателей и инвесторов о преимуществах работы с инвестиционным уполномоченным 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8377" y="3117048"/>
            <a:ext cx="365554" cy="3655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651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672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Удаленность относительно основных экономических центров</a:t>
            </a:r>
            <a:r>
              <a:rPr kumimoji="0" lang="ru-RU" sz="800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страны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Низкая инвестиционная активность</a:t>
            </a:r>
            <a:endParaRPr lang="ru-RU" sz="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Незначительная доля налоговых отчислений в местный бюджет</a:t>
            </a:r>
          </a:p>
          <a:p>
            <a:pPr algn="just"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Невозможность управления и административного влияния на предприятия, находящиеся в частной собственности</a:t>
            </a:r>
          </a:p>
          <a:p>
            <a:pPr algn="just"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Расположение в «зоне рискованного земледелия», снижение плодородия почв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Высокий износ сетей теплоснабжения, водоснабжения и водоотведения</a:t>
            </a:r>
          </a:p>
          <a:p>
            <a:pPr marL="171450" lvl="0" indent="-171450" algn="just">
              <a:buClr>
                <a:srgbClr val="B1C1E4"/>
              </a:buClr>
              <a:buFont typeface="Arial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Дефицит квалифицированных кадров</a:t>
            </a:r>
            <a:endParaRPr lang="ru-RU" sz="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</a:rPr>
              <a:t>   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Спад деловой активности в связи с ухудшением экономической ситуации в стране.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Повышение тарифов за электрическую и тепловую энергию.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Снижение доступности кредитных ресурсов.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Влияние неблагоприятных климатических условий.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Диспаритет цен на сырьевые ресурсы и готовую продукцию сельского хозяйства.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Усиление конкурентности со стороны других регионов в связи с более развитой инфраструктурой в туристической индустрии</a:t>
            </a:r>
            <a:endParaRPr lang="ru-RU" sz="8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8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Дефицит бюджетных средств для строительства инженерных сетей и коммуника</a:t>
            </a:r>
            <a:r>
              <a:rPr lang="ru-RU" sz="800" dirty="0" smtClean="0">
                <a:solidFill>
                  <a:srgbClr val="003399"/>
                </a:solidFill>
              </a:rPr>
              <a:t>ций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0" y="2275027"/>
            <a:ext cx="4500000" cy="1477671"/>
          </a:xfrm>
          <a:prstGeom prst="roundRect">
            <a:avLst>
              <a:gd name="adj" fmla="val 1593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Удобное географическое и транспортное расположение района, территориальная близость к столице республики</a:t>
            </a:r>
            <a:endParaRPr lang="ru-RU" sz="8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Развитая сеть автомобильных дорог, наличие 2 железнодорожных линий, </a:t>
            </a:r>
          </a:p>
          <a:p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  8 ж/д станций, близость аэропорта</a:t>
            </a:r>
          </a:p>
          <a:p>
            <a:pPr>
              <a:buFont typeface="Arial" pitchFamily="34" charset="0"/>
              <a:buChar char="•"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   Промышленный потенциал в производстве продукции добывающей     отрасли</a:t>
            </a:r>
            <a:endParaRPr lang="ru-RU" sz="8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Наличие широкого спектра полезных ископаемых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Уникальный в природно-ресурсном отношении район, который дает возможность развития туристско-рекреационного сектора экономики, наличие особо охраняемой природной территории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Наличие свободных земель сельскохозяйственного назначения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63317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 algn="just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Освоение нерудных месторождений (глина, строительный камень, щебень, гравий) для организации новых промышленных производств, в том числе производств  строительных материалов</a:t>
            </a:r>
          </a:p>
          <a:p>
            <a:pPr marL="171450" lvl="0" indent="-171450" algn="just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Развитие отраслей молочного, мясного животноводства, овощеводства для производство экологически чистых видов продукции</a:t>
            </a:r>
            <a:endParaRPr lang="ru-RU" sz="6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Организация заготовки и переработки древесины для малоэтажного жилищного строительства и обеспечение строительными материалами населения района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Развитие туристской индустрии.</a:t>
            </a:r>
          </a:p>
          <a:p>
            <a:pPr marL="171450" lvl="0" indent="-171450">
              <a:buClr>
                <a:srgbClr val="4756A0"/>
              </a:buClr>
              <a:buFont typeface="Arial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Развитие жилищного строительства</a:t>
            </a:r>
          </a:p>
          <a:p>
            <a:pPr marL="171450" lvl="0" indent="-171450">
              <a:buClr>
                <a:srgbClr val="4756A0"/>
              </a:buClr>
              <a:buFont typeface="Arial" pitchFamily="34" charset="0"/>
              <a:buChar char="•"/>
              <a:defRPr/>
            </a:pPr>
            <a:r>
              <a:rPr lang="ru-RU" sz="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Формирование свободных  инвестиционных площадок для  реализации инвестиционных проектов</a:t>
            </a:r>
            <a:endParaRPr lang="ru-RU" sz="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19064" y="6583408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9706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46237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износ коммунальных сетей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81E8849A-1800-23CB-F996-3D8C17AB8429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 окружающей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среды.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воздуха, </a:t>
            </a:r>
            <a:r>
              <a:rPr lang="ru-RU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kumimoji="0" lang="ru-RU" sz="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амусоренность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отдельных частей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несвоевременный вывоз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мусора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="" xmlns:a16="http://schemas.microsoft.com/office/drawing/2014/main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в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медицинских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учреждениях МО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6FF04C89-2E8D-D35E-E091-1CBE585E9E1D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Нехватка квалифицированных специалистов в образовательных учреждениях МО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="" xmlns:a16="http://schemas.microsoft.com/office/drawing/2014/main" id="{ECB0A53F-C30E-3DCB-2F85-4C1EC94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FA05FBE1-9402-8F92-3DD2-E40ED63E9A37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3D89FA1C-E56D-0734-E4B3-1C3105105AF9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определению оператора с целью своевременного вывоза ТКО,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установка дополнительных мусорных урн, проведение субботников 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(для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очистки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территорий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1559A64C-940D-910B-D7DC-DA4EA600BD15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 студентов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медицинских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ВУЗов для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трудоустройства на территории района. Приобретение (строительство) жилья для работающих специалистов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3E84339A-1D2E-CD19-437A-044A78023A7F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со стороны администрации в </a:t>
            </a:r>
            <a:r>
              <a:rPr lang="ru-RU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релокации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студентов педагогических ВУЗов  для трудоустройства на территории района. Приобретение (строительство) жилья для работающих специалистов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8B855E88-6DC5-EE47-647D-DB802E96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="" xmlns:a16="http://schemas.microsoft.com/office/drawing/2014/main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="" xmlns:a16="http://schemas.microsoft.com/office/drawing/2014/main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74C0EE43-459F-6637-F83C-7A653C502FBB}"/>
              </a:ext>
            </a:extLst>
          </p:cNvPr>
          <p:cNvSpPr/>
          <p:nvPr/>
        </p:nvSpPr>
        <p:spPr>
          <a:xfrm>
            <a:off x="627016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МО                                         (в т.ч. отсутствие освещения)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="" xmlns:a16="http://schemas.microsoft.com/office/drawing/2014/main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693218"/>
            <a:ext cx="360000" cy="3600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F5F73F42-371F-2F34-62E2-F9986F8AEC49}"/>
              </a:ext>
            </a:extLst>
          </p:cNvPr>
          <p:cNvSpPr/>
          <p:nvPr/>
        </p:nvSpPr>
        <p:spPr>
          <a:xfrm>
            <a:off x="5300092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модернизации дорожной инфраструктуры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693218"/>
            <a:ext cx="365554" cy="365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5A1CEDC-5BF3-DE19-BFD5-7AECF7D1DC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74C0EE43-459F-6637-F83C-7A653C502FBB}"/>
              </a:ext>
            </a:extLst>
          </p:cNvPr>
          <p:cNvSpPr/>
          <p:nvPr/>
        </p:nvSpPr>
        <p:spPr>
          <a:xfrm>
            <a:off x="612438" y="5253433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Отлов и содержание безнадзорных животных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Рисунок 32" descr="Запрещено со сплошной заливкой">
            <a:extLst>
              <a:ext uri="{FF2B5EF4-FFF2-40B4-BE49-F238E27FC236}">
                <a16:creationId xmlns="" xmlns:a16="http://schemas.microsoft.com/office/drawing/2014/main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663" y="5290891"/>
            <a:ext cx="360000" cy="360000"/>
          </a:xfrm>
          <a:prstGeom prst="rect">
            <a:avLst/>
          </a:prstGeom>
        </p:spPr>
      </p:pic>
      <p:sp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F5F73F42-371F-2F34-62E2-F9986F8AEC49}"/>
              </a:ext>
            </a:extLst>
          </p:cNvPr>
          <p:cNvSpPr/>
          <p:nvPr/>
        </p:nvSpPr>
        <p:spPr>
          <a:xfrm>
            <a:off x="5311471" y="5261384"/>
            <a:ext cx="4460682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региональных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программах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финансированию проектов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отлову и содержанию безнадзорных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животных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Рисунок 34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5137" y="5322697"/>
            <a:ext cx="365554" cy="3655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766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МО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=""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666750" y="3609974"/>
            <a:ext cx="2660864" cy="1304925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водоснабже-ния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водоотведения  и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сетей электроснабжения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771525" y="2266950"/>
            <a:ext cx="2517954" cy="973026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x-none" sz="1400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=""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5438775" y="3746204"/>
            <a:ext cx="2396344" cy="1206795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кадров            </a:t>
            </a:r>
          </a:p>
          <a:p>
            <a:pPr algn="ctr"/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 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медицинских и образовательных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учреждениях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=""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3665419" y="2295525"/>
            <a:ext cx="1887656" cy="1628776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="" xmlns:a16="http://schemas.microsoft.com/office/drawing/2014/main" id="{B845E215-0281-A9B4-EE5E-58E1C7DCEBDF}"/>
              </a:ext>
            </a:extLst>
          </p:cNvPr>
          <p:cNvSpPr/>
          <p:nvPr/>
        </p:nvSpPr>
        <p:spPr>
          <a:xfrm>
            <a:off x="6134101" y="2336204"/>
            <a:ext cx="3438524" cy="1054696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4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x-none" sz="14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="" xmlns:a16="http://schemas.microsoft.com/office/drawing/2014/main" id="{866BCB57-B8E4-574B-9073-E87633F936EE}"/>
              </a:ext>
            </a:extLst>
          </p:cNvPr>
          <p:cNvSpPr/>
          <p:nvPr/>
        </p:nvSpPr>
        <p:spPr>
          <a:xfrm>
            <a:off x="7858634" y="3759505"/>
            <a:ext cx="1875916" cy="1183969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другие регионы и</a:t>
            </a:r>
          </a:p>
          <a:p>
            <a:pPr algn="ctr"/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крупные города</a:t>
            </a:r>
            <a:endParaRPr kumimoji="0" lang="x-non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5932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0099" y="1280358"/>
            <a:ext cx="2107580" cy="280538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5198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Пользователь\Desktop\17.jpg"/>
          <p:cNvPicPr/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3583" r="29528"/>
          <a:stretch>
            <a:fillRect/>
          </a:stretch>
        </p:blipFill>
        <p:spPr bwMode="auto">
          <a:xfrm>
            <a:off x="0" y="680484"/>
            <a:ext cx="4024457" cy="596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303947"/>
          </a:xfrm>
        </p:spPr>
        <p:txBody>
          <a:bodyPr>
            <a:normAutofit/>
          </a:bodyPr>
          <a:lstStyle/>
          <a:p>
            <a:pPr algn="ctr"/>
            <a:r>
              <a:rPr lang="ru-RU" sz="12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ОБРАЩЕНИЕ ГЛАВЫ  УСТЬ-АБАКАНСКОГО МУНИЦИПАЛЬНОГО РАЙОНА РЕСПУБЛИКИ ХАКАСИЯ</a:t>
            </a:r>
            <a:endParaRPr lang="ru-RU" sz="12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30752" y="841998"/>
            <a:ext cx="5934323" cy="5796000"/>
          </a:xfrm>
        </p:spPr>
        <p:txBody>
          <a:bodyPr>
            <a:noAutofit/>
          </a:bodyPr>
          <a:lstStyle/>
          <a:p>
            <a:pPr marL="1343025" indent="0" algn="just">
              <a:buNone/>
            </a:pPr>
            <a:r>
              <a:rPr lang="ru-RU" sz="1100" dirty="0" smtClean="0"/>
              <a:t>                                              </a:t>
            </a: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Дорогие партнеры! </a:t>
            </a:r>
          </a:p>
          <a:p>
            <a:pPr marL="1255713" indent="87313" algn="just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Формирование благоприятного инвестиционного климата является одним из основных  условий перспективного развития нашего района.</a:t>
            </a:r>
          </a:p>
          <a:p>
            <a:pPr marL="1255713" indent="87313" algn="just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Для нас важно обеспечить устойчивость бюджета, социальную стабильность и экономический рост в сложных экономических реалиях. Решение этих задач требует пересмотра существующих подходов, механизмов и инструментов достижения стратегических целей.</a:t>
            </a:r>
          </a:p>
          <a:p>
            <a:pPr marL="1255713" indent="87313" algn="just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Наша задача по привлечению инвестиций заключается в поддержке уже реализуемых и планируемых к реализации инвестиционных проектов, а также привлечении на территорию Усть-Абаканского муниципального района Республики Хакасия новых инвесторов, желающих открыть новые производства и создать рабочие места.</a:t>
            </a:r>
          </a:p>
          <a:p>
            <a:pPr marL="1255713" indent="87313" algn="just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Администрация Усть-Абаканского муниципального района  Республики Хакасия гарантирует потенциальным инвесторам создание оптимальных условий для успешного ведения бизнеса, оперативное решение вопросов и открытый диалог.</a:t>
            </a:r>
          </a:p>
          <a:p>
            <a:pPr marL="1255713" indent="87313" algn="just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Приглашаем вас к долгосрочному и взаимовыгодному сотрудничеству.  Уверены, что настоящим и потенциальным инвесторам будет выгодно и комфортно работать и развивать свой бизнес на нашей территории. </a:t>
            </a:r>
          </a:p>
          <a:p>
            <a:pPr marL="1255713" indent="87313" algn="ctr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Добро пожаловать в Усть-Абаканский район!  </a:t>
            </a:r>
          </a:p>
          <a:p>
            <a:pPr marL="1255713" indent="87313" algn="ctr">
              <a:lnSpc>
                <a:spcPct val="100000"/>
              </a:lnSpc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                                                                                     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С уважением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                               Глава Усть-Абаканского муниципального 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    района Республики Хакасия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003399"/>
                </a:solidFill>
                <a:latin typeface="Monotype Corsiva" pitchFamily="66" charset="0"/>
              </a:rPr>
              <a:t>  Елена Владимировна Егорова</a:t>
            </a:r>
            <a:endParaRPr lang="ru-RU" sz="1200" dirty="0">
              <a:solidFill>
                <a:srgbClr val="003399"/>
              </a:solidFill>
              <a:latin typeface="Monotype Corsiva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565284" y="6114950"/>
            <a:ext cx="2228850" cy="365125"/>
          </a:xfrm>
        </p:spPr>
        <p:txBody>
          <a:bodyPr/>
          <a:lstStyle/>
          <a:p>
            <a:fld id="{F3749720-1430-DF46-8A1E-D768C54B98EF}" type="slidenum">
              <a:rPr lang="x-none" smtClean="0"/>
              <a:pPr/>
              <a:t>2</a:t>
            </a:fld>
            <a:endParaRPr lang="x-none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83659" y="6260074"/>
            <a:ext cx="5600818" cy="301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8370" name="Picture 2" descr="https://ust-abakan.ru/upload/medialibrary/36e/3ymja1q22i91dqfk7d4ychsgbg92tyxe/Elena-Vladimirovna-Egorova5.jpg"/>
          <p:cNvPicPr>
            <a:picLocks noChangeAspect="1" noChangeArrowheads="1"/>
          </p:cNvPicPr>
          <p:nvPr/>
        </p:nvPicPr>
        <p:blipFill>
          <a:blip r:embed="rId3"/>
          <a:srcRect l="8807" t="5906" r="7659" b="369"/>
          <a:stretch>
            <a:fillRect/>
          </a:stretch>
        </p:blipFill>
        <p:spPr bwMode="auto">
          <a:xfrm>
            <a:off x="3642969" y="965395"/>
            <a:ext cx="1408005" cy="17368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05071" y="667220"/>
            <a:ext cx="916058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2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ДОБЫВАЮЩЕЙ ОТРАСЛИ</a:t>
            </a:r>
            <a:endParaRPr lang="x-none" sz="22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6" y="163628"/>
            <a:ext cx="281112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добывающей отрасли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45428013"/>
              </p:ext>
            </p:extLst>
          </p:nvPr>
        </p:nvGraphicFramePr>
        <p:xfrm>
          <a:off x="627015" y="1003298"/>
          <a:ext cx="9136390" cy="5262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1297346">
                <a:tc>
                  <a:txBody>
                    <a:bodyPr/>
                    <a:lstStyle/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1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  <a:r>
                        <a:rPr lang="ru-RU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КОМПАНИИ 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1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</a:t>
                      </a:r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1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ДОБЫЧИ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1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844892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>
                          <a:latin typeface="Arial" pitchFamily="34" charset="0"/>
                          <a:cs typeface="Arial" pitchFamily="34" charset="0"/>
                        </a:rPr>
                        <a:t>ООО </a:t>
                      </a:r>
                      <a:r>
                        <a:rPr lang="ru-RU" sz="12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1200" b="1" i="0" spc="-10" baseline="0" dirty="0" err="1" smtClean="0">
                          <a:latin typeface="Arial" pitchFamily="34" charset="0"/>
                          <a:cs typeface="Arial" pitchFamily="34" charset="0"/>
                        </a:rPr>
                        <a:t>Суэк-Хакасия</a:t>
                      </a:r>
                      <a:r>
                        <a:rPr lang="ru-RU" sz="12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» </a:t>
                      </a:r>
                      <a:endParaRPr lang="x-none" sz="12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Добыча угля, за исключением антрацита, угля коксующегося и угля бурого, открытым способом (05.10.13)</a:t>
                      </a:r>
                      <a:endParaRPr lang="x-none" sz="12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8 682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1 623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833933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АО УК </a:t>
                      </a:r>
                      <a:r>
                        <a:rPr lang="ru-RU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 «Разрез Степной»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Добыча угля, за исключением антрацита, угля коксующегося и угля бурого, открытым способом (05.10.13)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6 000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684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  <a:tr h="82661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АО «Золотодобывающая компания "Золотая Звезда"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itchFamily="34" charset="0"/>
                          <a:cs typeface="Arial" pitchFamily="34" charset="0"/>
                        </a:rPr>
                        <a:t>Добыча руд и песков драгоценных металлов и руд редких металлов (07.29.4)</a:t>
                      </a:r>
                      <a:endParaRPr lang="x-none" sz="12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1 300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694944">
                <a:tc>
                  <a:txBody>
                    <a:bodyPr/>
                    <a:lstStyle/>
                    <a:p>
                      <a:pPr algn="l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ООО «Бентонит Хакасии»</a:t>
                      </a:r>
                      <a:endParaRPr lang="x-none" sz="12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Добыча глины и каолина (08.12.2)</a:t>
                      </a:r>
                      <a:endParaRPr lang="x-none" sz="1200" b="0" i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233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  <a:tr h="7650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НО "МЖФ г. Абакана"</a:t>
                      </a: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u="none" dirty="0" smtClean="0">
                          <a:latin typeface="Arial" pitchFamily="34" charset="0"/>
                          <a:cs typeface="Arial" pitchFamily="34" charset="0"/>
                        </a:rPr>
                        <a:t>Добыча камня,</a:t>
                      </a:r>
                      <a:r>
                        <a:rPr lang="ru-RU" sz="1200" b="0" i="0" u="none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0" i="0" u="none" dirty="0" smtClean="0">
                          <a:latin typeface="Arial" pitchFamily="34" charset="0"/>
                          <a:cs typeface="Arial" pitchFamily="34" charset="0"/>
                        </a:rPr>
                        <a:t>песка и глины( 08.1)</a:t>
                      </a:r>
                      <a:endParaRPr lang="ru-RU" sz="1200" b="0" i="0" u="non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887366" y="6510694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856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12386" y="667220"/>
            <a:ext cx="91605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ОБРАБЫТЫВАЮЩИХ ПРОИЗВОДСТВ</a:t>
            </a:r>
            <a:endParaRPr lang="x-none" sz="2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3059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обрабатывающих производств 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45428013"/>
              </p:ext>
            </p:extLst>
          </p:nvPr>
        </p:nvGraphicFramePr>
        <p:xfrm>
          <a:off x="605070" y="936347"/>
          <a:ext cx="9102201" cy="5281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845183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148487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965606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1419147">
                <a:tc>
                  <a:txBody>
                    <a:bodyPr/>
                    <a:lstStyle/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1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  <a:r>
                        <a:rPr lang="ru-RU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КОМПАНИИ 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1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</a:t>
                      </a:r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1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</a:t>
                      </a:r>
                      <a:r>
                        <a:rPr lang="ru-RU" sz="11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1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  <a:endParaRPr lang="x-none" sz="11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x-none" sz="11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456372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ООО «ПСК </a:t>
                      </a:r>
                      <a:r>
                        <a:rPr lang="ru-RU" sz="1200" b="1" i="0" spc="-1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Стальмонтаж</a:t>
                      </a:r>
                      <a:r>
                        <a:rPr lang="ru-RU" sz="1200" b="1" i="0" spc="-1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x-none" sz="1200" b="1" i="0" spc="-10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Производство строительных металлических конструкций, изделий и их частей (25.11)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357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364614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ООО СПК Сибирь»</a:t>
                      </a:r>
                      <a:endParaRPr lang="x-none" sz="12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молочной продукции (10.5)</a:t>
                      </a:r>
                      <a:endParaRPr lang="x-none" sz="12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179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684557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ООО «РЕСУРС»</a:t>
                      </a:r>
                      <a:endParaRPr lang="x-none" sz="12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Деятельность прочего сухопутного пассажирского транспорта, не включенная в другие группировки (49.39)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171              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  <a:tr h="322080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ООО «Хакасская Баранина»</a:t>
                      </a:r>
                      <a:endParaRPr lang="x-none" sz="12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мяса в охлажденном виде (10.11.1)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163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0183076"/>
                  </a:ext>
                </a:extLst>
              </a:tr>
              <a:tr h="47903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ООО «Фармацевтическая</a:t>
                      </a:r>
                      <a:r>
                        <a:rPr lang="ru-RU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  компания Калина»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Торговля розничная лекарственными средствами в специализированных магазинах (аптеках) (47.73)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148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0085752"/>
                  </a:ext>
                </a:extLst>
              </a:tr>
              <a:tr h="45637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ООО «Хакасская Стройиндустрия»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Производство изделий из бетона, цемента и гипса (23.6)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147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73355084"/>
                  </a:ext>
                </a:extLst>
              </a:tr>
              <a:tr h="47901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ООО</a:t>
                      </a:r>
                      <a:r>
                        <a:rPr lang="ru-RU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 «</a:t>
                      </a:r>
                      <a:r>
                        <a:rPr lang="ru-RU" sz="12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Сибгласс-Абакан</a:t>
                      </a:r>
                      <a:r>
                        <a:rPr lang="ru-RU" sz="1200" b="1" baseline="0" dirty="0" smtClean="0"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Формирование и обработка листового стекла (23.12)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129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  <a:tr h="620371"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spc="-1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ООО «Усть-Абаканский завод железобетонных конструкций»</a:t>
                      </a:r>
                      <a:endParaRPr lang="x-none" sz="1200" b="1" i="0" spc="-10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Производство изделий из бетона, цемента и гипса (23.6)</a:t>
                      </a:r>
                      <a:endParaRPr lang="x-none" sz="1200" b="0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79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784953" y="657653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856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3090561-299F-E9EE-5D3B-1789FBF9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BA19B2A8-7E6D-4C86-13F9-15D2E361B4EA}"/>
              </a:ext>
            </a:extLst>
          </p:cNvPr>
          <p:cNvSpPr/>
          <p:nvPr/>
        </p:nvSpPr>
        <p:spPr>
          <a:xfrm>
            <a:off x="5289747" y="3890513"/>
            <a:ext cx="4497839" cy="2596551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algn="just" fontAlgn="base">
              <a:buFont typeface="Arial" pitchFamily="34" charset="0"/>
              <a:buChar char="•"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более 4000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тыс. тонн в год</a:t>
            </a: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 fontAlgn="base">
              <a:buFont typeface="Arial" pitchFamily="34" charset="0"/>
              <a:buChar char="•"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 fontAlgn="base">
              <a:buFont typeface="Arial" pitchFamily="34" charset="0"/>
              <a:buChar char="•"/>
            </a:pP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добывается каменный энергетический уголь марки «Д»</a:t>
            </a:r>
          </a:p>
          <a:p>
            <a:pPr algn="just" fontAlgn="base"/>
            <a:endParaRPr lang="ru-RU" sz="11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buFont typeface="Arial" pitchFamily="34" charset="0"/>
              <a:buChar char="•"/>
            </a:pP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сортовые марки угля выпускаются в результате переработки рядового угля «ДР» на обогатительной фабрике и дробильно-сортировочных комплексах разреза</a:t>
            </a:r>
          </a:p>
          <a:p>
            <a:pPr algn="just" fontAlgn="base"/>
            <a:endParaRPr lang="ru-RU" sz="11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 fontAlgn="base">
              <a:buFont typeface="Arial" pitchFamily="34" charset="0"/>
              <a:buChar char="•"/>
            </a:pP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продукция поставляется компаниям энергетического сектора, структурам ЖКХ и на экспорт в Европу и Азию</a:t>
            </a: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000" dirty="0" smtClean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5FA551-47AC-2027-DF9E-6DA2996BE9D6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27C5DB63-4410-D25C-57F0-6E55622C7C8B}"/>
              </a:ext>
            </a:extLst>
          </p:cNvPr>
          <p:cNvSpPr/>
          <p:nvPr/>
        </p:nvSpPr>
        <p:spPr>
          <a:xfrm>
            <a:off x="627017" y="163628"/>
            <a:ext cx="150353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42BCB5DB-C510-B5B8-EB9A-765661F021D1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Суэк-Хакасия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6F4E5C5E-6BED-2771-4330-DDA765AC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2489CA34-5BEB-8A6F-06C5-F5487AAD713D}"/>
              </a:ext>
            </a:extLst>
          </p:cNvPr>
          <p:cNvSpPr/>
          <p:nvPr/>
        </p:nvSpPr>
        <p:spPr>
          <a:xfrm>
            <a:off x="635642" y="3838755"/>
            <a:ext cx="4497839" cy="258120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8000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тыс. тонн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 угля каменного марки  «Д»</a:t>
            </a:r>
            <a:endParaRPr lang="ru-RU" sz="11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обогащение угля производится </a:t>
            </a:r>
            <a:r>
              <a:rPr lang="ru-RU" sz="1100" dirty="0" smtClean="0">
                <a:solidFill>
                  <a:srgbClr val="003399"/>
                </a:solidFill>
              </a:rPr>
              <a:t> </a:t>
            </a: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 обогатительной фабрике «Черногорская обогатительная фабрика»</a:t>
            </a:r>
          </a:p>
          <a:p>
            <a:pPr marL="171450" lvl="0" indent="-171450" algn="just">
              <a:defRPr/>
            </a:pPr>
            <a:endParaRPr lang="ru-RU" sz="11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 число крупнейших российских потребителей угля,  входят электростанции, а также торговые компании, осуществляющие сбыт угля частным лицам и предприятиям коммунального хозяйства. Более половины добычи поставляется в Европу и Азию</a:t>
            </a:r>
            <a:endParaRPr lang="x-none" sz="11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2708BAB9-FB89-FFF4-94DB-6F0EB4B8F80D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AE43559E-585B-73F2-B81C-293EA77A378C}"/>
              </a:ext>
            </a:extLst>
          </p:cNvPr>
          <p:cNvSpPr/>
          <p:nvPr/>
        </p:nvSpPr>
        <p:spPr>
          <a:xfrm>
            <a:off x="5289755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АО УК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«Разрез Степной»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DA7C052F-47E8-5CA9-0475-1B9BDBF075DD}"/>
              </a:ext>
            </a:extLst>
          </p:cNvPr>
          <p:cNvSpPr/>
          <p:nvPr/>
        </p:nvSpPr>
        <p:spPr>
          <a:xfrm>
            <a:off x="5409678" y="1534532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E1265C1A-14DC-3BDC-9FFD-A3FD825A9C3C}"/>
              </a:ext>
            </a:extLst>
          </p:cNvPr>
          <p:cNvSpPr/>
          <p:nvPr/>
        </p:nvSpPr>
        <p:spPr>
          <a:xfrm>
            <a:off x="627009" y="2294836"/>
            <a:ext cx="4497842" cy="517375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32603C95-6E10-6D91-D725-80437CE13FAE}"/>
              </a:ext>
            </a:extLst>
          </p:cNvPr>
          <p:cNvSpPr/>
          <p:nvPr/>
        </p:nvSpPr>
        <p:spPr>
          <a:xfrm>
            <a:off x="5289747" y="2294836"/>
            <a:ext cx="4497842" cy="53462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9C00D7DA-3BDD-EBCD-4219-D20983AF0ED0}"/>
              </a:ext>
            </a:extLst>
          </p:cNvPr>
          <p:cNvSpPr/>
          <p:nvPr/>
        </p:nvSpPr>
        <p:spPr>
          <a:xfrm>
            <a:off x="635635" y="2960501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lang="ru-RU" sz="1100" dirty="0" smtClean="0"/>
              <a:t> </a:t>
            </a: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разработка открытым способом Черногорского каменноугольного месторождения, расположенного на территории Усть-Абаканского района</a:t>
            </a:r>
            <a:endParaRPr lang="ru-RU" sz="9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="" xmlns:a16="http://schemas.microsoft.com/office/drawing/2014/main" id="{F2BDC7A8-D16D-712D-09B3-015B8842E731}"/>
              </a:ext>
            </a:extLst>
          </p:cNvPr>
          <p:cNvSpPr/>
          <p:nvPr/>
        </p:nvSpPr>
        <p:spPr>
          <a:xfrm>
            <a:off x="5263868" y="2960501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endParaRPr lang="ru-RU" sz="9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D1448E8-E087-7CFF-1736-EA4126F6B60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Пользователь\Desktop\logo.png"/>
          <p:cNvPicPr>
            <a:picLocks noChangeAspect="1" noChangeArrowheads="1"/>
          </p:cNvPicPr>
          <p:nvPr/>
        </p:nvPicPr>
        <p:blipFill>
          <a:blip r:embed="rId3"/>
          <a:srcRect t="-3779" r="79521"/>
          <a:stretch>
            <a:fillRect/>
          </a:stretch>
        </p:blipFill>
        <p:spPr bwMode="auto">
          <a:xfrm>
            <a:off x="704744" y="1444653"/>
            <a:ext cx="708701" cy="668819"/>
          </a:xfrm>
          <a:prstGeom prst="rect">
            <a:avLst/>
          </a:prstGeom>
          <a:noFill/>
        </p:spPr>
      </p:pic>
      <p:pic>
        <p:nvPicPr>
          <p:cNvPr id="37890" name="Picture 2" descr="C:\Users\Пользователь\AppData\Local\Packages\Microsoft.Windows.Photos_8wekyb3d8bbwe\TempState\ShareServiceTempFolder\logo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9151" y="1447800"/>
            <a:ext cx="670649" cy="6826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5314950" y="2977286"/>
            <a:ext cx="43815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разработка открытым способом Черногорского каменноугольного месторождения Минусинского бассейна, расположенного на территории Усть-Абаканского района</a:t>
            </a:r>
            <a:endParaRPr lang="ru-RU" sz="11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6301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3090561-299F-E9EE-5D3B-1789FBF9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BA19B2A8-7E6D-4C86-13F9-15D2E361B4EA}"/>
              </a:ext>
            </a:extLst>
          </p:cNvPr>
          <p:cNvSpPr/>
          <p:nvPr/>
        </p:nvSpPr>
        <p:spPr>
          <a:xfrm>
            <a:off x="5289747" y="3890513"/>
            <a:ext cx="4497839" cy="2596551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algn="just" fontAlgn="base">
              <a:buFont typeface="Arial" pitchFamily="34" charset="0"/>
              <a:buChar char="•"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более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400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тыс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тонн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бентонитовой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глины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</a:t>
            </a:r>
          </a:p>
          <a:p>
            <a:pPr algn="just"/>
            <a:endParaRPr lang="ru-RU" sz="11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российский лидер в производстве бентонитовой продукции. «Бентонит Хакасии» сертифицирован по международному стандарту и имеет Сертификат СМК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1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Основные</a:t>
            </a:r>
            <a:r>
              <a:rPr kumimoji="0" lang="ru-RU" sz="1100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потребители бентонитовой продукции являются предприятия металлургических, литейных, нефтегазовых и строительных отраслей российской экономики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5FA551-47AC-2027-DF9E-6DA2996BE9D6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27C5DB63-4410-D25C-57F0-6E55622C7C8B}"/>
              </a:ext>
            </a:extLst>
          </p:cNvPr>
          <p:cNvSpPr/>
          <p:nvPr/>
        </p:nvSpPr>
        <p:spPr>
          <a:xfrm>
            <a:off x="627017" y="163628"/>
            <a:ext cx="150353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42BCB5DB-C510-B5B8-EB9A-765661F021D1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АО  ЗДК «Золотая  Звезда»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6F4E5C5E-6BED-2771-4330-DDA765AC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2489CA34-5BEB-8A6F-06C5-F5487AAD713D}"/>
              </a:ext>
            </a:extLst>
          </p:cNvPr>
          <p:cNvSpPr/>
          <p:nvPr/>
        </p:nvSpPr>
        <p:spPr>
          <a:xfrm>
            <a:off x="635642" y="3838755"/>
            <a:ext cx="4497839" cy="258120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>
              <a:buFont typeface="Arial" pitchFamily="34" charset="0"/>
              <a:buChar char="•"/>
            </a:pPr>
            <a:r>
              <a:rPr lang="ru-RU" sz="1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1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200 кг в год</a:t>
            </a:r>
          </a:p>
          <a:p>
            <a:endParaRPr lang="ru-RU" sz="11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1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компания разрабатывает золоторудные месторождения в том числе «Майское», расположенное на территории Усть-Абаканского района</a:t>
            </a:r>
          </a:p>
          <a:p>
            <a:endParaRPr lang="ru-RU" sz="11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1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 предприятие  впервые в России стало использовать кучное выщелачивание золота, которое позволяет добывать руду в бедных и малодоступных месторождениях и входит в список 25 крупнейших российских производителей золота</a:t>
            </a:r>
          </a:p>
          <a:p>
            <a:pPr algn="just"/>
            <a:endParaRPr lang="ru-RU" sz="11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1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основными потребителями продукции предприятия являются банки и производители ювелирных изделий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2708BAB9-FB89-FFF4-94DB-6F0EB4B8F80D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AE43559E-585B-73F2-B81C-293EA77A378C}"/>
              </a:ext>
            </a:extLst>
          </p:cNvPr>
          <p:cNvSpPr/>
          <p:nvPr/>
        </p:nvSpPr>
        <p:spPr>
          <a:xfrm>
            <a:off x="5289755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«Бентонит Хакасия»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DA7C052F-47E8-5CA9-0475-1B9BDBF075DD}"/>
              </a:ext>
            </a:extLst>
          </p:cNvPr>
          <p:cNvSpPr/>
          <p:nvPr/>
        </p:nvSpPr>
        <p:spPr>
          <a:xfrm>
            <a:off x="5409678" y="1534532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E1265C1A-14DC-3BDC-9FFD-A3FD825A9C3C}"/>
              </a:ext>
            </a:extLst>
          </p:cNvPr>
          <p:cNvSpPr/>
          <p:nvPr/>
        </p:nvSpPr>
        <p:spPr>
          <a:xfrm>
            <a:off x="627009" y="2294836"/>
            <a:ext cx="4497842" cy="517375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32603C95-6E10-6D91-D725-80437CE13FAE}"/>
              </a:ext>
            </a:extLst>
          </p:cNvPr>
          <p:cNvSpPr/>
          <p:nvPr/>
        </p:nvSpPr>
        <p:spPr>
          <a:xfrm>
            <a:off x="5289747" y="2294836"/>
            <a:ext cx="4497842" cy="53462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9C00D7DA-3BDD-EBCD-4219-D20983AF0ED0}"/>
              </a:ext>
            </a:extLst>
          </p:cNvPr>
          <p:cNvSpPr/>
          <p:nvPr/>
        </p:nvSpPr>
        <p:spPr>
          <a:xfrm>
            <a:off x="635635" y="2960501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добыча руд и песков драгоценных металлов и руд редких металлов, золоторудное месторождение Майское расположено в Усть-Абаканском районе</a:t>
            </a:r>
            <a:endParaRPr lang="ru-RU" sz="9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="" xmlns:a16="http://schemas.microsoft.com/office/drawing/2014/main" id="{F2BDC7A8-D16D-712D-09B3-015B8842E731}"/>
              </a:ext>
            </a:extLst>
          </p:cNvPr>
          <p:cNvSpPr/>
          <p:nvPr/>
        </p:nvSpPr>
        <p:spPr>
          <a:xfrm>
            <a:off x="5263868" y="2960501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lang="ru-RU" sz="11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производство добычи бентонитовой глины в карьере открытым способом</a:t>
            </a:r>
            <a:endParaRPr lang="ru-RU" sz="9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D1448E8-E087-7CFF-1736-EA4126F6B60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C:\Users\Пользователь\Desktop\8e2476d79021e5a24d156f7a1a_copy_1.jpg"/>
          <p:cNvPicPr>
            <a:picLocks noChangeAspect="1" noChangeArrowheads="1"/>
          </p:cNvPicPr>
          <p:nvPr/>
        </p:nvPicPr>
        <p:blipFill>
          <a:blip r:embed="rId3"/>
          <a:srcRect l="-608" r="69334"/>
          <a:stretch>
            <a:fillRect/>
          </a:stretch>
        </p:blipFill>
        <p:spPr bwMode="auto">
          <a:xfrm>
            <a:off x="5382297" y="1552754"/>
            <a:ext cx="613062" cy="5381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7" name="Picture 1" descr="C:\Users\Пользователь\Desktop\logo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504950"/>
            <a:ext cx="609600" cy="5429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416301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5229227" y="1376762"/>
            <a:ext cx="4162424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4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378305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x-none" sz="1400" dirty="0">
              <a:solidFill>
                <a:srgbClr val="4756A0"/>
              </a:solidFill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630972" y="2261826"/>
            <a:ext cx="375052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ДОБЫЧА ПОЛЕЗНЫХ ИСКОПАЕМЫХ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голь, бентонит, золото, ПГС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5210175" y="2261826"/>
            <a:ext cx="4257675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доходов</a:t>
            </a:r>
          </a:p>
          <a:p>
            <a:pPr marL="171450" indent="-171450">
              <a:buClr>
                <a:srgbClr val="4756A0"/>
              </a:buClr>
            </a:pP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="" xmlns:a16="http://schemas.microsoft.com/office/drawing/2014/main" id="{5E94A2F5-2793-E16F-26F2-58AAB470AE7B}"/>
              </a:ext>
            </a:extLst>
          </p:cNvPr>
          <p:cNvSpPr/>
          <p:nvPr/>
        </p:nvSpPr>
        <p:spPr>
          <a:xfrm>
            <a:off x="5267324" y="3307294"/>
            <a:ext cx="4124325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доходов</a:t>
            </a:r>
          </a:p>
          <a:p>
            <a:pPr marL="171450" indent="-171450">
              <a:buClr>
                <a:srgbClr val="4756A0"/>
              </a:buClr>
            </a:pP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 местных 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</a:p>
          <a:p>
            <a:pPr marL="171450" indent="-171450">
              <a:buClr>
                <a:srgbClr val="4756A0"/>
              </a:buClr>
            </a:pPr>
            <a:endParaRPr lang="ru-RU" sz="11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рынков сбыта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5A205FB9-C2AC-0FA9-A12E-99D0E94D43CB}"/>
              </a:ext>
            </a:extLst>
          </p:cNvPr>
          <p:cNvSpPr/>
          <p:nvPr/>
        </p:nvSpPr>
        <p:spPr>
          <a:xfrm>
            <a:off x="5295900" y="4352762"/>
            <a:ext cx="4133850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потока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</a:pP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3B98B1CF-4517-BBF5-E0FD-1FF08E092530}"/>
              </a:ext>
            </a:extLst>
          </p:cNvPr>
          <p:cNvSpPr/>
          <p:nvPr/>
        </p:nvSpPr>
        <p:spPr>
          <a:xfrm>
            <a:off x="5305425" y="5398230"/>
            <a:ext cx="4105275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уровня жизни населения</a:t>
            </a:r>
          </a:p>
          <a:p>
            <a:pPr marL="171450" indent="-171450">
              <a:buClr>
                <a:srgbClr val="4756A0"/>
              </a:buClr>
            </a:pPr>
            <a:endParaRPr lang="ru-RU" sz="11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численности населения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0B159CCD-8DCC-35D9-D343-F8D7980C00D8}"/>
              </a:ext>
            </a:extLst>
          </p:cNvPr>
          <p:cNvSpPr/>
          <p:nvPr/>
        </p:nvSpPr>
        <p:spPr>
          <a:xfrm>
            <a:off x="621446" y="3308150"/>
            <a:ext cx="382672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 Ж/Б конструкций, стекла, напитков,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ереработ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сельскохозяйственной продукции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="" xmlns:a16="http://schemas.microsoft.com/office/drawing/2014/main" id="{8EA64575-B412-1ABF-E226-D9E08A3F70D2}"/>
              </a:ext>
            </a:extLst>
          </p:cNvPr>
          <p:cNvSpPr/>
          <p:nvPr/>
        </p:nvSpPr>
        <p:spPr>
          <a:xfrm>
            <a:off x="621447" y="4351906"/>
            <a:ext cx="386482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21FF861E-9E86-E5A4-972D-4CB1732EF982}"/>
              </a:ext>
            </a:extLst>
          </p:cNvPr>
          <p:cNvSpPr/>
          <p:nvPr/>
        </p:nvSpPr>
        <p:spPr>
          <a:xfrm>
            <a:off x="621446" y="5398230"/>
            <a:ext cx="390292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ЖИЛИЩНОГО СТРОИТЕЛЬСТВА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="" xmlns:a16="http://schemas.microsoft.com/office/drawing/2014/main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794" y="2869003"/>
            <a:ext cx="360000" cy="360000"/>
          </a:xfrm>
          <a:prstGeom prst="rect">
            <a:avLst/>
          </a:prstGeom>
        </p:spPr>
      </p:pic>
      <p:pic>
        <p:nvPicPr>
          <p:cNvPr id="62" name="Рисунок 61" descr="Мишень со сплошной заливкой">
            <a:extLst>
              <a:ext uri="{FF2B5EF4-FFF2-40B4-BE49-F238E27FC236}">
                <a16:creationId xmlns="" xmlns:a16="http://schemas.microsoft.com/office/drawing/2014/main" id="{00CC93DE-FC64-D56E-17C6-6E314509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3593582"/>
            <a:ext cx="360000" cy="360000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="" xmlns:a16="http://schemas.microsoft.com/office/drawing/2014/main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ОБРАЗОВАНИЕ УСТЬ-АБАКАНСКИЙ  РАЙОН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 descr="Круговая блок-схема со сплошной заливкой">
            <a:extLst>
              <a:ext uri="{FF2B5EF4-FFF2-40B4-BE49-F238E27FC236}">
                <a16:creationId xmlns:a16="http://schemas.microsoft.com/office/drawing/2014/main" xmlns="" id="{3F64CD0F-4A14-E29F-FCF9-3E1EB37A2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714401" y="2575571"/>
            <a:ext cx="360000" cy="360000"/>
          </a:xfrm>
          <a:prstGeom prst="rect">
            <a:avLst/>
          </a:prstGeom>
        </p:spPr>
      </p:pic>
      <p:pic>
        <p:nvPicPr>
          <p:cNvPr id="38" name="Рисунок 37" descr="Город со сплошной заливкой">
            <a:extLst>
              <a:ext uri="{FF2B5EF4-FFF2-40B4-BE49-F238E27FC236}">
                <a16:creationId xmlns:a16="http://schemas.microsoft.com/office/drawing/2014/main" xmlns="" id="{CA14DA99-BF29-261A-03CD-489D1DDDC0D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60438" y="567154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765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РЕАЛИЗУЕММЫЕ 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8623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реализуемые 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8417986"/>
              </p:ext>
            </p:extLst>
          </p:nvPr>
        </p:nvGraphicFramePr>
        <p:xfrm>
          <a:off x="592530" y="1433778"/>
          <a:ext cx="9097722" cy="479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623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129623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419238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19238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1199801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416748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ООО «Усть-Абаканская птицефабрика»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itchFamily="34" charset="0"/>
                          <a:cs typeface="Arial" pitchFamily="34" charset="0"/>
                        </a:rPr>
                        <a:t>Развитие Усть-Абаканской  птицефабрики</a:t>
                      </a:r>
                      <a:endParaRPr lang="ru-RU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1250,0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smtClean="0">
                          <a:latin typeface="Arial" pitchFamily="34" charset="0"/>
                          <a:cs typeface="Arial" pitchFamily="34" charset="0"/>
                        </a:rPr>
                        <a:t>2024-2030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572538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«Стрит 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Молл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Рассвет»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ИП Федорченко В.Ф 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Социально-экономическое развитие новых районов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п. Расцвет ,</a:t>
                      </a:r>
                      <a:r>
                        <a:rPr lang="ru-RU" sz="9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Расцветовский  сельсовет </a:t>
                      </a:r>
                      <a:endParaRPr lang="ru-RU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1000,0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2025-2035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  <a:tr h="405481"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ООО «Терминал» 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«Контейнерная погрузка, бетонный завод»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                  630,0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            </a:t>
                      </a:r>
                      <a:r>
                        <a:rPr lang="ru-RU" sz="900" baseline="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2024-2027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49275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ООО «Бентонит  Хакасии»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 smtClean="0">
                          <a:latin typeface="Arial" pitchFamily="34" charset="0"/>
                          <a:cs typeface="Arial" pitchFamily="34" charset="0"/>
                        </a:rPr>
                        <a:t>Реконструкция помольных мощностей для увеличения объема выпуска глинопорошков производственных линий Завода по переработке глин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373,0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18-</a:t>
                      </a:r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0485187"/>
                  </a:ext>
                </a:extLst>
              </a:tr>
              <a:tr h="47315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СПОПСК «Велес»</a:t>
                      </a:r>
                      <a:endParaRPr lang="x-none" sz="900" b="1" i="0" spc="-10" baseline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Развитие сельскохозяйственного потребительского перерабатывающего сбытового кооператива</a:t>
                      </a:r>
                      <a:endParaRPr lang="x-none" sz="900" b="0" i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201,0</a:t>
                      </a:r>
                      <a:endParaRPr lang="x-none" sz="900" b="1" i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4-2030</a:t>
                      </a:r>
                      <a:endParaRPr lang="x-none" sz="900" b="1" i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38169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КФХ Амиров Ш.К. </a:t>
                      </a:r>
                      <a:endParaRPr lang="x-none" sz="900" b="1" i="0" spc="-10" baseline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Строительство овощехранилища на 2500 тонн. Опытненский сельсовет</a:t>
                      </a:r>
                      <a:endParaRPr lang="x-none" sz="900" b="0" i="0" spc="-10" baseline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20,8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2021-202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442962">
                <a:tc>
                  <a:txBody>
                    <a:bodyPr/>
                    <a:lstStyle/>
                    <a:p>
                      <a:pPr algn="just"/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КФХ Олисов В.А. 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Развитие мясного направления, путем увеличения маточного поголовья овец</a:t>
                      </a: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17,4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2021-2026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413648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ООО «НПО</a:t>
                      </a:r>
                      <a:r>
                        <a:rPr lang="ru-RU" sz="900" b="1" baseline="0" dirty="0" smtClean="0">
                          <a:latin typeface="Arial" pitchFamily="34" charset="0"/>
                          <a:cs typeface="Arial" pitchFamily="34" charset="0"/>
                        </a:rPr>
                        <a:t> «</a:t>
                      </a:r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АИКЭ»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Строительство туристического комплекса «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Кюн-Таг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»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13,9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2025-2027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EAC1D7-97FF-AE29-136F-32347288D2C7}"/>
              </a:ext>
            </a:extLst>
          </p:cNvPr>
          <p:cNvSpPr txBox="1"/>
          <p:nvPr/>
        </p:nvSpPr>
        <p:spPr>
          <a:xfrm>
            <a:off x="707483" y="649753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 descr="Производство со сплошной заливкой">
            <a:extLst>
              <a:ext uri="{FF2B5EF4-FFF2-40B4-BE49-F238E27FC236}">
                <a16:creationId xmlns:a16="http://schemas.microsoft.com/office/drawing/2014/main" xmlns="" id="{9195D2C7-9AA8-A560-E1AA-FBE49BC6C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2758" y="3661394"/>
            <a:ext cx="353316" cy="353316"/>
          </a:xfrm>
          <a:prstGeom prst="rect">
            <a:avLst/>
          </a:prstGeom>
        </p:spPr>
      </p:pic>
      <p:pic>
        <p:nvPicPr>
          <p:cNvPr id="18" name="Рисунок 17" descr="Трактор со сплошной заливкой">
            <a:extLst>
              <a:ext uri="{FF2B5EF4-FFF2-40B4-BE49-F238E27FC236}">
                <a16:creationId xmlns:a16="http://schemas.microsoft.com/office/drawing/2014/main" xmlns="" id="{B046A5E4-85B8-AE0F-E133-42A3126F4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214"/>
              </a:ext>
            </a:extLst>
          </a:blip>
          <a:stretch>
            <a:fillRect/>
          </a:stretch>
        </p:blipFill>
        <p:spPr>
          <a:xfrm>
            <a:off x="680791" y="5395619"/>
            <a:ext cx="360000" cy="360000"/>
          </a:xfrm>
          <a:prstGeom prst="rect">
            <a:avLst/>
          </a:prstGeom>
        </p:spPr>
      </p:pic>
      <p:pic>
        <p:nvPicPr>
          <p:cNvPr id="16" name="Рисунок 15" descr="Производство со сплошной заливкой">
            <a:extLst>
              <a:ext uri="{FF2B5EF4-FFF2-40B4-BE49-F238E27FC236}">
                <a16:creationId xmlns:a16="http://schemas.microsoft.com/office/drawing/2014/main" xmlns="" id="{9195D2C7-9AA8-A560-E1AA-FBE49BC6C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7862" y="2646660"/>
            <a:ext cx="360000" cy="360000"/>
          </a:xfrm>
          <a:prstGeom prst="rect">
            <a:avLst/>
          </a:prstGeom>
        </p:spPr>
      </p:pic>
      <p:pic>
        <p:nvPicPr>
          <p:cNvPr id="24" name="Рисунок 23" descr="Склад со сплошной заливкой">
            <a:extLst>
              <a:ext uri="{FF2B5EF4-FFF2-40B4-BE49-F238E27FC236}">
                <a16:creationId xmlns:a16="http://schemas.microsoft.com/office/drawing/2014/main" xmlns="" id="{79A7B4CF-40CA-F072-9543-8C0EF83180A9}"/>
              </a:ext>
            </a:extLst>
          </p:cNvPr>
          <p:cNvPicPr>
            <a:picLocks noChangeAspect="1"/>
          </p:cNvPicPr>
          <p:nvPr/>
        </p:nvPicPr>
        <p:blipFill>
          <a:blip r:embed="rId215">
            <a:extLst>
              <a:ext uri="{96DAC541-7B7A-43D3-8B79-37D633B846F1}">
                <asvg:svgBlip xmlns:asvg="http://schemas.microsoft.com/office/drawing/2016/SVG/main" xmlns="" r:embed="rId224"/>
              </a:ext>
            </a:extLst>
          </a:blip>
          <a:stretch>
            <a:fillRect/>
          </a:stretch>
        </p:blipFill>
        <p:spPr>
          <a:xfrm>
            <a:off x="677241" y="3130906"/>
            <a:ext cx="347514" cy="338608"/>
          </a:xfrm>
          <a:prstGeom prst="rect">
            <a:avLst/>
          </a:prstGeom>
        </p:spPr>
      </p:pic>
      <p:pic>
        <p:nvPicPr>
          <p:cNvPr id="25" name="Рисунок 24" descr="Современная архитектура со сплошной заливкой">
            <a:extLst>
              <a:ext uri="{FF2B5EF4-FFF2-40B4-BE49-F238E27FC236}">
                <a16:creationId xmlns:a16="http://schemas.microsoft.com/office/drawing/2014/main" xmlns="" id="{C4A770C5-53FF-A532-CBD1-61E0D574E254}"/>
              </a:ext>
            </a:extLst>
          </p:cNvPr>
          <p:cNvPicPr>
            <a:picLocks noChangeAspect="1"/>
          </p:cNvPicPr>
          <p:nvPr/>
        </p:nvPicPr>
        <p:blipFill>
          <a:blip r:embed="rId225">
            <a:extLst>
              <a:ext uri="{96DAC541-7B7A-43D3-8B79-37D633B846F1}">
                <asvg:svgBlip xmlns:asvg="http://schemas.microsoft.com/office/drawing/2016/SVG/main" xmlns="" r:embed="rId172"/>
              </a:ext>
            </a:extLst>
          </a:blip>
          <a:stretch>
            <a:fillRect/>
          </a:stretch>
        </p:blipFill>
        <p:spPr>
          <a:xfrm>
            <a:off x="677733" y="4618705"/>
            <a:ext cx="360000" cy="360000"/>
          </a:xfrm>
          <a:prstGeom prst="rect">
            <a:avLst/>
          </a:prstGeom>
        </p:spPr>
      </p:pic>
      <p:pic>
        <p:nvPicPr>
          <p:cNvPr id="21" name="Рисунок 20" descr="Производство со сплошной заливкой">
            <a:extLst>
              <a:ext uri="{FF2B5EF4-FFF2-40B4-BE49-F238E27FC236}">
                <a16:creationId xmlns:a16="http://schemas.microsoft.com/office/drawing/2014/main" xmlns="" id="{9195D2C7-9AA8-A560-E1AA-FBE49BC6C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9593" y="4135663"/>
            <a:ext cx="353316" cy="353316"/>
          </a:xfrm>
          <a:prstGeom prst="rect">
            <a:avLst/>
          </a:prstGeom>
        </p:spPr>
      </p:pic>
      <p:pic>
        <p:nvPicPr>
          <p:cNvPr id="22" name="Рисунок 21" descr="Камера со сплошной заливкой">
            <a:extLst>
              <a:ext uri="{FF2B5EF4-FFF2-40B4-BE49-F238E27FC236}">
                <a16:creationId xmlns:a16="http://schemas.microsoft.com/office/drawing/2014/main" xmlns="" id="{9DF8632B-D878-E41E-A5A6-AD86220689AB}"/>
              </a:ext>
            </a:extLst>
          </p:cNvPr>
          <p:cNvPicPr>
            <a:picLocks noChangeAspect="1"/>
          </p:cNvPicPr>
          <p:nvPr/>
        </p:nvPicPr>
        <p:blipFill>
          <a:blip r:embed="rId226">
            <a:extLs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702045" y="5812120"/>
            <a:ext cx="360000" cy="360000"/>
          </a:xfrm>
          <a:prstGeom prst="rect">
            <a:avLst/>
          </a:prstGeom>
        </p:spPr>
      </p:pic>
      <p:pic>
        <p:nvPicPr>
          <p:cNvPr id="26" name="Рисунок 25" descr="Растущее семечко со сплошной заливкой">
            <a:extLst>
              <a:ext uri="{FF2B5EF4-FFF2-40B4-BE49-F238E27FC236}">
                <a16:creationId xmlns:a16="http://schemas.microsoft.com/office/drawing/2014/main" xmlns="" id="{6E153CDB-D472-E09F-4EA3-ECA91C200D43}"/>
              </a:ext>
            </a:extLst>
          </p:cNvPr>
          <p:cNvPicPr>
            <a:picLocks noChangeAspect="1"/>
          </p:cNvPicPr>
          <p:nvPr/>
        </p:nvPicPr>
        <p:blipFill>
          <a:blip r:embed="rId227">
            <a:extLst>
              <a:ext uri="{96DAC541-7B7A-43D3-8B79-37D633B846F1}">
                <asvg:svgBlip xmlns:asvg="http://schemas.microsoft.com/office/drawing/2016/SVG/main" xmlns="" r:embed="rId206"/>
              </a:ext>
            </a:extLst>
          </a:blip>
          <a:stretch>
            <a:fillRect/>
          </a:stretch>
        </p:blipFill>
        <p:spPr>
          <a:xfrm>
            <a:off x="669679" y="498044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4469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5329865" y="135088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CB5D2CC5-5135-0057-EAB2-D6909D185EC2}"/>
              </a:ext>
            </a:extLst>
          </p:cNvPr>
          <p:cNvSpPr/>
          <p:nvPr/>
        </p:nvSpPr>
        <p:spPr>
          <a:xfrm>
            <a:off x="2964774" y="135088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94B40483-324B-CDF9-5457-8B58D46D878F}"/>
              </a:ext>
            </a:extLst>
          </p:cNvPr>
          <p:cNvSpPr/>
          <p:nvPr/>
        </p:nvSpPr>
        <p:spPr>
          <a:xfrm>
            <a:off x="668593" y="1359509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ПРОИЗВОДСТВА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7710001" y="137274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</a:t>
            </a: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НОВОГО БИЗНЕСА</a:t>
            </a:r>
            <a:endParaRPr lang="x-none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=""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7598612" y="2243835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39F97C97-8F87-4D15-DD0F-74FDCD782132}"/>
              </a:ext>
            </a:extLst>
          </p:cNvPr>
          <p:cNvSpPr/>
          <p:nvPr/>
        </p:nvSpPr>
        <p:spPr>
          <a:xfrm>
            <a:off x="627017" y="2312845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x-none" sz="11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337F781C-DC1B-0C6C-6FC9-D556840BFDCD}"/>
              </a:ext>
            </a:extLst>
          </p:cNvPr>
          <p:cNvSpPr/>
          <p:nvPr/>
        </p:nvSpPr>
        <p:spPr>
          <a:xfrm>
            <a:off x="2954593" y="2269714"/>
            <a:ext cx="2196000" cy="4038109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="" xmlns:a16="http://schemas.microsoft.com/office/drawing/2014/main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14864" y="2474463"/>
            <a:ext cx="334577" cy="3345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825399" y="2889210"/>
            <a:ext cx="190038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7651632" y="3114136"/>
            <a:ext cx="2046918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Разведение осетровых пород рыбы на водохранилище реки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Биджа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,  с. Московское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100" b="1" spc="-2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</a:pPr>
            <a:endParaRPr lang="ru-RU" sz="900" b="1" spc="-2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7DCC2DF-5EF1-D88D-3BB7-59FF7AF74F4E}"/>
              </a:ext>
            </a:extLst>
          </p:cNvPr>
          <p:cNvSpPr txBox="1"/>
          <p:nvPr/>
        </p:nvSpPr>
        <p:spPr>
          <a:xfrm>
            <a:off x="5382883" y="3122762"/>
            <a:ext cx="2034065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 algn="just"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детской школы искусств, р.п. Усть-Абакан</a:t>
            </a:r>
          </a:p>
          <a:p>
            <a:pPr marL="228600" indent="-228600" algn="just">
              <a:buAutoNum type="arabicPeriod"/>
            </a:pPr>
            <a:endParaRPr lang="ru-RU" sz="1100" b="1" spc="-20" dirty="0" smtClean="0">
              <a:latin typeface="Arial" pitchFamily="34" charset="0"/>
              <a:cs typeface="Arial" pitchFamily="34" charset="0"/>
            </a:endParaRPr>
          </a:p>
          <a:p>
            <a:pPr marL="228600" indent="-228600" algn="just"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центральной библиотеки в р.п. Усть-Абакан</a:t>
            </a:r>
            <a:endParaRPr lang="ru-RU" sz="1100" b="1" spc="-2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345CBD2-909E-A10E-31BD-6D04FACA9677}"/>
              </a:ext>
            </a:extLst>
          </p:cNvPr>
          <p:cNvSpPr txBox="1"/>
          <p:nvPr/>
        </p:nvSpPr>
        <p:spPr>
          <a:xfrm>
            <a:off x="3135906" y="2941607"/>
            <a:ext cx="1900383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/>
              <a:t>1.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школы на  1000 мест в с. Калинино </a:t>
            </a:r>
          </a:p>
          <a:p>
            <a:pPr algn="just"/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2. Строительство школы на 250 мест в с. Зеленое</a:t>
            </a:r>
          </a:p>
          <a:p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3. Строительство детского сада на 120 мест в с. Зеленое</a:t>
            </a:r>
          </a:p>
          <a:p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4. Строительство детского сада на 120 мест в д. Чапаево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345CBD2-909E-A10E-31BD-6D04FACA9677}"/>
              </a:ext>
            </a:extLst>
          </p:cNvPr>
          <p:cNvSpPr txBox="1"/>
          <p:nvPr/>
        </p:nvSpPr>
        <p:spPr>
          <a:xfrm>
            <a:off x="844155" y="2906463"/>
            <a:ext cx="1900383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завода по производству туалетной бумаги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маслосырзавода</a:t>
            </a: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консервного завода по производству тушенки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пилорамы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Строительство мини-завода по изготовлению тротуарной плитки,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 descr="Банк со сплошной заливкой">
            <a:extLst>
              <a:ext uri="{FF2B5EF4-FFF2-40B4-BE49-F238E27FC236}">
                <a16:creationId xmlns:a16="http://schemas.microsoft.com/office/drawing/2014/main" xmlns="" id="{7257CABC-B924-268D-00EF-5A0C34B66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6876211" y="2453769"/>
            <a:ext cx="360000" cy="360000"/>
          </a:xfrm>
          <a:prstGeom prst="rect">
            <a:avLst/>
          </a:prstGeom>
        </p:spPr>
      </p:pic>
      <p:pic>
        <p:nvPicPr>
          <p:cNvPr id="31" name="Рисунок 30" descr="Производство со сплошной заливкой">
            <a:extLst>
              <a:ext uri="{FF2B5EF4-FFF2-40B4-BE49-F238E27FC236}">
                <a16:creationId xmlns:a16="http://schemas.microsoft.com/office/drawing/2014/main" xmlns="" id="{9195D2C7-9AA8-A560-E1AA-FBE49BC6C96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09696" y="2412640"/>
            <a:ext cx="360000" cy="360000"/>
          </a:xfrm>
          <a:prstGeom prst="rect">
            <a:avLst/>
          </a:prstGeom>
        </p:spPr>
      </p:pic>
      <p:pic>
        <p:nvPicPr>
          <p:cNvPr id="23" name="Рисунок 22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xmlns="" id="{3658AC20-B764-4249-0868-D43D23EA71B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124"/>
              </a:ext>
            </a:extLst>
          </a:blip>
          <a:stretch>
            <a:fillRect/>
          </a:stretch>
        </p:blipFill>
        <p:spPr>
          <a:xfrm>
            <a:off x="4447642" y="2451294"/>
            <a:ext cx="439781" cy="4397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3952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566BDC-3FDF-7E19-F2FB-6BEC5633E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E7DE80EC-0D5E-2CE5-A253-1B23860C0938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C234438-277E-E93E-9F0B-6A07A103DC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ПОДРАЗУМЕВАЮЩИЕ </a:t>
            </a:r>
            <a:r>
              <a:rPr lang="x-none"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ИНТЕГРАЦИОННЫЕ </a:t>
            </a:r>
            <a:r>
              <a:rPr lang="x-none" sz="24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A36DF5A3-29D2-433D-5105-9AE66CAD081F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DCFE9C40-B962-807E-4F57-B06931E7A9CF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ПРЕДПОСЫЛКИ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D7DFB136-02A2-AE0A-8B68-20139327D9C7}"/>
              </a:ext>
            </a:extLst>
          </p:cNvPr>
          <p:cNvSpPr/>
          <p:nvPr/>
        </p:nvSpPr>
        <p:spPr>
          <a:xfrm>
            <a:off x="3673773" y="2337632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Наличие сырьевой базы, потребности рынка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2F060A51-0F2B-363B-5CB8-B01458A861EB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BD2D95E1-482D-ED49-3278-F9B13CD646F5}"/>
              </a:ext>
            </a:extLst>
          </p:cNvPr>
          <p:cNvSpPr/>
          <p:nvPr/>
        </p:nvSpPr>
        <p:spPr>
          <a:xfrm>
            <a:off x="621446" y="2284898"/>
            <a:ext cx="2934749" cy="912927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ОБРАБАТЫВАЮЩИХ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ПРОИЗВОДСТВ 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15DA7B63-15C3-8BD4-B69B-67FC0FF2FF1C}"/>
              </a:ext>
            </a:extLst>
          </p:cNvPr>
          <p:cNvSpPr/>
          <p:nvPr/>
        </p:nvSpPr>
        <p:spPr>
          <a:xfrm>
            <a:off x="621446" y="330815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СОЦИАЛЬНЫЕ ПРОЕКТЫ В СФЕРЕ ОБРАЗОВАНИЯ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167C0716-A05D-1621-2CBB-28E172CCB494}"/>
              </a:ext>
            </a:extLst>
          </p:cNvPr>
          <p:cNvSpPr/>
          <p:nvPr/>
        </p:nvSpPr>
        <p:spPr>
          <a:xfrm>
            <a:off x="621446" y="4351906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СОЦИАЛЬНЫЕ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ПРОЕКТЫ В СФЕРЕ КУЛЬТУРЫ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5B831CE5-5EF6-D2B0-B1EA-7CCDE35543AD}"/>
              </a:ext>
            </a:extLst>
          </p:cNvPr>
          <p:cNvSpPr/>
          <p:nvPr/>
        </p:nvSpPr>
        <p:spPr>
          <a:xfrm>
            <a:off x="621446" y="539823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ОТКРЫТИЕ  НОВОГО БИЗНЕСА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="" xmlns:a16="http://schemas.microsoft.com/office/drawing/2014/main" id="{07A62703-E669-90E7-14C5-24861E469126}"/>
              </a:ext>
            </a:extLst>
          </p:cNvPr>
          <p:cNvSpPr/>
          <p:nvPr/>
        </p:nvSpPr>
        <p:spPr>
          <a:xfrm>
            <a:off x="3724106" y="333996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Необходимость создания дополнительных мест, в связи с увеличением численности детей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CA26F835-0B95-897E-6063-4F93BAC8FD94}"/>
              </a:ext>
            </a:extLst>
          </p:cNvPr>
          <p:cNvSpPr/>
          <p:nvPr/>
        </p:nvSpPr>
        <p:spPr>
          <a:xfrm>
            <a:off x="3724106" y="438543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Повышение уровня удовлетворенности  населения качеством предоставляемых услуг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8A45D0F1-B7AD-B411-0327-CE1C4017B2D4}"/>
              </a:ext>
            </a:extLst>
          </p:cNvPr>
          <p:cNvSpPr/>
          <p:nvPr/>
        </p:nvSpPr>
        <p:spPr>
          <a:xfrm>
            <a:off x="3731307" y="543090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ресурсов и возможностей для реализации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9EEA01EE-7DB6-0FD9-25A5-44A7A7285E21}"/>
              </a:ext>
            </a:extLst>
          </p:cNvPr>
          <p:cNvSpPr/>
          <p:nvPr/>
        </p:nvSpPr>
        <p:spPr>
          <a:xfrm>
            <a:off x="6819477" y="228984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обеспечение</a:t>
            </a:r>
            <a:r>
              <a:rPr kumimoji="0" lang="ru-RU" sz="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населения района и РХ продукцией   </a:t>
            </a: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обрабатывающего</a:t>
            </a:r>
            <a:r>
              <a:rPr kumimoji="0" lang="ru-RU" sz="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производства</a:t>
            </a:r>
            <a:endParaRPr kumimoji="0" lang="ru-RU" sz="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конкурентность</a:t>
            </a: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ценовой политики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налоговые </a:t>
            </a:r>
            <a:r>
              <a:rPr kumimoji="0" lang="ru-RU" sz="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отчисления в бюджет района</a:t>
            </a:r>
            <a:endParaRPr kumimoji="0" lang="ru-RU" sz="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создание новых рабочих мест</a:t>
            </a:r>
            <a:endParaRPr kumimoji="0" 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12A29E5A-1FC1-A504-AD05-3731BB6D4051}"/>
              </a:ext>
            </a:extLst>
          </p:cNvPr>
          <p:cNvSpPr/>
          <p:nvPr/>
        </p:nvSpPr>
        <p:spPr>
          <a:xfrm>
            <a:off x="6819477" y="333531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buFont typeface="Arial" pitchFamily="34" charset="0"/>
              <a:buChar char="•"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ликвидация 2 смены в учреждениях образования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сокращение очереди в детских садах детей от 3 до 7 лет</a:t>
            </a: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C00317B0-C8FD-EE5D-4E82-1DAABC8B9F1D}"/>
              </a:ext>
            </a:extLst>
          </p:cNvPr>
          <p:cNvSpPr/>
          <p:nvPr/>
        </p:nvSpPr>
        <p:spPr>
          <a:xfrm>
            <a:off x="6819477" y="438078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современных условий по организации досуга и отдыха, направленных на приобщение к культуре и искусству, развитие творческих способностей всех категорий населения. </a:t>
            </a:r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650FD8A6-963A-5995-BA9F-9B78037E8BC9}"/>
              </a:ext>
            </a:extLst>
          </p:cNvPr>
          <p:cNvSpPr/>
          <p:nvPr/>
        </p:nvSpPr>
        <p:spPr>
          <a:xfrm>
            <a:off x="6819477" y="5426252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населения района и РХ продукцией рыбного хозяйства</a:t>
            </a:r>
            <a:endParaRPr kumimoji="0" lang="ru-RU" sz="80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2BDDE5A-DDA1-CD42-B7BB-B75755FD0DB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 descr="Производство со сплошной заливкой">
            <a:extLst>
              <a:ext uri="{FF2B5EF4-FFF2-40B4-BE49-F238E27FC236}">
                <a16:creationId xmlns:a16="http://schemas.microsoft.com/office/drawing/2014/main" xmlns="" id="{82D72C05-DE3F-9EF8-50CE-83DB075C6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1446" y="2550663"/>
            <a:ext cx="360000" cy="360000"/>
          </a:xfrm>
          <a:prstGeom prst="rect">
            <a:avLst/>
          </a:prstGeom>
        </p:spPr>
      </p:pic>
      <p:pic>
        <p:nvPicPr>
          <p:cNvPr id="28" name="Рисунок 27" descr="Портфель со сплошной заливкой">
            <a:extLst>
              <a:ext uri="{FF2B5EF4-FFF2-40B4-BE49-F238E27FC236}">
                <a16:creationId xmlns:a16="http://schemas.microsoft.com/office/drawing/2014/main" xmlns="" id="{D116F02D-BE61-2CF0-31A9-3258B2997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691439" y="3584966"/>
            <a:ext cx="360000" cy="360000"/>
          </a:xfrm>
          <a:prstGeom prst="rect">
            <a:avLst/>
          </a:prstGeom>
        </p:spPr>
      </p:pic>
      <p:pic>
        <p:nvPicPr>
          <p:cNvPr id="38" name="Рисунок 37" descr="Банк со сплошной заливкой">
            <a:extLst>
              <a:ext uri="{FF2B5EF4-FFF2-40B4-BE49-F238E27FC236}">
                <a16:creationId xmlns:a16="http://schemas.microsoft.com/office/drawing/2014/main" xmlns="" id="{8FB997B9-FD22-F95F-33CD-572A232AC2D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708325" y="4593120"/>
            <a:ext cx="360000" cy="360000"/>
          </a:xfrm>
          <a:prstGeom prst="rect">
            <a:avLst/>
          </a:prstGeom>
        </p:spPr>
      </p:pic>
      <p:pic>
        <p:nvPicPr>
          <p:cNvPr id="44" name="Рисунок 43" descr="Приблизить со сплошной заливкой">
            <a:extLst>
              <a:ext uri="{FF2B5EF4-FFF2-40B4-BE49-F238E27FC236}">
                <a16:creationId xmlns:a16="http://schemas.microsoft.com/office/drawing/2014/main" xmlns="" id="{7E473E6D-8A76-82D4-7B96-458CF7D2594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67"/>
              </a:ext>
            </a:extLst>
          </a:blip>
          <a:stretch>
            <a:fillRect/>
          </a:stretch>
        </p:blipFill>
        <p:spPr>
          <a:xfrm>
            <a:off x="725952" y="567778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025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438150" y="1401546"/>
            <a:ext cx="2384865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428625" y="2283849"/>
            <a:ext cx="2386596" cy="98322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476937" y="3373527"/>
            <a:ext cx="2368730" cy="8382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9D9224EF-80AA-1AB2-8E2B-866EBD1CB0E9}"/>
              </a:ext>
            </a:extLst>
          </p:cNvPr>
          <p:cNvSpPr/>
          <p:nvPr/>
        </p:nvSpPr>
        <p:spPr>
          <a:xfrm>
            <a:off x="620406" y="5840100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=""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81325" y="2324100"/>
            <a:ext cx="3321268" cy="9906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3046795" y="3407897"/>
            <a:ext cx="3348000" cy="774567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38900" y="2333625"/>
            <a:ext cx="3349881" cy="100012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</a:t>
            </a:r>
            <a:endParaRPr kumimoji="0" lang="ru-RU" sz="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предпринимателей, регулярная коммуникация</a:t>
            </a:r>
            <a:r>
              <a:rPr kumimoji="0" lang="en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</a:t>
            </a:r>
            <a:endParaRPr kumimoji="0" lang="ru-RU" sz="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предпринимателями (почтовая рассылка, звонки,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общий чат администрации с предпринимателями)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67832" y="3444475"/>
            <a:ext cx="3348000" cy="745992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8523" y="2619766"/>
            <a:ext cx="365554" cy="365554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485776" y="4308653"/>
            <a:ext cx="2347950" cy="1170432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="" xmlns:a16="http://schemas.microsoft.com/office/drawing/2014/main" id="{13BF7DE7-719C-8EA1-6A8B-47FABDE54711}"/>
              </a:ext>
            </a:extLst>
          </p:cNvPr>
          <p:cNvSpPr/>
          <p:nvPr/>
        </p:nvSpPr>
        <p:spPr>
          <a:xfrm>
            <a:off x="457201" y="5534025"/>
            <a:ext cx="2447924" cy="79388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=""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90963" y="4250131"/>
            <a:ext cx="3348000" cy="128747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приходу инвесторов, при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возникновении интереса с их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стороны, размещение актуальной информации на официальном сайте Администрации Усть-Абаканского муниципального района Республики Хакасия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="" xmlns:a16="http://schemas.microsoft.com/office/drawing/2014/main" id="{056BF571-D559-1AE5-97A9-339C60CDBD58}"/>
              </a:ext>
            </a:extLst>
          </p:cNvPr>
          <p:cNvSpPr/>
          <p:nvPr/>
        </p:nvSpPr>
        <p:spPr>
          <a:xfrm>
            <a:off x="3019425" y="5629275"/>
            <a:ext cx="3248025" cy="75578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=""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377788" y="4242816"/>
            <a:ext cx="3409950" cy="1346149"/>
          </a:xfrm>
          <a:prstGeom prst="roundRect">
            <a:avLst>
              <a:gd name="adj" fmla="val 4696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инвесторов,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сохранение контактов потенциальных инвесторов, составления списка для дальнейшей регулярной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коммуникации,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размещение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актуальной информации на официальном сайте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Усть-Абаканского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Республики Хакасия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="" xmlns:a16="http://schemas.microsoft.com/office/drawing/2014/main" id="{BC0EC73D-8ED4-29A5-781D-A7DA2ACB84DB}"/>
              </a:ext>
            </a:extLst>
          </p:cNvPr>
          <p:cNvSpPr/>
          <p:nvPr/>
        </p:nvSpPr>
        <p:spPr>
          <a:xfrm>
            <a:off x="6448424" y="5657850"/>
            <a:ext cx="3271951" cy="733425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4353" y="36891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4183" y="4800515"/>
            <a:ext cx="365554" cy="365554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4150" y="5823470"/>
            <a:ext cx="371475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1966" y="262929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62441" y="3708157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1966" y="5785370"/>
            <a:ext cx="365554" cy="365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91016" y="4784482"/>
            <a:ext cx="365554" cy="3655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906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536BD308-6967-8AF5-7432-C3280FD3FCAB}"/>
              </a:ext>
            </a:extLst>
          </p:cNvPr>
          <p:cNvSpPr/>
          <p:nvPr/>
        </p:nvSpPr>
        <p:spPr>
          <a:xfrm>
            <a:off x="771387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Малый и средний бизнес</a:t>
            </a:r>
            <a:endParaRPr lang="x-none" sz="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74865467-DC3F-30ED-A2E2-AE772E0BB58C}"/>
              </a:ext>
            </a:extLst>
          </p:cNvPr>
          <p:cNvSpPr/>
          <p:nvPr/>
        </p:nvSpPr>
        <p:spPr>
          <a:xfrm>
            <a:off x="2485202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6035FA24-3445-92D9-8779-8906CA8356A4}"/>
              </a:ext>
            </a:extLst>
          </p:cNvPr>
          <p:cNvSpPr/>
          <p:nvPr/>
        </p:nvSpPr>
        <p:spPr>
          <a:xfrm>
            <a:off x="4343390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A930814C-6C32-C14B-E8DE-92769C490880}"/>
              </a:ext>
            </a:extLst>
          </p:cNvPr>
          <p:cNvSpPr/>
          <p:nvPr/>
        </p:nvSpPr>
        <p:spPr>
          <a:xfrm>
            <a:off x="6201578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01182952-42FD-E2F5-AE20-138C900DE067}"/>
              </a:ext>
            </a:extLst>
          </p:cNvPr>
          <p:cNvSpPr/>
          <p:nvPr/>
        </p:nvSpPr>
        <p:spPr>
          <a:xfrm>
            <a:off x="805976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737CB4FA-74E4-CF19-B214-F7A2247C9D35}"/>
              </a:ext>
            </a:extLst>
          </p:cNvPr>
          <p:cNvSpPr/>
          <p:nvPr/>
        </p:nvSpPr>
        <p:spPr>
          <a:xfrm>
            <a:off x="627014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7DBBEF72-E326-F688-F2DF-29A8A297810A}"/>
              </a:ext>
            </a:extLst>
          </p:cNvPr>
          <p:cNvSpPr/>
          <p:nvPr/>
        </p:nvSpPr>
        <p:spPr>
          <a:xfrm>
            <a:off x="2485202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1F094A80-5BAE-32C7-EA15-5459001EDA76}"/>
              </a:ext>
            </a:extLst>
          </p:cNvPr>
          <p:cNvSpPr/>
          <p:nvPr/>
        </p:nvSpPr>
        <p:spPr>
          <a:xfrm>
            <a:off x="4343390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A39F93CA-3AA3-0119-407F-5C489857FB7F}"/>
              </a:ext>
            </a:extLst>
          </p:cNvPr>
          <p:cNvSpPr/>
          <p:nvPr/>
        </p:nvSpPr>
        <p:spPr>
          <a:xfrm>
            <a:off x="6201578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44ADC4D1-8BC2-CA35-A570-1D20527B0079}"/>
              </a:ext>
            </a:extLst>
          </p:cNvPr>
          <p:cNvSpPr/>
          <p:nvPr/>
        </p:nvSpPr>
        <p:spPr>
          <a:xfrm>
            <a:off x="8059764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AC0CC6E-70E5-5156-8AC0-98DA024669CB}"/>
              </a:ext>
            </a:extLst>
          </p:cNvPr>
          <p:cNvSpPr txBox="1"/>
          <p:nvPr/>
        </p:nvSpPr>
        <p:spPr>
          <a:xfrm>
            <a:off x="745509" y="2209962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Администрация Усть-Абаканского </a:t>
            </a:r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</a:t>
            </a:r>
          </a:p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Республики Хакасия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3DA13379-7070-0B20-1B13-073470D0CFB7}"/>
              </a:ext>
            </a:extLst>
          </p:cNvPr>
          <p:cNvSpPr/>
          <p:nvPr/>
        </p:nvSpPr>
        <p:spPr>
          <a:xfrm>
            <a:off x="1053107" y="2818126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FDD239D5-900C-057A-54CE-1A882E44D0FF}"/>
              </a:ext>
            </a:extLst>
          </p:cNvPr>
          <p:cNvSpPr/>
          <p:nvPr/>
        </p:nvSpPr>
        <p:spPr>
          <a:xfrm>
            <a:off x="2603696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33857DB-2DA8-E6E3-4AD9-3428BA1DD7BC}"/>
              </a:ext>
            </a:extLst>
          </p:cNvPr>
          <p:cNvSpPr txBox="1"/>
          <p:nvPr/>
        </p:nvSpPr>
        <p:spPr>
          <a:xfrm>
            <a:off x="2603697" y="2209962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FEB17594-FA55-5D4B-A29C-3B4D61CD6D8D}"/>
              </a:ext>
            </a:extLst>
          </p:cNvPr>
          <p:cNvSpPr/>
          <p:nvPr/>
        </p:nvSpPr>
        <p:spPr>
          <a:xfrm>
            <a:off x="2911295" y="2818126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56B14C1F-90BD-1C90-73F6-6C9F59151716}"/>
              </a:ext>
            </a:extLst>
          </p:cNvPr>
          <p:cNvSpPr/>
          <p:nvPr/>
        </p:nvSpPr>
        <p:spPr>
          <a:xfrm>
            <a:off x="443219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E951FBD-1E74-BE7C-D4A3-F35376CDAEF3}"/>
              </a:ext>
            </a:extLst>
          </p:cNvPr>
          <p:cNvSpPr txBox="1"/>
          <p:nvPr/>
        </p:nvSpPr>
        <p:spPr>
          <a:xfrm>
            <a:off x="4432191" y="2209962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экспорта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B81A249F-DCE3-08A0-4B87-C67630735136}"/>
              </a:ext>
            </a:extLst>
          </p:cNvPr>
          <p:cNvSpPr/>
          <p:nvPr/>
        </p:nvSpPr>
        <p:spPr>
          <a:xfrm>
            <a:off x="4739789" y="2818126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39E1C2B-6618-B164-86D8-41D1A9B3E5DC}"/>
              </a:ext>
            </a:extLst>
          </p:cNvPr>
          <p:cNvSpPr/>
          <p:nvPr/>
        </p:nvSpPr>
        <p:spPr>
          <a:xfrm>
            <a:off x="632455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627D5FE-F318-9DC8-513C-A48C26710BE8}"/>
              </a:ext>
            </a:extLst>
          </p:cNvPr>
          <p:cNvSpPr txBox="1"/>
          <p:nvPr/>
        </p:nvSpPr>
        <p:spPr>
          <a:xfrm>
            <a:off x="6603415" y="2226454"/>
            <a:ext cx="8992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Агентство инвестиционного развития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3FEF74B3-ADEE-BCE6-D097-03A5BBB0295C}"/>
              </a:ext>
            </a:extLst>
          </p:cNvPr>
          <p:cNvSpPr/>
          <p:nvPr/>
        </p:nvSpPr>
        <p:spPr>
          <a:xfrm>
            <a:off x="6632157" y="2818126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93908C34-23FF-B6FD-A734-FA3A4DEFBF2C}"/>
              </a:ext>
            </a:extLst>
          </p:cNvPr>
          <p:cNvSpPr/>
          <p:nvPr/>
        </p:nvSpPr>
        <p:spPr>
          <a:xfrm>
            <a:off x="818350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BB85D94-72EE-69FE-106A-E428B04FDA7C}"/>
              </a:ext>
            </a:extLst>
          </p:cNvPr>
          <p:cNvSpPr txBox="1"/>
          <p:nvPr/>
        </p:nvSpPr>
        <p:spPr>
          <a:xfrm>
            <a:off x="8183501" y="2209962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Микрокредитная</a:t>
            </a: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 компания Хакасии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CCE1A1AC-DAEB-CCA8-8C14-0F60DB7AEE2B}"/>
              </a:ext>
            </a:extLst>
          </p:cNvPr>
          <p:cNvSpPr/>
          <p:nvPr/>
        </p:nvSpPr>
        <p:spPr>
          <a:xfrm>
            <a:off x="8491099" y="2818126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FCFCFC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rgbClr val="FCFC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9FD35FDE-44D5-69AA-B56A-DAAC1C428CDD}"/>
              </a:ext>
            </a:extLst>
          </p:cNvPr>
          <p:cNvSpPr/>
          <p:nvPr/>
        </p:nvSpPr>
        <p:spPr>
          <a:xfrm>
            <a:off x="74550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08ECDEF-3F43-3975-0B80-A87602F13F61}"/>
              </a:ext>
            </a:extLst>
          </p:cNvPr>
          <p:cNvSpPr txBox="1"/>
          <p:nvPr/>
        </p:nvSpPr>
        <p:spPr>
          <a:xfrm>
            <a:off x="745509" y="4074341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центр инжиниринга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xmlns="" id="{0C8E6F72-ACE9-B06A-C36F-14240F9C08ED}"/>
              </a:ext>
            </a:extLst>
          </p:cNvPr>
          <p:cNvSpPr/>
          <p:nvPr/>
        </p:nvSpPr>
        <p:spPr>
          <a:xfrm>
            <a:off x="1053107" y="4682505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E95975D5-91C3-3E7B-853F-21C2CD5F1A04}"/>
              </a:ext>
            </a:extLst>
          </p:cNvPr>
          <p:cNvSpPr/>
          <p:nvPr/>
        </p:nvSpPr>
        <p:spPr>
          <a:xfrm>
            <a:off x="2603696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E8AC662-A2F8-BE41-67F7-2E05358356A9}"/>
              </a:ext>
            </a:extLst>
          </p:cNvPr>
          <p:cNvSpPr txBox="1"/>
          <p:nvPr/>
        </p:nvSpPr>
        <p:spPr>
          <a:xfrm>
            <a:off x="2603697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Гарантийный фонд </a:t>
            </a:r>
          </a:p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Республики Хакасия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xmlns="" id="{4799F6AF-2D83-0543-6070-AD3C85DAE524}"/>
              </a:ext>
            </a:extLst>
          </p:cNvPr>
          <p:cNvSpPr/>
          <p:nvPr/>
        </p:nvSpPr>
        <p:spPr>
          <a:xfrm>
            <a:off x="2911295" y="4682505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xmlns="" id="{33B0C178-5D40-A28A-2614-96914272F53B}"/>
              </a:ext>
            </a:extLst>
          </p:cNvPr>
          <p:cNvSpPr/>
          <p:nvPr/>
        </p:nvSpPr>
        <p:spPr>
          <a:xfrm>
            <a:off x="443219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DE765BB-949A-B404-9239-345EA25CC23C}"/>
              </a:ext>
            </a:extLst>
          </p:cNvPr>
          <p:cNvSpPr txBox="1"/>
          <p:nvPr/>
        </p:nvSpPr>
        <p:spPr>
          <a:xfrm>
            <a:off x="4432191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Уполномоченный по защите прав предпринимателей в РХ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xmlns="" id="{B18BBBB6-B986-F405-356C-1830AD96E294}"/>
              </a:ext>
            </a:extLst>
          </p:cNvPr>
          <p:cNvSpPr/>
          <p:nvPr/>
        </p:nvSpPr>
        <p:spPr>
          <a:xfrm>
            <a:off x="4739789" y="4682505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:a16="http://schemas.microsoft.com/office/drawing/2014/main" xmlns="" id="{A889ECA0-D41C-F7E4-3A53-A7BAC8E9D284}"/>
              </a:ext>
            </a:extLst>
          </p:cNvPr>
          <p:cNvSpPr/>
          <p:nvPr/>
        </p:nvSpPr>
        <p:spPr>
          <a:xfrm>
            <a:off x="632455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C6FCB94-9D24-6DD4-BDD3-EA1459C62D8D}"/>
              </a:ext>
            </a:extLst>
          </p:cNvPr>
          <p:cNvSpPr txBox="1"/>
          <p:nvPr/>
        </p:nvSpPr>
        <p:spPr>
          <a:xfrm>
            <a:off x="6324558" y="4074341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xmlns="" id="{B026FA2E-3031-2846-D206-E2E40D670DD5}"/>
              </a:ext>
            </a:extLst>
          </p:cNvPr>
          <p:cNvSpPr/>
          <p:nvPr/>
        </p:nvSpPr>
        <p:spPr>
          <a:xfrm>
            <a:off x="6632157" y="4682505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xmlns="" id="{6841A548-C249-DE1A-6B4E-2631A272228B}"/>
              </a:ext>
            </a:extLst>
          </p:cNvPr>
          <p:cNvSpPr/>
          <p:nvPr/>
        </p:nvSpPr>
        <p:spPr>
          <a:xfrm>
            <a:off x="818350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70073448-8747-6D8A-73C5-5F95CEF649BB}"/>
              </a:ext>
            </a:extLst>
          </p:cNvPr>
          <p:cNvSpPr txBox="1"/>
          <p:nvPr/>
        </p:nvSpPr>
        <p:spPr>
          <a:xfrm>
            <a:off x="8183501" y="4074341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Предприниматель Хакасии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34A64A6B-D22A-7DF3-6ECE-D890B8000BAF}"/>
              </a:ext>
            </a:extLst>
          </p:cNvPr>
          <p:cNvSpPr/>
          <p:nvPr/>
        </p:nvSpPr>
        <p:spPr>
          <a:xfrm>
            <a:off x="8491099" y="4682505"/>
            <a:ext cx="841719" cy="1800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ФРПВИ НО">
            <a:extLst>
              <a:ext uri="{FF2B5EF4-FFF2-40B4-BE49-F238E27FC236}">
                <a16:creationId xmlns:a16="http://schemas.microsoft.com/office/drawing/2014/main" xmlns="" id="{FE2A41A8-E1F9-617E-290D-65D6372E0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23" y="1568695"/>
            <a:ext cx="527848" cy="5278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4115" y="1569281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E2C270-4E6F-3D0D-6482-8299146FC9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3285" y="1544208"/>
            <a:ext cx="577736" cy="5777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EB3A2C6-DDE0-90D1-2D40-6087B8E8A1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6723" y="1535146"/>
            <a:ext cx="583327" cy="5833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1BFEA64-A91D-47A8-C2A0-A5CFC5A251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74159" y="1526428"/>
            <a:ext cx="588666" cy="5886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1A5B4C1-6D72-4031-4B02-2E7F638F1C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7883" y="3413315"/>
            <a:ext cx="524868" cy="5317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9A4EF04-55DD-AFA3-925A-6FD2AEAA252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51175" y="1532804"/>
            <a:ext cx="558892" cy="5588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0544EB1-948F-EF0D-5CC4-DCA0BAEF47F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63051" y="3396729"/>
            <a:ext cx="557970" cy="56494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862DB05-2D8B-7A1B-BDBA-4AB0F7B2F7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40238" y="3415339"/>
            <a:ext cx="515488" cy="53610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AB3E42E0-BFAD-FA08-AEAD-136924768B4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74159" y="3413315"/>
            <a:ext cx="522032" cy="52881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21F0EBF0-C721-6123-AE4A-48249D9359E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51175" y="3417613"/>
            <a:ext cx="509317" cy="5160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050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877877" y="1265530"/>
            <a:ext cx="1600989" cy="24140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харакетристика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563351" y="1247927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116889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211547" y="1273806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182270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hlinkClick r:id="rId8" action="ppaction://hlinksldjump"/>
            <a:extLst>
              <a:ext uri="{FF2B5EF4-FFF2-40B4-BE49-F238E27FC236}">
                <a16:creationId xmlns=""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2509847" y="1616221"/>
            <a:ext cx="214961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жизнеобеспечению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hlinkClick r:id="rId9" action="ppaction://hlinksldjump"/>
            <a:extLst>
              <a:ext uri="{FF2B5EF4-FFF2-40B4-BE49-F238E27FC236}">
                <a16:creationId xmlns=""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4691270" y="1616221"/>
            <a:ext cx="28827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 культурно-исторического наследия 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1975449" y="2006510"/>
            <a:ext cx="18719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DA364A5-0038-B5D5-495C-A86A4DFC2C65}"/>
              </a:ext>
            </a:extLst>
          </p:cNvPr>
          <p:cNvSpPr/>
          <p:nvPr/>
        </p:nvSpPr>
        <p:spPr>
          <a:xfrm>
            <a:off x="3928036" y="2011518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6126486" y="2036884"/>
            <a:ext cx="1257725" cy="24120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D962CB95-2F07-0A93-94AF-805D4F03CC79}"/>
              </a:ext>
            </a:extLst>
          </p:cNvPr>
          <p:cNvSpPr/>
          <p:nvPr/>
        </p:nvSpPr>
        <p:spPr>
          <a:xfrm>
            <a:off x="7384361" y="2042650"/>
            <a:ext cx="214734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сетей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629727" y="2363637"/>
            <a:ext cx="2009955" cy="267458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15" action="ppaction://hlinksldjump"/>
            <a:extLst>
              <a:ext uri="{FF2B5EF4-FFF2-40B4-BE49-F238E27FC236}">
                <a16:creationId xmlns=""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2734331" y="2355624"/>
            <a:ext cx="3123005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профиля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6003983" y="2372878"/>
            <a:ext cx="35130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добывающей отрасли 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hlinkClick r:id="rId17" action="ppaction://hlinksldjump"/>
            <a:extLst>
              <a:ext uri="{FF2B5EF4-FFF2-40B4-BE49-F238E27FC236}">
                <a16:creationId xmlns="" xmlns:a16="http://schemas.microsoft.com/office/drawing/2014/main" id="{2C2C6496-E405-0572-3A2E-0622CDBB04B7}"/>
              </a:ext>
            </a:extLst>
          </p:cNvPr>
          <p:cNvSpPr/>
          <p:nvPr/>
        </p:nvSpPr>
        <p:spPr>
          <a:xfrm>
            <a:off x="4183056" y="2733945"/>
            <a:ext cx="205681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2-23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18" action="ppaction://hlinksldjump"/>
            <a:extLst>
              <a:ext uri="{FF2B5EF4-FFF2-40B4-BE49-F238E27FC236}">
                <a16:creationId xmlns=""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654377" y="3133312"/>
            <a:ext cx="299452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rId19" action="ppaction://hlinksldjump"/>
            <a:extLst>
              <a:ext uri="{FF2B5EF4-FFF2-40B4-BE49-F238E27FC236}">
                <a16:creationId xmlns=""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3762597" y="3147958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ниши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hlinkClick r:id="rId20" action="ppaction://hlinksldjump"/>
            <a:extLst>
              <a:ext uri="{FF2B5EF4-FFF2-40B4-BE49-F238E27FC236}">
                <a16:creationId xmlns="" xmlns:a16="http://schemas.microsoft.com/office/drawing/2014/main" id="{323669C7-2326-A142-CBA6-D9335D6EB948}"/>
              </a:ext>
            </a:extLst>
          </p:cNvPr>
          <p:cNvSpPr/>
          <p:nvPr/>
        </p:nvSpPr>
        <p:spPr>
          <a:xfrm>
            <a:off x="5665644" y="3150012"/>
            <a:ext cx="387337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подразумевающие интеграционные  решения 27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21" action="ppaction://hlinksldjump"/>
            <a:extLst>
              <a:ext uri="{FF2B5EF4-FFF2-40B4-BE49-F238E27FC236}">
                <a16:creationId xmlns=""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2857855" y="3545279"/>
            <a:ext cx="1985497" cy="27384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господдержки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hlinkClick r:id="" action="ppaction://noaction"/>
            <a:extLst>
              <a:ext uri="{FF2B5EF4-FFF2-40B4-BE49-F238E27FC236}">
                <a16:creationId xmlns="" xmlns:a16="http://schemas.microsoft.com/office/drawing/2014/main" id="{9C10948B-9597-D731-360F-BF2BC1F5DD42}"/>
              </a:ext>
            </a:extLst>
          </p:cNvPr>
          <p:cNvSpPr/>
          <p:nvPr/>
        </p:nvSpPr>
        <p:spPr>
          <a:xfrm>
            <a:off x="5029200" y="3555976"/>
            <a:ext cx="439947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министерства,  оказывающие   поддержку   предпринимателям  и   инвесторам 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hlinkClick r:id="rId22" action="ppaction://hlinksldjump"/>
            <a:extLst>
              <a:ext uri="{FF2B5EF4-FFF2-40B4-BE49-F238E27FC236}">
                <a16:creationId xmlns=""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5275932" y="3980440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будущего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23" action="ppaction://hlinksldjump"/>
            <a:extLst>
              <a:ext uri="{FF2B5EF4-FFF2-40B4-BE49-F238E27FC236}">
                <a16:creationId xmlns=""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6992796" y="3979184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hlinkClick r:id="rId24" action="ppaction://hlinksldjump"/>
            <a:extLst>
              <a:ext uri="{FF2B5EF4-FFF2-40B4-BE49-F238E27FC236}">
                <a16:creationId xmlns="" xmlns:a16="http://schemas.microsoft.com/office/drawing/2014/main" id="{2029B849-BBFE-D583-1092-C2F3C544AF93}"/>
              </a:ext>
            </a:extLst>
          </p:cNvPr>
          <p:cNvSpPr/>
          <p:nvPr/>
        </p:nvSpPr>
        <p:spPr>
          <a:xfrm>
            <a:off x="634213" y="3545277"/>
            <a:ext cx="211347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hlinkClick r:id="rId25" action="ppaction://hlinksldjump"/>
            <a:extLst>
              <a:ext uri="{FF2B5EF4-FFF2-40B4-BE49-F238E27FC236}">
                <a16:creationId xmlns=""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6298387" y="2759198"/>
            <a:ext cx="32435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и результаты развития  24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27015" y="6464595"/>
            <a:ext cx="837876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ПОДГОТОВЛЕН  ЭКОНОМИЧЕСКИМ  ОТДЕЛОМ  УПРАВЛЕНИЯ  ФИНАНСОВ  И  ЭКОНОМИКИ  АДМИНИСТРАЦИИ  УСТЬ-АБАКАНСКОГО 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627015" y="4880597"/>
            <a:ext cx="898611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</a:t>
            </a:r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УСТЬ-АБАКАНСКОГО  МУНИЦИПАЛЬНОГО  РАЙОНА</a:t>
            </a:r>
            <a:endParaRPr lang="x-non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562805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Усть-Абаканский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район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9210906" y="159835"/>
            <a:ext cx="401445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" name="Скругленный прямоугольник 44">
            <a:hlinkClick r:id="rId9" action="ppaction://hlinksldjump"/>
            <a:extLst>
              <a:ext uri="{FF2B5EF4-FFF2-40B4-BE49-F238E27FC236}">
                <a16:creationId xmlns=""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7720640" y="1641344"/>
            <a:ext cx="1802921" cy="294199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 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hlinkClick r:id="rId9" action="ppaction://hlinksldjump"/>
            <a:extLst>
              <a:ext uri="{FF2B5EF4-FFF2-40B4-BE49-F238E27FC236}">
                <a16:creationId xmlns=""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627353" y="1993003"/>
            <a:ext cx="1298712" cy="2703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знаковые события 13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Скругленный прямоугольник 51">
            <a:hlinkClick r:id="rId22" action="ppaction://hlinksldjump"/>
            <a:extLst>
              <a:ext uri="{FF2B5EF4-FFF2-40B4-BE49-F238E27FC236}">
                <a16:creationId xmlns=""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640464" y="3944922"/>
            <a:ext cx="444891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управления, оказывающие  поддержку  предпринимателям  и  инвесторам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618776" y="2722788"/>
            <a:ext cx="347651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x-none" sz="8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обрабатывающих производств  </a:t>
            </a:r>
            <a:r>
              <a:rPr lang="x-none" sz="800" b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2003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37A7826-76C6-ACDC-108C-46817594633E}"/>
              </a:ext>
            </a:extLst>
          </p:cNvPr>
          <p:cNvSpPr/>
          <p:nvPr/>
        </p:nvSpPr>
        <p:spPr>
          <a:xfrm>
            <a:off x="627016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ТРАНСПОРТА И ДОРОЖНОГО ХОЗЯЙСТВА 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xmlns="" id="{2BB5EBE9-65B5-B62A-9463-A385D023A95B}"/>
              </a:ext>
            </a:extLst>
          </p:cNvPr>
          <p:cNvSpPr/>
          <p:nvPr/>
        </p:nvSpPr>
        <p:spPr>
          <a:xfrm>
            <a:off x="627016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СТРОИТЕЛЬСТВА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D80EE500-1539-8A1A-8026-34CD35F7267C}"/>
              </a:ext>
            </a:extLst>
          </p:cNvPr>
          <p:cNvSpPr/>
          <p:nvPr/>
        </p:nvSpPr>
        <p:spPr>
          <a:xfrm>
            <a:off x="745508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xmlns="" id="{364E6F95-0A19-B1FC-0BBB-262E96196828}"/>
              </a:ext>
            </a:extLst>
          </p:cNvPr>
          <p:cNvSpPr/>
          <p:nvPr/>
        </p:nvSpPr>
        <p:spPr>
          <a:xfrm>
            <a:off x="541291" y="4400385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НАЦИОНАЛЬНОЙ И ТЕРРИТОРИАЛЬНОЙ ПОЛИТИКИ 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xmlns="" id="{0D21332B-0DB9-6B4D-9305-D43EC94237DF}"/>
              </a:ext>
            </a:extLst>
          </p:cNvPr>
          <p:cNvSpPr/>
          <p:nvPr/>
        </p:nvSpPr>
        <p:spPr>
          <a:xfrm>
            <a:off x="745508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xmlns="" id="{D7D0A12C-4216-66F6-609A-1DF85D2F79D6}"/>
              </a:ext>
            </a:extLst>
          </p:cNvPr>
          <p:cNvSpPr/>
          <p:nvPr/>
        </p:nvSpPr>
        <p:spPr>
          <a:xfrm>
            <a:off x="617491" y="5444449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РЕСПУБЛИКИ  ХАКАСИЯ</a:t>
            </a:r>
            <a:endParaRPr lang="x-none" sz="11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:a16="http://schemas.microsoft.com/office/drawing/2014/main" xmlns="" id="{F6D9C1A6-36DF-B7C8-A1A4-E0DF0D6AF5F8}"/>
              </a:ext>
            </a:extLst>
          </p:cNvPr>
          <p:cNvSpPr/>
          <p:nvPr/>
        </p:nvSpPr>
        <p:spPr>
          <a:xfrm>
            <a:off x="745508" y="558838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xmlns="" id="{C710E187-EF2B-9551-02E2-2EE963AA66F3}"/>
              </a:ext>
            </a:extLst>
          </p:cNvPr>
          <p:cNvSpPr/>
          <p:nvPr/>
        </p:nvSpPr>
        <p:spPr>
          <a:xfrm>
            <a:off x="627016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ЖИЛИЩНО-КОММУНАЛЬНОГО</a:t>
            </a:r>
          </a:p>
          <a:p>
            <a:pPr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ХОЗЯЙСТВА И ЭНЕРГЕТИКИ РЕСПУБЛИКИ ХАКАСИЯ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:a16="http://schemas.microsoft.com/office/drawing/2014/main" xmlns="" id="{20228815-09FF-6E6C-556A-998EFA1255AA}"/>
              </a:ext>
            </a:extLst>
          </p:cNvPr>
          <p:cNvSpPr/>
          <p:nvPr/>
        </p:nvSpPr>
        <p:spPr>
          <a:xfrm>
            <a:off x="745508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xmlns="" id="{131C888D-6A77-FA57-7287-59E57BB12423}"/>
              </a:ext>
            </a:extLst>
          </p:cNvPr>
          <p:cNvSpPr/>
          <p:nvPr/>
        </p:nvSpPr>
        <p:spPr>
          <a:xfrm>
            <a:off x="5271922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endParaRPr lang="ru-RU" sz="11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ХОЗЯЙСТВА              И ПРОДОВОЛЬСТВЕННЫХ РЕСПУБЛИКИ ХАКАСИЯ</a:t>
            </a:r>
            <a:endParaRPr lang="x-none" sz="11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x-none" sz="11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xmlns="" id="{DE59F9B4-87D8-8A85-32F4-840EE4EAE820}"/>
              </a:ext>
            </a:extLst>
          </p:cNvPr>
          <p:cNvSpPr/>
          <p:nvPr/>
        </p:nvSpPr>
        <p:spPr>
          <a:xfrm>
            <a:off x="5390414" y="1526428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xmlns="" id="{E72EEE87-401A-6915-9E04-97934AFA7EA6}"/>
              </a:ext>
            </a:extLst>
          </p:cNvPr>
          <p:cNvSpPr/>
          <p:nvPr/>
        </p:nvSpPr>
        <p:spPr>
          <a:xfrm>
            <a:off x="5271922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ИМУЩЕСТВЕННЫХ                         И ЗЕМЕЛЬНЫХ ОТНОШЕНИЙ РЕСПУБЛИКИ ХАКАСИЯ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Скругленный прямоугольник 128">
            <a:extLst>
              <a:ext uri="{FF2B5EF4-FFF2-40B4-BE49-F238E27FC236}">
                <a16:creationId xmlns:a16="http://schemas.microsoft.com/office/drawing/2014/main" xmlns="" id="{9A3C68C4-7183-577A-6A93-F3DD77FF4365}"/>
              </a:ext>
            </a:extLst>
          </p:cNvPr>
          <p:cNvSpPr/>
          <p:nvPr/>
        </p:nvSpPr>
        <p:spPr>
          <a:xfrm>
            <a:off x="5390414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:a16="http://schemas.microsoft.com/office/drawing/2014/main" xmlns="" id="{01175CC2-6729-59B8-4B7D-523141702B5F}"/>
              </a:ext>
            </a:extLst>
          </p:cNvPr>
          <p:cNvSpPr/>
          <p:nvPr/>
        </p:nvSpPr>
        <p:spPr>
          <a:xfrm>
            <a:off x="5271922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ЗДРАВООХРАНЕНИЯ РЕСПУБЛИКИ ХАКАСИЯ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xmlns="" id="{728C8CFA-7F80-B8EF-3F74-D2D33B092CD8}"/>
              </a:ext>
            </a:extLst>
          </p:cNvPr>
          <p:cNvSpPr/>
          <p:nvPr/>
        </p:nvSpPr>
        <p:spPr>
          <a:xfrm>
            <a:off x="5390414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:a16="http://schemas.microsoft.com/office/drawing/2014/main" xmlns="" id="{968A1C6F-EB64-8A6B-457E-1E5BFBB7DFDB}"/>
              </a:ext>
            </a:extLst>
          </p:cNvPr>
          <p:cNvSpPr/>
          <p:nvPr/>
        </p:nvSpPr>
        <p:spPr>
          <a:xfrm>
            <a:off x="5271922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КУЛЬТУРЫ РЕСПУБЛИКИ ХАКАСИЯ</a:t>
            </a:r>
            <a:endParaRPr lang="x-none" sz="11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xmlns="" id="{35F81B7E-2564-C304-2256-75A1D64497E2}"/>
              </a:ext>
            </a:extLst>
          </p:cNvPr>
          <p:cNvSpPr/>
          <p:nvPr/>
        </p:nvSpPr>
        <p:spPr>
          <a:xfrm>
            <a:off x="5390414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E4FD26-1B60-AB26-D7B0-75A18B288E4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A21061-A8E0-B171-4A4C-258E779C6EE4}"/>
              </a:ext>
            </a:extLst>
          </p:cNvPr>
          <p:cNvSpPr txBox="1"/>
          <p:nvPr/>
        </p:nvSpPr>
        <p:spPr>
          <a:xfrm>
            <a:off x="914736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герб </a:t>
            </a:r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01EBD5-3113-E788-F04D-4240CB36E21F}"/>
              </a:ext>
            </a:extLst>
          </p:cNvPr>
          <p:cNvSpPr txBox="1"/>
          <p:nvPr/>
        </p:nvSpPr>
        <p:spPr>
          <a:xfrm>
            <a:off x="914736" y="2790118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19A544-D27B-7682-0557-B421B61B38B4}"/>
              </a:ext>
            </a:extLst>
          </p:cNvPr>
          <p:cNvSpPr txBox="1"/>
          <p:nvPr/>
        </p:nvSpPr>
        <p:spPr>
          <a:xfrm>
            <a:off x="911267" y="381095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72E0C7-E513-6095-624C-060F575A227C}"/>
              </a:ext>
            </a:extLst>
          </p:cNvPr>
          <p:cNvSpPr txBox="1"/>
          <p:nvPr/>
        </p:nvSpPr>
        <p:spPr>
          <a:xfrm>
            <a:off x="911267" y="482983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97EF29E-CDA9-01DE-D4D8-68980708FACE}"/>
              </a:ext>
            </a:extLst>
          </p:cNvPr>
          <p:cNvSpPr txBox="1"/>
          <p:nvPr/>
        </p:nvSpPr>
        <p:spPr>
          <a:xfrm>
            <a:off x="911267" y="5840952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735D63F-713A-1180-A2A1-D61B460A541E}"/>
              </a:ext>
            </a:extLst>
          </p:cNvPr>
          <p:cNvSpPr txBox="1"/>
          <p:nvPr/>
        </p:nvSpPr>
        <p:spPr>
          <a:xfrm>
            <a:off x="5559642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B444158-3E13-6C22-6E7F-697BB3B36D5A}"/>
              </a:ext>
            </a:extLst>
          </p:cNvPr>
          <p:cNvSpPr txBox="1"/>
          <p:nvPr/>
        </p:nvSpPr>
        <p:spPr>
          <a:xfrm>
            <a:off x="5559642" y="381985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E5D5CA9-39A6-880E-A2CA-27350A0EC67B}"/>
              </a:ext>
            </a:extLst>
          </p:cNvPr>
          <p:cNvSpPr txBox="1"/>
          <p:nvPr/>
        </p:nvSpPr>
        <p:spPr>
          <a:xfrm>
            <a:off x="5559642" y="483847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01175CC2-6729-59B8-4B7D-523141702B5F}"/>
              </a:ext>
            </a:extLst>
          </p:cNvPr>
          <p:cNvSpPr/>
          <p:nvPr/>
        </p:nvSpPr>
        <p:spPr>
          <a:xfrm>
            <a:off x="5408158" y="549576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МОЛОДЕЖНОЙ ПОЛИТИКИ И ОБЩЕСТВЕННОГО РАЗВИТИЯ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946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90550" y="1485900"/>
            <a:ext cx="695324" cy="6286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3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286373" y="1476376"/>
            <a:ext cx="619125" cy="6477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4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609600" y="2533649"/>
            <a:ext cx="657225" cy="6191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5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638174" y="3514726"/>
            <a:ext cx="657226" cy="6286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6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609600" y="4505325"/>
            <a:ext cx="628646" cy="5810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7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600075" y="5534024"/>
            <a:ext cx="704850" cy="666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8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305425" y="2495550"/>
            <a:ext cx="638175" cy="6381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9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248275" y="3505200"/>
            <a:ext cx="685800" cy="685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0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286375" y="4495800"/>
            <a:ext cx="657225" cy="6572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" name="Picture 2" descr="C:\Users\Пользователь\Desktop\загрузка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334000" y="5534025"/>
            <a:ext cx="666750" cy="666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60022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УПРАВЛЕНИЯ, 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183886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ФИНАНСОВ И ЭКОНОМИКИ АДМИНИСТРАЦИИ УСТЬ-АБАКАНСКОГО РАЙОНА 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=""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587259" y="2933867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ИМУЩЕСТВЕННЫХ И ЗЕМЕЛЬНЫХ ОТНОШЕНИЙ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АДМИНИСТРАЦИИ УСТЬ-АБАКАНСКОГО МУНИЦИПАЛЬНОГО РАЙОНА 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="" xmlns:a16="http://schemas.microsoft.com/office/drawing/2014/main" id="{364E6F95-0A19-B1FC-0BBB-262E96196828}"/>
              </a:ext>
            </a:extLst>
          </p:cNvPr>
          <p:cNvSpPr/>
          <p:nvPr/>
        </p:nvSpPr>
        <p:spPr>
          <a:xfrm>
            <a:off x="5408158" y="1839981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ЖКХиС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АДМИНИСТРАЦИИ УСТЬ-АБАКАНСКОГО  МУНИЦИПАЛЬНОГО РАЙОНА РЕСПУБЛИКИ ХАКАСИЯ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="" xmlns:a16="http://schemas.microsoft.com/office/drawing/2014/main" id="{D7D0A12C-4216-66F6-609A-1DF85D2F79D6}"/>
              </a:ext>
            </a:extLst>
          </p:cNvPr>
          <p:cNvSpPr/>
          <p:nvPr/>
        </p:nvSpPr>
        <p:spPr>
          <a:xfrm>
            <a:off x="5247996" y="4103828"/>
            <a:ext cx="4497842" cy="1002182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КУЛЬТУРЫ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МОЛОДЕЖНОЙ ПОЛИТИКИ СПОРТА И ТУРИЗМА АДМИНИСТРАЦИИ УСТЬ-АБАКАНСКОГО  МУНИЦИПАЛЬНОГО РАЙОНА РЕСПУБЛИКИ ХАКАСИЯ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=""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5246724" y="291568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 ОБРАЗОВАНИЯ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АДМИНИСТРАЦИИ УСТЬ-АБАКАНСКОГО  МУНИЦИПАЛЬНОГО РАЙОНА РЕСПУБЛИКИ ХАКАСИЯ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=""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64750" y="4128844"/>
            <a:ext cx="4497842" cy="991796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ПРИРОДНЫХ РЕСУРСОВ, ОХРАНЫ ОКРУЖАЮЩЕЙ СРЕДЫ, СЕЛЬСКОГО ХОЗЯЙСТВА И ПРОДОВОЛЬСТВИЯ АДМИНИСТРАЦИИ УСТЬ-АБАКАНСКОГО РАЙОНА  РЕСПУБЛИКИ ХАКАСИЯ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9E4FD26-1B60-AB26-D7B0-75A18B288E43}"/>
              </a:ext>
            </a:extLst>
          </p:cNvPr>
          <p:cNvSpPr txBox="1"/>
          <p:nvPr/>
        </p:nvSpPr>
        <p:spPr>
          <a:xfrm>
            <a:off x="612385" y="6599946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3142" y="2078164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710" y="3152916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5256" y="3058826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9109" y="4259472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1997" y="1994675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4" descr="C:\Users\Пользователь\Desktop\Инвестиционное развитие\ust_abakanskiy_rayon_co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409" y="4284651"/>
            <a:ext cx="367991" cy="48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60022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="" xmlns:a16="http://schemas.microsoft.com/office/drawing/2014/main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481" y="3098168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="" xmlns:a16="http://schemas.microsoft.com/office/drawing/2014/main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7031" y="2516875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=""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07528" y="3193587"/>
            <a:ext cx="360000" cy="360000"/>
          </a:xfrm>
          <a:prstGeom prst="rect">
            <a:avLst/>
          </a:prstGeom>
        </p:spPr>
      </p:pic>
      <p:pic>
        <p:nvPicPr>
          <p:cNvPr id="60" name="Рисунок 59" descr="Включенный свет со сплошной заливкой">
            <a:extLst>
              <a:ext uri="{FF2B5EF4-FFF2-40B4-BE49-F238E27FC236}">
                <a16:creationId xmlns="" xmlns:a16="http://schemas.microsoft.com/office/drawing/2014/main" id="{7C7AD6CC-787D-CD34-EA28-14CBC13E5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89910" y="2507195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0647" y="3108960"/>
            <a:ext cx="1679659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 регламент сопровождения инвестиционных проектов</a:t>
            </a: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3331596" y="3156668"/>
            <a:ext cx="162399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408F2D5-E7B1-9859-0C27-C31633C7E698}"/>
              </a:ext>
            </a:extLst>
          </p:cNvPr>
          <p:cNvSpPr txBox="1"/>
          <p:nvPr/>
        </p:nvSpPr>
        <p:spPr>
          <a:xfrm>
            <a:off x="3321000" y="2520096"/>
            <a:ext cx="1678936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</a:t>
            </a:r>
            <a:r>
              <a:rPr lang="ru-RU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 развития, </a:t>
            </a:r>
            <a:r>
              <a:rPr lang="ru-RU" sz="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осуществляющий поддержку инвесторов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2" y="227939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1D9B1EA-DB20-61B1-E164-5A2A943B0C14}"/>
              </a:ext>
            </a:extLst>
          </p:cNvPr>
          <p:cNvSpPr txBox="1"/>
          <p:nvPr/>
        </p:nvSpPr>
        <p:spPr>
          <a:xfrm>
            <a:off x="5860471" y="252759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5860471" y="3142732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980101" y="2529776"/>
            <a:ext cx="167893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здравоохранения                       и сокращено число жалоб        от населения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DBB4721-DFED-CF1D-F788-C8DB8F076DD0}"/>
              </a:ext>
            </a:extLst>
          </p:cNvPr>
          <p:cNvSpPr txBox="1"/>
          <p:nvPr/>
        </p:nvSpPr>
        <p:spPr>
          <a:xfrm>
            <a:off x="1200632" y="5072979"/>
            <a:ext cx="34856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маршруты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объектам культурного наследия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37C5565-DE52-186C-6CB0-BF8365BF57B2}"/>
              </a:ext>
            </a:extLst>
          </p:cNvPr>
          <p:cNvSpPr txBox="1"/>
          <p:nvPr/>
        </p:nvSpPr>
        <p:spPr>
          <a:xfrm>
            <a:off x="1200632" y="5688113"/>
            <a:ext cx="35237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ежегодные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мероприятия,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пользуются спросом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туристов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5158D1E-D578-B354-C1C5-91E0359E2077}"/>
              </a:ext>
            </a:extLst>
          </p:cNvPr>
          <p:cNvSpPr txBox="1"/>
          <p:nvPr/>
        </p:nvSpPr>
        <p:spPr>
          <a:xfrm>
            <a:off x="5825429" y="5069262"/>
            <a:ext cx="3764799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Выполнены работы по реконструкции автомобильной дороги </a:t>
            </a:r>
            <a:r>
              <a:rPr lang="ru-RU" sz="900" spc="-1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900" dirty="0" smtClean="0">
                <a:solidFill>
                  <a:srgbClr val="003399"/>
                </a:solidFill>
              </a:rPr>
              <a:t>объездная дорога до г. Абакан через Расцветовский и Калининский сельсоветы)</a:t>
            </a:r>
          </a:p>
          <a:p>
            <a:endParaRPr lang="ru-RU" sz="900" dirty="0" smtClean="0">
              <a:solidFill>
                <a:srgbClr val="FF0000"/>
              </a:solidFill>
            </a:endParaRP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=""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="" xmlns:a16="http://schemas.microsoft.com/office/drawing/2014/main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429677" y="3145948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D1CBB25-549C-8288-0CB6-AE914774C6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Банк со сплошной заливкой">
            <a:extLst>
              <a:ext uri="{FF2B5EF4-FFF2-40B4-BE49-F238E27FC236}">
                <a16:creationId xmlns:a16="http://schemas.microsoft.com/office/drawing/2014/main" xmlns="" id="{7257CABC-B924-268D-00EF-5A0C34B6689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768110" y="5060671"/>
            <a:ext cx="360000" cy="36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40402" y="2513937"/>
            <a:ext cx="1598213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Разработана  инвестиционная  декларация</a:t>
            </a: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 descr="Поиск в папке со сплошной заливкой">
            <a:extLst>
              <a:ext uri="{FF2B5EF4-FFF2-40B4-BE49-F238E27FC236}">
                <a16:creationId xmlns:a16="http://schemas.microsoft.com/office/drawing/2014/main" xmlns="" id="{8E7AADA5-369E-3E3B-897E-1A359D7E19A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xmlns="" r:embed="rId154"/>
              </a:ext>
            </a:extLst>
          </a:blip>
          <a:stretch>
            <a:fillRect/>
          </a:stretch>
        </p:blipFill>
        <p:spPr>
          <a:xfrm>
            <a:off x="767960" y="2507376"/>
            <a:ext cx="360000" cy="360000"/>
          </a:xfrm>
          <a:prstGeom prst="rect">
            <a:avLst/>
          </a:prstGeom>
        </p:spPr>
      </p:pic>
      <p:pic>
        <p:nvPicPr>
          <p:cNvPr id="38" name="Рисунок 37" descr="Окрестности со сплошной заливкой">
            <a:extLst>
              <a:ext uri="{FF2B5EF4-FFF2-40B4-BE49-F238E27FC236}">
                <a16:creationId xmlns:a16="http://schemas.microsoft.com/office/drawing/2014/main" xmlns="" id="{9A6F2614-FE42-F12A-A559-C10FAB040175}"/>
              </a:ext>
            </a:extLst>
          </p:cNvPr>
          <p:cNvPicPr>
            <a:picLocks noChangeAspect="1"/>
          </p:cNvPicPr>
          <p:nvPr/>
        </p:nvPicPr>
        <p:blipFill>
          <a:blip r:embed="rId155">
            <a:extLst>
              <a:ext uri="{96DAC541-7B7A-43D3-8B79-37D633B846F1}">
                <asvg:svgBlip xmlns:asvg="http://schemas.microsoft.com/office/drawing/2016/SVG/main" xmlns="" r:embed="rId130"/>
              </a:ext>
            </a:extLst>
          </a:blip>
          <a:stretch>
            <a:fillRect/>
          </a:stretch>
        </p:blipFill>
        <p:spPr>
          <a:xfrm>
            <a:off x="5385422" y="4970753"/>
            <a:ext cx="360000" cy="360000"/>
          </a:xfrm>
          <a:prstGeom prst="rect">
            <a:avLst/>
          </a:prstGeom>
        </p:spPr>
      </p:pic>
      <p:pic>
        <p:nvPicPr>
          <p:cNvPr id="41" name="Рисунок 40" descr="Пользователи со сплошной заливкой">
            <a:extLst>
              <a:ext uri="{FF2B5EF4-FFF2-40B4-BE49-F238E27FC236}">
                <a16:creationId xmlns:a16="http://schemas.microsoft.com/office/drawing/2014/main" xmlns="" id="{CD68CE8E-FB46-8639-D97A-1B6559563DE1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:asvg="http://schemas.microsoft.com/office/drawing/2016/SVG/main" xmlns="" r:embed="rId38"/>
              </a:ext>
            </a:extLst>
          </a:blip>
          <a:stretch>
            <a:fillRect/>
          </a:stretch>
        </p:blipFill>
        <p:spPr>
          <a:xfrm>
            <a:off x="764746" y="5672907"/>
            <a:ext cx="360000" cy="360000"/>
          </a:xfrm>
          <a:prstGeom prst="rect">
            <a:avLst/>
          </a:prstGeom>
        </p:spPr>
      </p:pic>
      <p:pic>
        <p:nvPicPr>
          <p:cNvPr id="42" name="Рисунок 41" descr="Конвертируемый со сплошной заливкой">
            <a:extLst>
              <a:ext uri="{FF2B5EF4-FFF2-40B4-BE49-F238E27FC236}">
                <a16:creationId xmlns="" xmlns:a16="http://schemas.microsoft.com/office/drawing/2014/main" id="{AB30A21E-CA3E-EDBF-1681-3C9A21D89D6D}"/>
              </a:ext>
            </a:extLst>
          </p:cNvPr>
          <p:cNvPicPr>
            <a:picLocks noChangeAspect="1"/>
          </p:cNvPicPr>
          <p:nvPr/>
        </p:nvPicPr>
        <p:blipFill>
          <a:blip r:embed="rId157">
            <a:extLst>
              <a:ext uri="{96DAC541-7B7A-43D3-8B79-37D633B846F1}">
                <asvg:svgBlip xmlns="" xmlns:asvg="http://schemas.microsoft.com/office/drawing/2016/SVG/main" r:embed="rId158"/>
              </a:ext>
            </a:extLst>
          </a:blip>
          <a:stretch>
            <a:fillRect/>
          </a:stretch>
        </p:blipFill>
        <p:spPr>
          <a:xfrm>
            <a:off x="5399764" y="5574415"/>
            <a:ext cx="360000" cy="360000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5764379" y="5618074"/>
            <a:ext cx="3767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Позволит разгрузить транспортный поток между населенными пунктами по федеральной трассе </a:t>
            </a:r>
            <a:endParaRPr lang="ru-RU" sz="9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6036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335325" y="1429319"/>
            <a:ext cx="4325510" cy="1926131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>
            <a:off x="5535562" y="166857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УПОЛНОМОЧЕННЫЙ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3353" y="2004730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="" xmlns:a16="http://schemas.microsoft.com/office/drawing/2014/main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4545" y="2925162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>
            <a:off x="5572503" y="1961979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Потылицына Наталья Александровна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A5FA2E06-ACD5-D4CA-CA5A-18E45EE13D6C}"/>
              </a:ext>
            </a:extLst>
          </p:cNvPr>
          <p:cNvSpPr txBox="1"/>
          <p:nvPr/>
        </p:nvSpPr>
        <p:spPr>
          <a:xfrm>
            <a:off x="8105651" y="201117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+ 730903220073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348A606-ACF8-6089-0C2B-37D064DE94AB}"/>
              </a:ext>
            </a:extLst>
          </p:cNvPr>
          <p:cNvSpPr txBox="1"/>
          <p:nvPr/>
        </p:nvSpPr>
        <p:spPr>
          <a:xfrm>
            <a:off x="8139735" y="2927605"/>
            <a:ext cx="14678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potylitsynan@inbox.ru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43CFB82D-B6E0-4602-D294-1E834D997346}"/>
              </a:ext>
            </a:extLst>
          </p:cNvPr>
          <p:cNvSpPr/>
          <p:nvPr/>
        </p:nvSpPr>
        <p:spPr>
          <a:xfrm>
            <a:off x="603163" y="1429318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34C27CBF-BE07-07F1-AC06-BD6A89B9C6B3}"/>
              </a:ext>
            </a:extLst>
          </p:cNvPr>
          <p:cNvSpPr txBox="1"/>
          <p:nvPr/>
        </p:nvSpPr>
        <p:spPr>
          <a:xfrm>
            <a:off x="872824" y="1668575"/>
            <a:ext cx="30616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ЭКОНОМИЧЕСКИЙ ОТДЕЛ  </a:t>
            </a:r>
            <a:r>
              <a:rPr lang="ru-RU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УФиЭ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=""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627016" y="4777822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=""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614316" y="3122621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="" xmlns:a16="http://schemas.microsoft.com/office/drawing/2014/main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1019" y="2064953"/>
            <a:ext cx="180000" cy="180000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16502" y="2168319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="" xmlns:a16="http://schemas.microsoft.com/office/drawing/2014/main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2548327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2F2B9486-26DF-374A-FFFA-6392A5B5FAA8}"/>
              </a:ext>
            </a:extLst>
          </p:cNvPr>
          <p:cNvSpPr txBox="1"/>
          <p:nvPr/>
        </p:nvSpPr>
        <p:spPr>
          <a:xfrm>
            <a:off x="1156814" y="2075290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655101, Республика Хакасия, рп. Усть-Абакан, ул. Рабочая, 9, кабинет 108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5E102E39-639E-3C66-DA5E-C210980FCAF4}"/>
              </a:ext>
            </a:extLst>
          </p:cNvPr>
          <p:cNvSpPr txBox="1"/>
          <p:nvPr/>
        </p:nvSpPr>
        <p:spPr>
          <a:xfrm>
            <a:off x="3477866" y="2109556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73903222026 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3517621" y="258301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admustab@mail.ru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="" xmlns:a16="http://schemas.microsoft.com/office/drawing/2014/main" id="{D76D3B17-D1DC-4C2D-0858-016C18C26F0A}"/>
              </a:ext>
            </a:extLst>
          </p:cNvPr>
          <p:cNvSpPr/>
          <p:nvPr/>
        </p:nvSpPr>
        <p:spPr>
          <a:xfrm>
            <a:off x="5408159" y="3506525"/>
            <a:ext cx="4260628" cy="2862470"/>
          </a:xfrm>
          <a:prstGeom prst="roundRect">
            <a:avLst>
              <a:gd name="adj" fmla="val 1726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DD6D9819-4A1F-9F5A-6D0B-B65AE8044B91}"/>
              </a:ext>
            </a:extLst>
          </p:cNvPr>
          <p:cNvSpPr txBox="1"/>
          <p:nvPr/>
        </p:nvSpPr>
        <p:spPr>
          <a:xfrm>
            <a:off x="5697681" y="3705308"/>
            <a:ext cx="336797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003399"/>
                </a:solidFill>
              </a:rPr>
              <a:t>Ответственные  сотрудники за внедрение муниципального инвестиционного стандарта в Усть-Абаканском муниципальном районе Республики Хакасия </a:t>
            </a:r>
            <a:endParaRPr lang="x-none" sz="11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Рисунок 103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6E463AA3-4DC9-E904-A89C-90569C2A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06849" y="4409047"/>
            <a:ext cx="180000" cy="180000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EB2D7B61-649A-1419-25DD-524D69E49D41}"/>
              </a:ext>
            </a:extLst>
          </p:cNvPr>
          <p:cNvSpPr txBox="1"/>
          <p:nvPr/>
        </p:nvSpPr>
        <p:spPr>
          <a:xfrm>
            <a:off x="8158881" y="444095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73903222026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872258" y="3337359"/>
            <a:ext cx="40807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УСТЬ-АБАКАНСКОГО  МУНИЦИПАЛЬНОГО РАЙОНА РЕСПУБЛИКИ ХАКАИСЯ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872258" y="5011610"/>
            <a:ext cx="43322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 ПО МАЛОМУ И СРЕДНЕМУ БИЗНЕСУ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534654" y="2260397"/>
            <a:ext cx="2095727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900" dirty="0" smtClean="0">
                <a:solidFill>
                  <a:srgbClr val="003399"/>
                </a:solidFill>
              </a:rPr>
              <a:t>Первый заместитель Главы Администрации Усть-Абаканского муниципального района по финансам и экономике - руководитель Управления финансов и экономики Администрации  Усть-Абаканского  муниципального         </a:t>
            </a:r>
          </a:p>
          <a:p>
            <a:pPr algn="just"/>
            <a:r>
              <a:rPr lang="ru-RU" sz="900" dirty="0" smtClean="0">
                <a:solidFill>
                  <a:srgbClr val="003399"/>
                </a:solidFill>
              </a:rPr>
              <a:t>района Республики Хакасия</a:t>
            </a:r>
            <a:endParaRPr lang="x-none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E2995F26-C3E4-A72C-CBC3-F8FE39CEAEA6}"/>
              </a:ext>
            </a:extLst>
          </p:cNvPr>
          <p:cNvSpPr txBox="1"/>
          <p:nvPr/>
        </p:nvSpPr>
        <p:spPr>
          <a:xfrm>
            <a:off x="5674465" y="4422839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Якунина Оксана Ивановна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0767AB82-D77A-356C-0B07-87E9FCF120D0}"/>
              </a:ext>
            </a:extLst>
          </p:cNvPr>
          <p:cNvSpPr txBox="1"/>
          <p:nvPr/>
        </p:nvSpPr>
        <p:spPr>
          <a:xfrm>
            <a:off x="5661328" y="4691270"/>
            <a:ext cx="23138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003399"/>
                </a:solidFill>
              </a:rPr>
              <a:t>Заместитель руководителя 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- начальник экономического отдела                                              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Управления финансов и экономики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 Администрации Усть-Абаканского района</a:t>
            </a:r>
            <a:endParaRPr lang="x-none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=""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3932519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16502" y="3860957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=""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0992" y="4312209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E506FE83-E43F-D5FE-C569-AAFD741095BB}"/>
              </a:ext>
            </a:extLst>
          </p:cNvPr>
          <p:cNvSpPr txBox="1"/>
          <p:nvPr/>
        </p:nvSpPr>
        <p:spPr>
          <a:xfrm>
            <a:off x="1156814" y="3953269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655101, Республика Хакасия, рп. Усть-Абакан, ул. Рабочая, 9, кабинет 208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401533" y="386357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73903221483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3493768" y="424384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FCFCFC"/>
                </a:solidFill>
              </a:rPr>
              <a:t> </a:t>
            </a:r>
            <a:endParaRPr lang="ru-RU" sz="900" dirty="0">
              <a:solidFill>
                <a:srgbClr val="FCFCFC"/>
              </a:solidFill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=""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561223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=""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589683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156814" y="5632988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655101, Республика Хакасия, рп. Усть-Абакан, ул. Рабочая, 9, кабинет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3493768" y="563298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73903220071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3493768" y="592356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smustab@mail.ru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Рисунок 122" descr="Конверт со сплошной заливкой">
            <a:extLst>
              <a:ext uri="{FF2B5EF4-FFF2-40B4-BE49-F238E27FC236}">
                <a16:creationId xmlns="" xmlns:a16="http://schemas.microsoft.com/office/drawing/2014/main" id="{CC37DAF8-D2ED-1E08-BC5E-D17357E7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2464" y="4961593"/>
            <a:ext cx="180000" cy="180000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08B959E2-D59B-C8AE-5076-93CE546FF814}"/>
              </a:ext>
            </a:extLst>
          </p:cNvPr>
          <p:cNvSpPr txBox="1"/>
          <p:nvPr/>
        </p:nvSpPr>
        <p:spPr>
          <a:xfrm>
            <a:off x="8157817" y="4971627"/>
            <a:ext cx="14043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admustab@mail.ru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3473753" y="430556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oo_ua@r-19.ru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0767AB82-D77A-356C-0B07-87E9FCF120D0}"/>
              </a:ext>
            </a:extLst>
          </p:cNvPr>
          <p:cNvSpPr txBox="1"/>
          <p:nvPr/>
        </p:nvSpPr>
        <p:spPr>
          <a:xfrm>
            <a:off x="5653377" y="5709037"/>
            <a:ext cx="229792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003399"/>
                </a:solidFill>
              </a:rPr>
              <a:t>Главный специалист экономического отдела                                              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Управления финансов и экономики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 Администрации Усть-Абаканского района</a:t>
            </a:r>
            <a:endParaRPr lang="x-none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2995F26-C3E4-A72C-CBC3-F8FE39CEAEA6}"/>
              </a:ext>
            </a:extLst>
          </p:cNvPr>
          <p:cNvSpPr txBox="1"/>
          <p:nvPr/>
        </p:nvSpPr>
        <p:spPr>
          <a:xfrm>
            <a:off x="5661330" y="5422789"/>
            <a:ext cx="17855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Керш Марина Артуровна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Рисунок 50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6E463AA3-4DC9-E904-A89C-90569C2A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1784" y="5412237"/>
            <a:ext cx="180000" cy="18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B2D7B61-649A-1419-25DD-524D69E49D41}"/>
              </a:ext>
            </a:extLst>
          </p:cNvPr>
          <p:cNvSpPr txBox="1"/>
          <p:nvPr/>
        </p:nvSpPr>
        <p:spPr>
          <a:xfrm>
            <a:off x="8176110" y="544414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73903221852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 descr="Конверт со сплошной заливкой">
            <a:extLst>
              <a:ext uri="{FF2B5EF4-FFF2-40B4-BE49-F238E27FC236}">
                <a16:creationId xmlns="" xmlns:a16="http://schemas.microsoft.com/office/drawing/2014/main" id="{CC37DAF8-D2ED-1E08-BC5E-D17357E7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83546" y="5948879"/>
            <a:ext cx="180000" cy="1800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08B959E2-D59B-C8AE-5076-93CE546FF814}"/>
              </a:ext>
            </a:extLst>
          </p:cNvPr>
          <p:cNvSpPr txBox="1"/>
          <p:nvPr/>
        </p:nvSpPr>
        <p:spPr>
          <a:xfrm>
            <a:off x="8222753" y="5966866"/>
            <a:ext cx="14043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admustab@mail.ru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5E102E39-639E-3C66-DA5E-C210980FCAF4}"/>
              </a:ext>
            </a:extLst>
          </p:cNvPr>
          <p:cNvSpPr txBox="1"/>
          <p:nvPr/>
        </p:nvSpPr>
        <p:spPr>
          <a:xfrm>
            <a:off x="3482671" y="2333518"/>
            <a:ext cx="1245523" cy="1393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73903221852 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409537" y="408754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73903221656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740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=""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018097" y="1401547"/>
            <a:ext cx="2153749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=""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7" y="1401546"/>
            <a:ext cx="2284434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277113" y="1426464"/>
            <a:ext cx="2140499" cy="1975104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684002" y="3571321"/>
            <a:ext cx="2651729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7510618" y="1412979"/>
            <a:ext cx="2183091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3745679" y="3570844"/>
            <a:ext cx="2669751" cy="202745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6879500" y="3592907"/>
            <a:ext cx="2593683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НАЛИЧИЕ </a:t>
            </a: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СВОБОДНЫХ ЗЕМЕЛЬ СЕЛЬСКОХОЗЯЙСТВЕН-НОГО  НАЗНАЧЕНИЯ  </a:t>
            </a:r>
            <a:endParaRPr lang="x-none" sz="11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53369" y="1974828"/>
            <a:ext cx="1647235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ОБРАБАТЫВАЮЩЕЙ ПРОМЫШЛЕННОСТИ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29%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общем объеме отгруженной продукции в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170293" y="1952882"/>
            <a:ext cx="242982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Авиасообщение, ж/д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автомобильный транспорт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7686134" y="2048256"/>
            <a:ext cx="191872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БОГАТЫЙ ПРИРОДНО-РЕКРЕАЦИОННЫЙ ТУРИСТИЧЕСКИЙ ПОТЕНЦИАЛ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164C09F4-F102-F31C-7FF3-D3B5C78C77BF}"/>
              </a:ext>
            </a:extLst>
          </p:cNvPr>
          <p:cNvSpPr txBox="1"/>
          <p:nvPr/>
        </p:nvSpPr>
        <p:spPr>
          <a:xfrm>
            <a:off x="3994099" y="4198926"/>
            <a:ext cx="241401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ВХОЖДЕНИЕ  УСТЬ-АБАКАНСКОГО МУНИЦИПАЛЬНОГО РАЙОНА  В  АБАКАНО-ЧЕРНОГОРСКУЮ АГЛОМЕРАЦИЮ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5515660" y="1983044"/>
            <a:ext cx="2296193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АДМИНИСТРАТИВНОМУ </a:t>
            </a:r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ЦЕНТРУ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км до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Абакан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=""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7908" y="1543507"/>
            <a:ext cx="336499" cy="336499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=""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26170" y="1521877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 РЕСПУБЛИКИ ХАКАСИЯ</a:t>
            </a:r>
            <a:endParaRPr lang="x-none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34231" y="4273681"/>
            <a:ext cx="1620644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ПОЛЕЗНЫХ ИСКОПАЕМЫХ</a:t>
            </a:r>
            <a:endParaRPr lang="ru-RU" sz="1100" dirty="0" smtClean="0"/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 descr="Посевы со сплошной заливкой">
            <a:extLst>
              <a:ext uri="{FF2B5EF4-FFF2-40B4-BE49-F238E27FC236}">
                <a16:creationId xmlns=""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35505" y="3774643"/>
            <a:ext cx="340168" cy="3072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 descr="C:\Users\Пользователь\Desktop\Инвестиционное развитие\Все презинтации\иконки\icons8-туризм-64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9207519" y="1506575"/>
            <a:ext cx="415692" cy="415692"/>
          </a:xfrm>
          <a:prstGeom prst="rect">
            <a:avLst/>
          </a:prstGeom>
          <a:noFill/>
        </p:spPr>
      </p:pic>
      <p:pic>
        <p:nvPicPr>
          <p:cNvPr id="29" name="Рисунок 28" descr="Руководство по настройке удаленной работы со сплошной заливкой">
            <a:extLst>
              <a:ext uri="{FF2B5EF4-FFF2-40B4-BE49-F238E27FC236}">
                <a16:creationId xmlns:a16="http://schemas.microsoft.com/office/drawing/2014/main" xmlns="" id="{4F670863-E055-7377-C0A6-9E0541A7F4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137"/>
              </a:ext>
            </a:extLst>
          </a:blip>
          <a:stretch>
            <a:fillRect/>
          </a:stretch>
        </p:blipFill>
        <p:spPr>
          <a:xfrm>
            <a:off x="5793076" y="3684036"/>
            <a:ext cx="476050" cy="412476"/>
          </a:xfrm>
          <a:prstGeom prst="rect">
            <a:avLst/>
          </a:prstGeom>
        </p:spPr>
      </p:pic>
      <p:pic>
        <p:nvPicPr>
          <p:cNvPr id="30" name="Рисунок 29" descr="Поиск запасов со сплошной заливкой">
            <a:extLst>
              <a:ext uri="{FF2B5EF4-FFF2-40B4-BE49-F238E27FC236}">
                <a16:creationId xmlns:a16="http://schemas.microsoft.com/office/drawing/2014/main" xmlns="" id="{CE50B0CA-7456-01B8-15C5-4C9E30EAEB3C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xmlns="" r:embed="rId193"/>
              </a:ext>
            </a:extLst>
          </a:blip>
          <a:stretch>
            <a:fillRect/>
          </a:stretch>
        </p:blipFill>
        <p:spPr>
          <a:xfrm>
            <a:off x="2680393" y="3712594"/>
            <a:ext cx="405864" cy="405864"/>
          </a:xfrm>
          <a:prstGeom prst="rect">
            <a:avLst/>
          </a:prstGeom>
        </p:spPr>
      </p:pic>
      <p:pic>
        <p:nvPicPr>
          <p:cNvPr id="32" name="Рисунок 31" descr="Целевая аудитория со сплошной заливкой">
            <a:extLst>
              <a:ext uri="{FF2B5EF4-FFF2-40B4-BE49-F238E27FC236}">
                <a16:creationId xmlns:a16="http://schemas.microsoft.com/office/drawing/2014/main" xmlns="" id="{547B1450-1B5B-32C1-AB47-1BA4EEFDB44B}"/>
              </a:ext>
            </a:extLst>
          </p:cNvPr>
          <p:cNvPicPr>
            <a:picLocks noChangeAspect="1"/>
          </p:cNvPicPr>
          <p:nvPr/>
        </p:nvPicPr>
        <p:blipFill>
          <a:blip r:embed="rId194">
            <a:extLs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6860765" y="1529684"/>
            <a:ext cx="360000" cy="4307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4858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Без имен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3257" y="799871"/>
            <a:ext cx="4003015" cy="48986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2590801" y="3562941"/>
            <a:ext cx="3028950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044051" y="35534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74641" y="482092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</a:t>
            </a:r>
            <a:r>
              <a:rPr lang="ru-RU" sz="1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1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560340" y="5272758"/>
            <a:ext cx="1602001" cy="994692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F6BDAE62-B35F-8264-0753-7CA91B0189EC}"/>
              </a:ext>
            </a:extLst>
          </p:cNvPr>
          <p:cNvSpPr/>
          <p:nvPr/>
        </p:nvSpPr>
        <p:spPr>
          <a:xfrm>
            <a:off x="2307159" y="5301332"/>
            <a:ext cx="1602001" cy="966117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895" y="1532623"/>
            <a:ext cx="6673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46,6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399114" y="1587265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58231" y="153262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13,5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3826371" y="160956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58231" y="1864279"/>
            <a:ext cx="192814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население                      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рп. Усть-Абакан, 2024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6" y="257959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752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292130" y="265653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МО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=""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57908" y="2529102"/>
            <a:ext cx="417356" cy="418711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826896" y="5409600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714375" y="5886449"/>
            <a:ext cx="13811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</a:t>
            </a:r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ть-Абакан➝ Красноярск </a:t>
            </a:r>
            <a:r>
              <a:rPr lang="ru-R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 </a:t>
            </a:r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BB9B726-9134-850B-9454-6CCB6865E8C2}"/>
              </a:ext>
            </a:extLst>
          </p:cNvPr>
          <p:cNvSpPr txBox="1"/>
          <p:nvPr/>
        </p:nvSpPr>
        <p:spPr>
          <a:xfrm>
            <a:off x="2535615" y="5409600"/>
            <a:ext cx="107436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воздушный</a:t>
            </a:r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C3014AC-346D-5F34-3694-105F0C9F5360}"/>
              </a:ext>
            </a:extLst>
          </p:cNvPr>
          <p:cNvSpPr txBox="1"/>
          <p:nvPr/>
        </p:nvSpPr>
        <p:spPr>
          <a:xfrm>
            <a:off x="2497514" y="5669780"/>
            <a:ext cx="109143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</a:t>
            </a:r>
            <a:r>
              <a:rPr lang="ru-RU" sz="700" dirty="0" smtClean="0">
                <a:solidFill>
                  <a:schemeClr val="bg1"/>
                </a:solidFill>
                <a:latin typeface="Calibri"/>
                <a:cs typeface="Calibri"/>
              </a:rPr>
              <a:t>͢͢</a:t>
            </a:r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Красноярск 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4010026" y="5301332"/>
            <a:ext cx="1581149" cy="975643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96E86D3-C60C-F8B4-9BCE-E384B0CF5CF1}"/>
              </a:ext>
            </a:extLst>
          </p:cNvPr>
          <p:cNvSpPr txBox="1"/>
          <p:nvPr/>
        </p:nvSpPr>
        <p:spPr>
          <a:xfrm>
            <a:off x="4191000" y="5400075"/>
            <a:ext cx="130492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железнодорожный</a:t>
            </a:r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714375" y="5685368"/>
            <a:ext cx="1328059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Р-257 – Р-255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C0388878-7673-B3D7-16E2-85DAC1832202}"/>
              </a:ext>
            </a:extLst>
          </p:cNvPr>
          <p:cNvSpPr txBox="1"/>
          <p:nvPr/>
        </p:nvSpPr>
        <p:spPr>
          <a:xfrm>
            <a:off x="6215627" y="6145176"/>
            <a:ext cx="16764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Расстояние до г. Красноярск</a:t>
            </a:r>
            <a:r>
              <a:rPr lang="ru-RU" sz="800" dirty="0" smtClean="0">
                <a:solidFill>
                  <a:srgbClr val="4756A0"/>
                </a:solidFill>
              </a:rPr>
              <a:t>  396 км Время: 5 ч 36 мин ,Р 257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6" y="550177"/>
            <a:ext cx="5210514" cy="530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105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 РЕСПУБЛИКИ ХАКАСИЯ</a:t>
            </a:r>
            <a:endParaRPr lang="x-none" sz="105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3BAA6CB0-4167-9541-B67B-0E95357E6A5F}"/>
              </a:ext>
            </a:extLst>
          </p:cNvPr>
          <p:cNvSpPr txBox="1"/>
          <p:nvPr/>
        </p:nvSpPr>
        <p:spPr>
          <a:xfrm>
            <a:off x="6236888" y="5812847"/>
            <a:ext cx="16383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</a:rPr>
              <a:t>Расстояние до г. Новосибирск </a:t>
            </a:r>
          </a:p>
          <a:p>
            <a:r>
              <a:rPr lang="ru-RU" sz="800" dirty="0" smtClean="0">
                <a:solidFill>
                  <a:srgbClr val="4756A0"/>
                </a:solidFill>
              </a:rPr>
              <a:t>918 км  Время: 12 ч   31 мин. Р 255 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rot="16200000" flipH="1">
            <a:off x="8673693" y="1345618"/>
            <a:ext cx="504829" cy="9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1C3014AC-346D-5F34-3694-105F0C9F5360}"/>
              </a:ext>
            </a:extLst>
          </p:cNvPr>
          <p:cNvSpPr txBox="1"/>
          <p:nvPr/>
        </p:nvSpPr>
        <p:spPr>
          <a:xfrm>
            <a:off x="2497514" y="4564880"/>
            <a:ext cx="109143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Абакан➝ Москва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EEBAD4BC-722C-8F18-6F6A-EE9A29BE3239}"/>
              </a:ext>
            </a:extLst>
          </p:cNvPr>
          <p:cNvSpPr txBox="1"/>
          <p:nvPr/>
        </p:nvSpPr>
        <p:spPr>
          <a:xfrm>
            <a:off x="4162580" y="6037793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 - Москва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EEBAD4BC-722C-8F18-6F6A-EE9A29BE3239}"/>
              </a:ext>
            </a:extLst>
          </p:cNvPr>
          <p:cNvSpPr txBox="1"/>
          <p:nvPr/>
        </p:nvSpPr>
        <p:spPr>
          <a:xfrm>
            <a:off x="2486180" y="5828243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 - Новосибирск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EEBAD4BC-722C-8F18-6F6A-EE9A29BE3239}"/>
              </a:ext>
            </a:extLst>
          </p:cNvPr>
          <p:cNvSpPr txBox="1"/>
          <p:nvPr/>
        </p:nvSpPr>
        <p:spPr>
          <a:xfrm>
            <a:off x="4162580" y="5694893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 - Красноярск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EEBAD4BC-722C-8F18-6F6A-EE9A29BE3239}"/>
              </a:ext>
            </a:extLst>
          </p:cNvPr>
          <p:cNvSpPr txBox="1"/>
          <p:nvPr/>
        </p:nvSpPr>
        <p:spPr>
          <a:xfrm>
            <a:off x="4181630" y="5856818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 - Новосибирск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Рисунок 92" descr="Конвертируемый со сплошной заливкой">
            <a:extLst>
              <a:ext uri="{FF2B5EF4-FFF2-40B4-BE49-F238E27FC236}">
                <a16:creationId xmlns:a16="http://schemas.microsoft.com/office/drawing/2014/main" xmlns="" id="{15EA7CAD-8684-0359-3756-EBF7FED12D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831781" y="5931084"/>
            <a:ext cx="305672" cy="305672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EEBAD4BC-722C-8F18-6F6A-EE9A29BE3239}"/>
              </a:ext>
            </a:extLst>
          </p:cNvPr>
          <p:cNvSpPr txBox="1"/>
          <p:nvPr/>
        </p:nvSpPr>
        <p:spPr>
          <a:xfrm>
            <a:off x="2486026" y="5999693"/>
            <a:ext cx="134968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Абакан - Москва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Скругленный прямоугольник 98">
            <a:extLst>
              <a:ext uri="{FF2B5EF4-FFF2-40B4-BE49-F238E27FC236}">
                <a16:creationId xmlns=""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588916" y="2458041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0" name="Скругленный прямоугольник 99">
            <a:extLst>
              <a:ext uri="{FF2B5EF4-FFF2-40B4-BE49-F238E27FC236}">
                <a16:creationId xmlns=""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588917" y="3543891"/>
            <a:ext cx="1868534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769746" y="4063774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плотность населения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771525" y="3674967"/>
            <a:ext cx="5524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095376" y="3762375"/>
            <a:ext cx="7983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чел./км</a:t>
            </a:r>
            <a:r>
              <a:rPr lang="ru-RU" sz="1100" b="1" dirty="0" smtClean="0">
                <a:solidFill>
                  <a:srgbClr val="4756A0"/>
                </a:solidFill>
                <a:latin typeface="Calibri"/>
                <a:cs typeface="Calibri"/>
              </a:rPr>
              <a:t>²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2674746" y="4111399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координаты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2705100" y="3760692"/>
            <a:ext cx="280034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ru-RU" sz="1600" b="1" dirty="0" smtClean="0">
                <a:solidFill>
                  <a:srgbClr val="4756A0"/>
                </a:solidFill>
                <a:latin typeface="Calibri"/>
                <a:cs typeface="Calibri"/>
              </a:rPr>
              <a:t>°49´ 19´´с.ш. 89° 13´ 08´´ в.д.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Рисунок 73" descr="Маркер со сплошной заливкой">
            <a:extLst>
              <a:ext uri="{FF2B5EF4-FFF2-40B4-BE49-F238E27FC236}">
                <a16:creationId xmlns:a16="http://schemas.microsoft.com/office/drawing/2014/main" xmlns="" id="{269CD3C7-572E-F6D8-C631-8653F10CF2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8797137" y="1905164"/>
            <a:ext cx="360000" cy="360000"/>
          </a:xfrm>
          <a:prstGeom prst="rect">
            <a:avLst/>
          </a:prstGeom>
        </p:spPr>
      </p:pic>
      <p:pic>
        <p:nvPicPr>
          <p:cNvPr id="71" name="Рисунок 70" descr="Маркер со сплошной заливкой">
            <a:extLst>
              <a:ext uri="{FF2B5EF4-FFF2-40B4-BE49-F238E27FC236}">
                <a16:creationId xmlns:a16="http://schemas.microsoft.com/office/drawing/2014/main" xmlns="" id="{269CD3C7-572E-F6D8-C631-8653F10CF2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8336356" y="3964240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/>
          <p:cNvSpPr/>
          <p:nvPr/>
        </p:nvSpPr>
        <p:spPr>
          <a:xfrm>
            <a:off x="5925389" y="3432276"/>
            <a:ext cx="1031367" cy="180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3399"/>
                </a:solidFill>
              </a:rPr>
              <a:t>г. Новосибирск</a:t>
            </a:r>
            <a:endParaRPr lang="ru-RU" sz="900" dirty="0">
              <a:solidFill>
                <a:srgbClr val="003399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8895283" y="2470254"/>
            <a:ext cx="872948" cy="1559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3399"/>
                </a:solidFill>
              </a:rPr>
              <a:t>г. Красноярск</a:t>
            </a:r>
            <a:endParaRPr lang="ru-RU" sz="900" dirty="0">
              <a:solidFill>
                <a:srgbClr val="003399"/>
              </a:solidFill>
            </a:endParaRPr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:a16="http://schemas.microsoft.com/office/drawing/2014/main" xmlns="" id="{269CD3C7-572E-F6D8-C631-8653F10CF2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6008903" y="2968154"/>
            <a:ext cx="360000" cy="360000"/>
          </a:xfrm>
          <a:prstGeom prst="rect">
            <a:avLst/>
          </a:prstGeom>
        </p:spPr>
      </p:pic>
      <p:sp>
        <p:nvSpPr>
          <p:cNvPr id="106" name="Скругленный прямоугольник 105"/>
          <p:cNvSpPr/>
          <p:nvPr/>
        </p:nvSpPr>
        <p:spPr>
          <a:xfrm>
            <a:off x="8455229" y="4338141"/>
            <a:ext cx="1031367" cy="180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3399"/>
                </a:solidFill>
              </a:rPr>
              <a:t>рп. Усть-Абакан</a:t>
            </a:r>
            <a:endParaRPr lang="ru-RU" sz="900" dirty="0">
              <a:solidFill>
                <a:srgbClr val="003399"/>
              </a:solidFill>
            </a:endParaRPr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=""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7315200" y="924839"/>
            <a:ext cx="2048256" cy="830809"/>
          </a:xfrm>
          <a:prstGeom prst="roundRect">
            <a:avLst>
              <a:gd name="adj" fmla="val 24466"/>
            </a:avLst>
          </a:prstGeom>
          <a:solidFill>
            <a:schemeClr val="bg1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0" name="Рисунок 109" descr="Поезд со сплошной заливкой">
            <a:extLst>
              <a:ext uri="{FF2B5EF4-FFF2-40B4-BE49-F238E27FC236}">
                <a16:creationId xmlns:a16="http://schemas.microsoft.com/office/drawing/2014/main" xmlns="" id="{D12EE730-CDA0-75B2-3044-B59D5CEE39D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80"/>
              </a:ext>
            </a:extLst>
          </a:blip>
          <a:stretch>
            <a:fillRect/>
          </a:stretch>
        </p:blipFill>
        <p:spPr>
          <a:xfrm>
            <a:off x="7903288" y="5961887"/>
            <a:ext cx="216583" cy="279765"/>
          </a:xfrm>
          <a:prstGeom prst="rect">
            <a:avLst/>
          </a:prstGeom>
        </p:spPr>
      </p:pic>
      <p:sp>
        <p:nvSpPr>
          <p:cNvPr id="115" name="Прямоугольник 114"/>
          <p:cNvSpPr/>
          <p:nvPr/>
        </p:nvSpPr>
        <p:spPr>
          <a:xfrm>
            <a:off x="8146017" y="5760763"/>
            <a:ext cx="17599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</a:rPr>
              <a:t>Расстояние до г. Новосибирск </a:t>
            </a:r>
          </a:p>
          <a:p>
            <a:r>
              <a:rPr lang="ru-RU" sz="800" dirty="0" smtClean="0">
                <a:solidFill>
                  <a:srgbClr val="4756A0"/>
                </a:solidFill>
              </a:rPr>
              <a:t>1023 км Время: </a:t>
            </a:r>
            <a:r>
              <a:rPr lang="ru-RU" sz="800" dirty="0" smtClean="0">
                <a:solidFill>
                  <a:srgbClr val="003399"/>
                </a:solidFill>
              </a:rPr>
              <a:t>21 ч. 55 мин.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C0388878-7673-B3D7-16E2-85DAC1832202}"/>
              </a:ext>
            </a:extLst>
          </p:cNvPr>
          <p:cNvSpPr txBox="1"/>
          <p:nvPr/>
        </p:nvSpPr>
        <p:spPr>
          <a:xfrm>
            <a:off x="8214887" y="6151274"/>
            <a:ext cx="153749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Расстояние до г. Красноярск</a:t>
            </a:r>
            <a:r>
              <a:rPr lang="ru-RU" sz="800" dirty="0" smtClean="0">
                <a:solidFill>
                  <a:srgbClr val="4756A0"/>
                </a:solidFill>
              </a:rPr>
              <a:t> </a:t>
            </a:r>
          </a:p>
          <a:p>
            <a:r>
              <a:rPr lang="ru-RU" sz="800" dirty="0" smtClean="0">
                <a:solidFill>
                  <a:srgbClr val="4756A0"/>
                </a:solidFill>
              </a:rPr>
              <a:t> 585 км Время: 11 ч 35 мин 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7454189" y="1057657"/>
            <a:ext cx="1250596" cy="98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</a:rPr>
              <a:t>автомобильные дороги</a:t>
            </a:r>
            <a:endParaRPr lang="ru-RU" sz="800" b="1" dirty="0">
              <a:solidFill>
                <a:srgbClr val="003399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7454189" y="1309421"/>
            <a:ext cx="1397203" cy="6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rgbClr val="003399"/>
                </a:solidFill>
              </a:rPr>
              <a:t>с твердым покрытием (%)</a:t>
            </a:r>
            <a:endParaRPr lang="ru-RU" sz="800" dirty="0">
              <a:solidFill>
                <a:srgbClr val="003399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7449541" y="1481864"/>
            <a:ext cx="1352551" cy="85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</a:rPr>
              <a:t> </a:t>
            </a:r>
            <a:r>
              <a:rPr lang="ru-RU" sz="800" dirty="0" smtClean="0">
                <a:solidFill>
                  <a:srgbClr val="003399"/>
                </a:solidFill>
              </a:rPr>
              <a:t>соответствует нормам (%)</a:t>
            </a:r>
            <a:endParaRPr lang="ru-RU" sz="800" dirty="0">
              <a:solidFill>
                <a:srgbClr val="003399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8976281" y="1035710"/>
            <a:ext cx="357913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</a:rPr>
              <a:t>МО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8983065" y="1271094"/>
            <a:ext cx="407365" cy="126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 smtClean="0">
                <a:solidFill>
                  <a:srgbClr val="4756A0"/>
                </a:solidFill>
              </a:rPr>
              <a:t>61,8</a:t>
            </a:r>
            <a:endParaRPr lang="ru-RU" sz="800" b="1" dirty="0">
              <a:solidFill>
                <a:srgbClr val="4756A0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8949232" y="1474927"/>
            <a:ext cx="409575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rgbClr val="4756A0"/>
                </a:solidFill>
              </a:rPr>
              <a:t>25,2</a:t>
            </a:r>
            <a:endParaRPr lang="ru-RU" b="1" dirty="0">
              <a:solidFill>
                <a:srgbClr val="4756A0"/>
              </a:solidFill>
            </a:endParaRPr>
          </a:p>
        </p:txBody>
      </p:sp>
      <p:cxnSp>
        <p:nvCxnSpPr>
          <p:cNvPr id="118" name="Прямая соединительная линия 117"/>
          <p:cNvCxnSpPr/>
          <p:nvPr/>
        </p:nvCxnSpPr>
        <p:spPr>
          <a:xfrm rot="16200000" flipH="1">
            <a:off x="8591703" y="1335024"/>
            <a:ext cx="614477" cy="7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5840083" y="5874589"/>
            <a:ext cx="345057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 flipV="1">
            <a:off x="7694762" y="5883215"/>
            <a:ext cx="526211" cy="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Рисунок 80" descr="Расширение бизнеса со сплошной заливкой">
            <a:extLst>
              <a:ext uri="{FF2B5EF4-FFF2-40B4-BE49-F238E27FC236}">
                <a16:creationId xmlns:a16="http://schemas.microsoft.com/office/drawing/2014/main" xmlns="" id="{6FEA36CB-A515-18FC-89FC-11DD1608B356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96DAC541-7B7A-43D3-8B79-37D633B846F1}">
                <asvg:svgBlip xmlns:asvg="http://schemas.microsoft.com/office/drawing/2016/SVG/main" xmlns="" r:embed="rId236"/>
              </a:ext>
            </a:extLst>
          </a:blip>
          <a:stretch>
            <a:fillRect/>
          </a:stretch>
        </p:blipFill>
        <p:spPr>
          <a:xfrm>
            <a:off x="2428646" y="1491797"/>
            <a:ext cx="416021" cy="416021"/>
          </a:xfrm>
          <a:prstGeom prst="rect">
            <a:avLst/>
          </a:prstGeom>
        </p:spPr>
      </p:pic>
      <p:pic>
        <p:nvPicPr>
          <p:cNvPr id="83" name="Рисунок 82" descr="Пользователи со сплошной заливкой">
            <a:extLst>
              <a:ext uri="{FF2B5EF4-FFF2-40B4-BE49-F238E27FC236}">
                <a16:creationId xmlns:a16="http://schemas.microsoft.com/office/drawing/2014/main" xmlns="" id="{CD68CE8E-FB46-8639-D97A-1B6559563DE1}"/>
              </a:ext>
            </a:extLst>
          </p:cNvPr>
          <p:cNvPicPr>
            <a:picLocks noChangeAspect="1"/>
          </p:cNvPicPr>
          <p:nvPr/>
        </p:nvPicPr>
        <p:blipFill>
          <a:blip r:embed="rId237">
            <a:extLst>
              <a:ext uri="{96DAC541-7B7A-43D3-8B79-37D633B846F1}">
                <asvg:svgBlip xmlns:asvg="http://schemas.microsoft.com/office/drawing/2016/SVG/main" xmlns="" r:embed="rId38"/>
              </a:ext>
            </a:extLst>
          </a:blip>
          <a:stretch>
            <a:fillRect/>
          </a:stretch>
        </p:blipFill>
        <p:spPr>
          <a:xfrm>
            <a:off x="2012826" y="3525927"/>
            <a:ext cx="360000" cy="397383"/>
          </a:xfrm>
          <a:prstGeom prst="rect">
            <a:avLst/>
          </a:prstGeom>
        </p:spPr>
      </p:pic>
      <p:pic>
        <p:nvPicPr>
          <p:cNvPr id="90" name="Рисунок 89" descr="Окрестности со сплошной заливкой">
            <a:extLst>
              <a:ext uri="{FF2B5EF4-FFF2-40B4-BE49-F238E27FC236}">
                <a16:creationId xmlns:a16="http://schemas.microsoft.com/office/drawing/2014/main" xmlns="" id="{9A6F2614-FE42-F12A-A559-C10FAB040175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96DAC541-7B7A-43D3-8B79-37D633B846F1}">
                <asvg:svgBlip xmlns:asvg="http://schemas.microsoft.com/office/drawing/2016/SVG/main" xmlns="" r:embed="rId130"/>
              </a:ext>
            </a:extLst>
          </a:blip>
          <a:stretch>
            <a:fillRect/>
          </a:stretch>
        </p:blipFill>
        <p:spPr>
          <a:xfrm>
            <a:off x="5027053" y="2556508"/>
            <a:ext cx="386194" cy="384405"/>
          </a:xfrm>
          <a:prstGeom prst="rect">
            <a:avLst/>
          </a:prstGeom>
        </p:spPr>
      </p:pic>
      <p:pic>
        <p:nvPicPr>
          <p:cNvPr id="94" name="Рисунок 93" descr="Пользователь со сплошной заливкой">
            <a:extLst>
              <a:ext uri="{FF2B5EF4-FFF2-40B4-BE49-F238E27FC236}">
                <a16:creationId xmlns:a16="http://schemas.microsoft.com/office/drawing/2014/main" xmlns="" id="{0B0791F7-FC1F-786F-ABA5-C29ABBF40E68}"/>
              </a:ext>
            </a:extLst>
          </p:cNvPr>
          <p:cNvPicPr>
            <a:picLocks noChangeAspect="1"/>
          </p:cNvPicPr>
          <p:nvPr/>
        </p:nvPicPr>
        <p:blipFill>
          <a:blip r:embed="rId239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5112639" y="147116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2813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21731" y="1480831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=""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923119064"/>
              </p:ext>
            </p:extLst>
          </p:nvPr>
        </p:nvGraphicFramePr>
        <p:xfrm>
          <a:off x="6817753" y="2287248"/>
          <a:ext cx="2966399" cy="40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=""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=""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=""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2024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=""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41525" y="2402358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=""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=""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=""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7" y="3084325"/>
              <a:ext cx="2304841" cy="1205244"/>
              <a:chOff x="2654917" y="3117426"/>
              <a:chExt cx="230484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=""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7" y="3117426"/>
                <a:ext cx="2304841" cy="1205244"/>
                <a:chOff x="2491742" y="3198701"/>
                <a:chExt cx="2653021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=""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2491742" y="3330021"/>
                  <a:ext cx="2653021" cy="125599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=""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=""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4017957" y="2154656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1273,4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=""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3611057" y="21390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828,2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=""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205144" y="2144084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809,3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=""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6009120" y="334992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6 776,1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=""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5613270" y="334033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4 713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217449" y="334992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3 851,1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62489" y="4586482"/>
            <a:ext cx="1562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полному кругу организация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=""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6030596" y="5046296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3 545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=""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660695" y="503593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2 886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=""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60067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89193" y="4583313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=""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2302742" y="5043126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4357,2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=""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1916985" y="5048626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3952,2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=""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505786" y="5043236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3499,6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085529" y="3015810"/>
            <a:ext cx="1562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рубля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=""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1830791" y="3341847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20 500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=""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1445034" y="333149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19 082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=""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049692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18 297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231937" y="5140939"/>
            <a:ext cx="988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рубля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=""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4024769" y="5467782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60 841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="" xmlns:a16="http://schemas.microsoft.com/office/drawing/2014/main" id="{D3AFCDB7-7B2D-FB95-3CC4-26FA72959204}"/>
              </a:ext>
            </a:extLst>
          </p:cNvPr>
          <p:cNvSpPr/>
          <p:nvPr/>
        </p:nvSpPr>
        <p:spPr>
          <a:xfrm>
            <a:off x="3617871" y="546271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50 933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=""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211956" y="547306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44 533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=""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763409" y="2763941"/>
            <a:ext cx="2076526" cy="2203836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202942"/>
              <a:gd name="connsiteY0" fmla="*/ 1174374 h 1432398"/>
              <a:gd name="connsiteX1" fmla="*/ 256654 w 1202942"/>
              <a:gd name="connsiteY1" fmla="*/ 7332 h 1432398"/>
              <a:gd name="connsiteX2" fmla="*/ 895959 w 1202942"/>
              <a:gd name="connsiteY2" fmla="*/ 0 h 1432398"/>
              <a:gd name="connsiteX3" fmla="*/ 1202942 w 1202942"/>
              <a:gd name="connsiteY3" fmla="*/ 560321 h 1432398"/>
              <a:gd name="connsiteX4" fmla="*/ 904419 w 1202942"/>
              <a:gd name="connsiteY4" fmla="*/ 1126130 h 1432398"/>
              <a:gd name="connsiteX5" fmla="*/ 92396 w 1202942"/>
              <a:gd name="connsiteY5" fmla="*/ 1432398 h 1432398"/>
              <a:gd name="connsiteX6" fmla="*/ 0 w 1202942"/>
              <a:gd name="connsiteY6" fmla="*/ 1174374 h 1432398"/>
              <a:gd name="connsiteX0" fmla="*/ 0 w 1202942"/>
              <a:gd name="connsiteY0" fmla="*/ 1174374 h 1987149"/>
              <a:gd name="connsiteX1" fmla="*/ 256654 w 1202942"/>
              <a:gd name="connsiteY1" fmla="*/ 7332 h 1987149"/>
              <a:gd name="connsiteX2" fmla="*/ 895959 w 1202942"/>
              <a:gd name="connsiteY2" fmla="*/ 0 h 1987149"/>
              <a:gd name="connsiteX3" fmla="*/ 1202942 w 1202942"/>
              <a:gd name="connsiteY3" fmla="*/ 560321 h 1987149"/>
              <a:gd name="connsiteX4" fmla="*/ 904419 w 1202942"/>
              <a:gd name="connsiteY4" fmla="*/ 1126130 h 1987149"/>
              <a:gd name="connsiteX5" fmla="*/ 488373 w 1202942"/>
              <a:gd name="connsiteY5" fmla="*/ 1987149 h 1987149"/>
              <a:gd name="connsiteX6" fmla="*/ 0 w 1202942"/>
              <a:gd name="connsiteY6" fmla="*/ 1174374 h 1987149"/>
              <a:gd name="connsiteX0" fmla="*/ 0 w 1202942"/>
              <a:gd name="connsiteY0" fmla="*/ 1174374 h 1987149"/>
              <a:gd name="connsiteX1" fmla="*/ 256654 w 1202942"/>
              <a:gd name="connsiteY1" fmla="*/ 7332 h 1987149"/>
              <a:gd name="connsiteX2" fmla="*/ 895959 w 1202942"/>
              <a:gd name="connsiteY2" fmla="*/ 0 h 1987149"/>
              <a:gd name="connsiteX3" fmla="*/ 1202942 w 1202942"/>
              <a:gd name="connsiteY3" fmla="*/ 560321 h 1987149"/>
              <a:gd name="connsiteX4" fmla="*/ 1006161 w 1202942"/>
              <a:gd name="connsiteY4" fmla="*/ 1841094 h 1987149"/>
              <a:gd name="connsiteX5" fmla="*/ 488373 w 1202942"/>
              <a:gd name="connsiteY5" fmla="*/ 1987149 h 1987149"/>
              <a:gd name="connsiteX6" fmla="*/ 0 w 1202942"/>
              <a:gd name="connsiteY6" fmla="*/ 1174374 h 1987149"/>
              <a:gd name="connsiteX0" fmla="*/ 0 w 1368928"/>
              <a:gd name="connsiteY0" fmla="*/ 1174374 h 1987149"/>
              <a:gd name="connsiteX1" fmla="*/ 256654 w 1368928"/>
              <a:gd name="connsiteY1" fmla="*/ 7332 h 1987149"/>
              <a:gd name="connsiteX2" fmla="*/ 895959 w 1368928"/>
              <a:gd name="connsiteY2" fmla="*/ 0 h 1987149"/>
              <a:gd name="connsiteX3" fmla="*/ 1202942 w 1368928"/>
              <a:gd name="connsiteY3" fmla="*/ 560321 h 1987149"/>
              <a:gd name="connsiteX4" fmla="*/ 1368928 w 1368928"/>
              <a:gd name="connsiteY4" fmla="*/ 1010296 h 1987149"/>
              <a:gd name="connsiteX5" fmla="*/ 1006161 w 1368928"/>
              <a:gd name="connsiteY5" fmla="*/ 1841094 h 1987149"/>
              <a:gd name="connsiteX6" fmla="*/ 488373 w 1368928"/>
              <a:gd name="connsiteY6" fmla="*/ 1987149 h 1987149"/>
              <a:gd name="connsiteX7" fmla="*/ 0 w 1368928"/>
              <a:gd name="connsiteY7" fmla="*/ 1174374 h 1987149"/>
              <a:gd name="connsiteX0" fmla="*/ 0 w 1368928"/>
              <a:gd name="connsiteY0" fmla="*/ 1167042 h 1979817"/>
              <a:gd name="connsiteX1" fmla="*/ 256654 w 1368928"/>
              <a:gd name="connsiteY1" fmla="*/ 0 h 1979817"/>
              <a:gd name="connsiteX2" fmla="*/ 1127323 w 1368928"/>
              <a:gd name="connsiteY2" fmla="*/ 35436 h 1979817"/>
              <a:gd name="connsiteX3" fmla="*/ 1202942 w 1368928"/>
              <a:gd name="connsiteY3" fmla="*/ 552989 h 1979817"/>
              <a:gd name="connsiteX4" fmla="*/ 1368928 w 1368928"/>
              <a:gd name="connsiteY4" fmla="*/ 1002964 h 1979817"/>
              <a:gd name="connsiteX5" fmla="*/ 1006161 w 1368928"/>
              <a:gd name="connsiteY5" fmla="*/ 1833762 h 1979817"/>
              <a:gd name="connsiteX6" fmla="*/ 488373 w 1368928"/>
              <a:gd name="connsiteY6" fmla="*/ 1979817 h 1979817"/>
              <a:gd name="connsiteX7" fmla="*/ 0 w 1368928"/>
              <a:gd name="connsiteY7" fmla="*/ 1167042 h 1979817"/>
              <a:gd name="connsiteX0" fmla="*/ 0 w 1368928"/>
              <a:gd name="connsiteY0" fmla="*/ 1167042 h 1979817"/>
              <a:gd name="connsiteX1" fmla="*/ 256654 w 1368928"/>
              <a:gd name="connsiteY1" fmla="*/ 0 h 1979817"/>
              <a:gd name="connsiteX2" fmla="*/ 1127323 w 1368928"/>
              <a:gd name="connsiteY2" fmla="*/ 35436 h 1979817"/>
              <a:gd name="connsiteX3" fmla="*/ 1264229 w 1368928"/>
              <a:gd name="connsiteY3" fmla="*/ 526702 h 1979817"/>
              <a:gd name="connsiteX4" fmla="*/ 1368928 w 1368928"/>
              <a:gd name="connsiteY4" fmla="*/ 1002964 h 1979817"/>
              <a:gd name="connsiteX5" fmla="*/ 1006161 w 1368928"/>
              <a:gd name="connsiteY5" fmla="*/ 1833762 h 1979817"/>
              <a:gd name="connsiteX6" fmla="*/ 488373 w 1368928"/>
              <a:gd name="connsiteY6" fmla="*/ 1979817 h 1979817"/>
              <a:gd name="connsiteX7" fmla="*/ 0 w 1368928"/>
              <a:gd name="connsiteY7" fmla="*/ 1167042 h 1979817"/>
              <a:gd name="connsiteX0" fmla="*/ 0 w 1368928"/>
              <a:gd name="connsiteY0" fmla="*/ 1167042 h 1979817"/>
              <a:gd name="connsiteX1" fmla="*/ 256654 w 1368928"/>
              <a:gd name="connsiteY1" fmla="*/ 0 h 1979817"/>
              <a:gd name="connsiteX2" fmla="*/ 1127323 w 1368928"/>
              <a:gd name="connsiteY2" fmla="*/ 35436 h 1979817"/>
              <a:gd name="connsiteX3" fmla="*/ 1246123 w 1368928"/>
              <a:gd name="connsiteY3" fmla="*/ 540947 h 1979817"/>
              <a:gd name="connsiteX4" fmla="*/ 1368928 w 1368928"/>
              <a:gd name="connsiteY4" fmla="*/ 1002964 h 1979817"/>
              <a:gd name="connsiteX5" fmla="*/ 1006161 w 1368928"/>
              <a:gd name="connsiteY5" fmla="*/ 1833762 h 1979817"/>
              <a:gd name="connsiteX6" fmla="*/ 488373 w 1368928"/>
              <a:gd name="connsiteY6" fmla="*/ 1979817 h 1979817"/>
              <a:gd name="connsiteX7" fmla="*/ 0 w 1368928"/>
              <a:gd name="connsiteY7" fmla="*/ 1167042 h 197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8928" h="1979817">
                <a:moveTo>
                  <a:pt x="0" y="1167042"/>
                </a:moveTo>
                <a:lnTo>
                  <a:pt x="256654" y="0"/>
                </a:lnTo>
                <a:lnTo>
                  <a:pt x="1127323" y="35436"/>
                </a:lnTo>
                <a:lnTo>
                  <a:pt x="1246123" y="540947"/>
                </a:lnTo>
                <a:lnTo>
                  <a:pt x="1368928" y="1002964"/>
                </a:lnTo>
                <a:lnTo>
                  <a:pt x="1006161" y="1833762"/>
                </a:lnTo>
                <a:lnTo>
                  <a:pt x="488373" y="1979817"/>
                </a:lnTo>
                <a:lnTo>
                  <a:pt x="0" y="1167042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3" name="Шестиугольник 160">
            <a:extLst>
              <a:ext uri="{FF2B5EF4-FFF2-40B4-BE49-F238E27FC236}">
                <a16:creationId xmlns=""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3021327" y="3061414"/>
            <a:ext cx="1543313" cy="1540371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652798 h 1344601"/>
              <a:gd name="connsiteX1" fmla="*/ 749692 w 1825527"/>
              <a:gd name="connsiteY1" fmla="*/ 5799 h 1344601"/>
              <a:gd name="connsiteX2" fmla="*/ 1520412 w 1825527"/>
              <a:gd name="connsiteY2" fmla="*/ 0 h 1344601"/>
              <a:gd name="connsiteX3" fmla="*/ 1825527 w 1825527"/>
              <a:gd name="connsiteY3" fmla="*/ 656650 h 1344601"/>
              <a:gd name="connsiteX4" fmla="*/ 1500204 w 1825527"/>
              <a:gd name="connsiteY4" fmla="*/ 1291058 h 1344601"/>
              <a:gd name="connsiteX5" fmla="*/ 734847 w 1825527"/>
              <a:gd name="connsiteY5" fmla="*/ 1344601 h 1344601"/>
              <a:gd name="connsiteX6" fmla="*/ 0 w 1825527"/>
              <a:gd name="connsiteY6" fmla="*/ 652798 h 1344601"/>
              <a:gd name="connsiteX0" fmla="*/ 0 w 1825527"/>
              <a:gd name="connsiteY0" fmla="*/ 657410 h 1349213"/>
              <a:gd name="connsiteX1" fmla="*/ 433718 w 1825527"/>
              <a:gd name="connsiteY1" fmla="*/ 0 h 1349213"/>
              <a:gd name="connsiteX2" fmla="*/ 1520412 w 1825527"/>
              <a:gd name="connsiteY2" fmla="*/ 4612 h 1349213"/>
              <a:gd name="connsiteX3" fmla="*/ 1825527 w 1825527"/>
              <a:gd name="connsiteY3" fmla="*/ 661262 h 1349213"/>
              <a:gd name="connsiteX4" fmla="*/ 1500204 w 1825527"/>
              <a:gd name="connsiteY4" fmla="*/ 1295670 h 1349213"/>
              <a:gd name="connsiteX5" fmla="*/ 734847 w 1825527"/>
              <a:gd name="connsiteY5" fmla="*/ 1349213 h 1349213"/>
              <a:gd name="connsiteX6" fmla="*/ 0 w 1825527"/>
              <a:gd name="connsiteY6" fmla="*/ 657410 h 1349213"/>
              <a:gd name="connsiteX0" fmla="*/ 0 w 1825527"/>
              <a:gd name="connsiteY0" fmla="*/ 657410 h 1349213"/>
              <a:gd name="connsiteX1" fmla="*/ 433718 w 1825527"/>
              <a:gd name="connsiteY1" fmla="*/ 0 h 1349213"/>
              <a:gd name="connsiteX2" fmla="*/ 1520412 w 1825527"/>
              <a:gd name="connsiteY2" fmla="*/ 4612 h 1349213"/>
              <a:gd name="connsiteX3" fmla="*/ 1825527 w 1825527"/>
              <a:gd name="connsiteY3" fmla="*/ 661262 h 1349213"/>
              <a:gd name="connsiteX4" fmla="*/ 1500204 w 1825527"/>
              <a:gd name="connsiteY4" fmla="*/ 1295670 h 1349213"/>
              <a:gd name="connsiteX5" fmla="*/ 734847 w 1825527"/>
              <a:gd name="connsiteY5" fmla="*/ 1349213 h 1349213"/>
              <a:gd name="connsiteX6" fmla="*/ 0 w 1825527"/>
              <a:gd name="connsiteY6" fmla="*/ 657410 h 1349213"/>
              <a:gd name="connsiteX0" fmla="*/ 0 w 1825527"/>
              <a:gd name="connsiteY0" fmla="*/ 657410 h 1349213"/>
              <a:gd name="connsiteX1" fmla="*/ 433718 w 1825527"/>
              <a:gd name="connsiteY1" fmla="*/ 0 h 1349213"/>
              <a:gd name="connsiteX2" fmla="*/ 1411752 w 1825527"/>
              <a:gd name="connsiteY2" fmla="*/ 73890 h 1349213"/>
              <a:gd name="connsiteX3" fmla="*/ 1825527 w 1825527"/>
              <a:gd name="connsiteY3" fmla="*/ 661262 h 1349213"/>
              <a:gd name="connsiteX4" fmla="*/ 1500204 w 1825527"/>
              <a:gd name="connsiteY4" fmla="*/ 1295670 h 1349213"/>
              <a:gd name="connsiteX5" fmla="*/ 734847 w 1825527"/>
              <a:gd name="connsiteY5" fmla="*/ 1349213 h 1349213"/>
              <a:gd name="connsiteX6" fmla="*/ 0 w 1825527"/>
              <a:gd name="connsiteY6" fmla="*/ 657410 h 1349213"/>
              <a:gd name="connsiteX0" fmla="*/ 0 w 1826861"/>
              <a:gd name="connsiteY0" fmla="*/ 657410 h 1349213"/>
              <a:gd name="connsiteX1" fmla="*/ 433718 w 1826861"/>
              <a:gd name="connsiteY1" fmla="*/ 0 h 1349213"/>
              <a:gd name="connsiteX2" fmla="*/ 1411752 w 1826861"/>
              <a:gd name="connsiteY2" fmla="*/ 73890 h 1349213"/>
              <a:gd name="connsiteX3" fmla="*/ 1825527 w 1826861"/>
              <a:gd name="connsiteY3" fmla="*/ 661262 h 1349213"/>
              <a:gd name="connsiteX4" fmla="*/ 1826861 w 1826861"/>
              <a:gd name="connsiteY4" fmla="*/ 675053 h 1349213"/>
              <a:gd name="connsiteX5" fmla="*/ 1500204 w 1826861"/>
              <a:gd name="connsiteY5" fmla="*/ 1295670 h 1349213"/>
              <a:gd name="connsiteX6" fmla="*/ 734847 w 1826861"/>
              <a:gd name="connsiteY6" fmla="*/ 1349213 h 1349213"/>
              <a:gd name="connsiteX7" fmla="*/ 0 w 1826861"/>
              <a:gd name="connsiteY7" fmla="*/ 657410 h 1349213"/>
              <a:gd name="connsiteX0" fmla="*/ 0 w 1826861"/>
              <a:gd name="connsiteY0" fmla="*/ 657410 h 1349213"/>
              <a:gd name="connsiteX1" fmla="*/ 433718 w 1826861"/>
              <a:gd name="connsiteY1" fmla="*/ 0 h 1349213"/>
              <a:gd name="connsiteX2" fmla="*/ 1411752 w 1826861"/>
              <a:gd name="connsiteY2" fmla="*/ 73890 h 1349213"/>
              <a:gd name="connsiteX3" fmla="*/ 1825527 w 1826861"/>
              <a:gd name="connsiteY3" fmla="*/ 661262 h 1349213"/>
              <a:gd name="connsiteX4" fmla="*/ 1826861 w 1826861"/>
              <a:gd name="connsiteY4" fmla="*/ 675053 h 1349213"/>
              <a:gd name="connsiteX5" fmla="*/ 1500204 w 1826861"/>
              <a:gd name="connsiteY5" fmla="*/ 1295670 h 1349213"/>
              <a:gd name="connsiteX6" fmla="*/ 1493582 w 1826861"/>
              <a:gd name="connsiteY6" fmla="*/ 1308422 h 1349213"/>
              <a:gd name="connsiteX7" fmla="*/ 734847 w 1826861"/>
              <a:gd name="connsiteY7" fmla="*/ 1349213 h 1349213"/>
              <a:gd name="connsiteX8" fmla="*/ 0 w 1826861"/>
              <a:gd name="connsiteY8" fmla="*/ 657410 h 1349213"/>
              <a:gd name="connsiteX0" fmla="*/ 0 w 1826861"/>
              <a:gd name="connsiteY0" fmla="*/ 657410 h 1349213"/>
              <a:gd name="connsiteX1" fmla="*/ 433718 w 1826861"/>
              <a:gd name="connsiteY1" fmla="*/ 0 h 1349213"/>
              <a:gd name="connsiteX2" fmla="*/ 1411752 w 1826861"/>
              <a:gd name="connsiteY2" fmla="*/ 73890 h 1349213"/>
              <a:gd name="connsiteX3" fmla="*/ 1825527 w 1826861"/>
              <a:gd name="connsiteY3" fmla="*/ 661262 h 1349213"/>
              <a:gd name="connsiteX4" fmla="*/ 1826861 w 1826861"/>
              <a:gd name="connsiteY4" fmla="*/ 675053 h 1349213"/>
              <a:gd name="connsiteX5" fmla="*/ 1500204 w 1826861"/>
              <a:gd name="connsiteY5" fmla="*/ 1295670 h 1349213"/>
              <a:gd name="connsiteX6" fmla="*/ 1493582 w 1826861"/>
              <a:gd name="connsiteY6" fmla="*/ 1308422 h 1349213"/>
              <a:gd name="connsiteX7" fmla="*/ 1362826 w 1826861"/>
              <a:gd name="connsiteY7" fmla="*/ 1200336 h 1349213"/>
              <a:gd name="connsiteX8" fmla="*/ 734847 w 1826861"/>
              <a:gd name="connsiteY8" fmla="*/ 1349213 h 1349213"/>
              <a:gd name="connsiteX9" fmla="*/ 0 w 1826861"/>
              <a:gd name="connsiteY9" fmla="*/ 657410 h 1349213"/>
              <a:gd name="connsiteX0" fmla="*/ 0 w 1826861"/>
              <a:gd name="connsiteY0" fmla="*/ 657410 h 1349213"/>
              <a:gd name="connsiteX1" fmla="*/ 433718 w 1826861"/>
              <a:gd name="connsiteY1" fmla="*/ 0 h 1349213"/>
              <a:gd name="connsiteX2" fmla="*/ 1411752 w 1826861"/>
              <a:gd name="connsiteY2" fmla="*/ 73890 h 1349213"/>
              <a:gd name="connsiteX3" fmla="*/ 1825527 w 1826861"/>
              <a:gd name="connsiteY3" fmla="*/ 661262 h 1349213"/>
              <a:gd name="connsiteX4" fmla="*/ 1826861 w 1826861"/>
              <a:gd name="connsiteY4" fmla="*/ 675053 h 1349213"/>
              <a:gd name="connsiteX5" fmla="*/ 1500204 w 1826861"/>
              <a:gd name="connsiteY5" fmla="*/ 1295670 h 1349213"/>
              <a:gd name="connsiteX6" fmla="*/ 1493582 w 1826861"/>
              <a:gd name="connsiteY6" fmla="*/ 1308422 h 1349213"/>
              <a:gd name="connsiteX7" fmla="*/ 1371109 w 1826861"/>
              <a:gd name="connsiteY7" fmla="*/ 1202031 h 1349213"/>
              <a:gd name="connsiteX8" fmla="*/ 1362826 w 1826861"/>
              <a:gd name="connsiteY8" fmla="*/ 1200336 h 1349213"/>
              <a:gd name="connsiteX9" fmla="*/ 734847 w 1826861"/>
              <a:gd name="connsiteY9" fmla="*/ 1349213 h 1349213"/>
              <a:gd name="connsiteX10" fmla="*/ 0 w 1826861"/>
              <a:gd name="connsiteY10" fmla="*/ 657410 h 1349213"/>
              <a:gd name="connsiteX0" fmla="*/ 0 w 1826861"/>
              <a:gd name="connsiteY0" fmla="*/ 657410 h 1349213"/>
              <a:gd name="connsiteX1" fmla="*/ 433718 w 1826861"/>
              <a:gd name="connsiteY1" fmla="*/ 0 h 1349213"/>
              <a:gd name="connsiteX2" fmla="*/ 1411752 w 1826861"/>
              <a:gd name="connsiteY2" fmla="*/ 73890 h 1349213"/>
              <a:gd name="connsiteX3" fmla="*/ 1825527 w 1826861"/>
              <a:gd name="connsiteY3" fmla="*/ 661262 h 1349213"/>
              <a:gd name="connsiteX4" fmla="*/ 1826861 w 1826861"/>
              <a:gd name="connsiteY4" fmla="*/ 675053 h 1349213"/>
              <a:gd name="connsiteX5" fmla="*/ 1500204 w 1826861"/>
              <a:gd name="connsiteY5" fmla="*/ 1295670 h 1349213"/>
              <a:gd name="connsiteX6" fmla="*/ 1371923 w 1826861"/>
              <a:gd name="connsiteY6" fmla="*/ 1212363 h 1349213"/>
              <a:gd name="connsiteX7" fmla="*/ 1371109 w 1826861"/>
              <a:gd name="connsiteY7" fmla="*/ 1202031 h 1349213"/>
              <a:gd name="connsiteX8" fmla="*/ 1362826 w 1826861"/>
              <a:gd name="connsiteY8" fmla="*/ 1200336 h 1349213"/>
              <a:gd name="connsiteX9" fmla="*/ 734847 w 1826861"/>
              <a:gd name="connsiteY9" fmla="*/ 1349213 h 1349213"/>
              <a:gd name="connsiteX10" fmla="*/ 0 w 1826861"/>
              <a:gd name="connsiteY10" fmla="*/ 657410 h 1349213"/>
              <a:gd name="connsiteX0" fmla="*/ 0 w 1826861"/>
              <a:gd name="connsiteY0" fmla="*/ 657410 h 1349213"/>
              <a:gd name="connsiteX1" fmla="*/ 433718 w 1826861"/>
              <a:gd name="connsiteY1" fmla="*/ 0 h 1349213"/>
              <a:gd name="connsiteX2" fmla="*/ 1411752 w 1826861"/>
              <a:gd name="connsiteY2" fmla="*/ 73890 h 1349213"/>
              <a:gd name="connsiteX3" fmla="*/ 1825527 w 1826861"/>
              <a:gd name="connsiteY3" fmla="*/ 661262 h 1349213"/>
              <a:gd name="connsiteX4" fmla="*/ 1826861 w 1826861"/>
              <a:gd name="connsiteY4" fmla="*/ 675053 h 1349213"/>
              <a:gd name="connsiteX5" fmla="*/ 1500204 w 1826861"/>
              <a:gd name="connsiteY5" fmla="*/ 1295670 h 1349213"/>
              <a:gd name="connsiteX6" fmla="*/ 1362826 w 1826861"/>
              <a:gd name="connsiteY6" fmla="*/ 1200336 h 1349213"/>
              <a:gd name="connsiteX7" fmla="*/ 1371923 w 1826861"/>
              <a:gd name="connsiteY7" fmla="*/ 1212363 h 1349213"/>
              <a:gd name="connsiteX8" fmla="*/ 1371109 w 1826861"/>
              <a:gd name="connsiteY8" fmla="*/ 1202031 h 1349213"/>
              <a:gd name="connsiteX9" fmla="*/ 1362826 w 1826861"/>
              <a:gd name="connsiteY9" fmla="*/ 1200336 h 1349213"/>
              <a:gd name="connsiteX10" fmla="*/ 734847 w 1826861"/>
              <a:gd name="connsiteY10" fmla="*/ 1349213 h 1349213"/>
              <a:gd name="connsiteX11" fmla="*/ 0 w 1826861"/>
              <a:gd name="connsiteY11" fmla="*/ 657410 h 1349213"/>
              <a:gd name="connsiteX0" fmla="*/ 0 w 1826861"/>
              <a:gd name="connsiteY0" fmla="*/ 657410 h 1349213"/>
              <a:gd name="connsiteX1" fmla="*/ 433718 w 1826861"/>
              <a:gd name="connsiteY1" fmla="*/ 0 h 1349213"/>
              <a:gd name="connsiteX2" fmla="*/ 1411752 w 1826861"/>
              <a:gd name="connsiteY2" fmla="*/ 73890 h 1349213"/>
              <a:gd name="connsiteX3" fmla="*/ 1825527 w 1826861"/>
              <a:gd name="connsiteY3" fmla="*/ 661262 h 1349213"/>
              <a:gd name="connsiteX4" fmla="*/ 1826861 w 1826861"/>
              <a:gd name="connsiteY4" fmla="*/ 675053 h 1349213"/>
              <a:gd name="connsiteX5" fmla="*/ 1370259 w 1826861"/>
              <a:gd name="connsiteY5" fmla="*/ 1197917 h 1349213"/>
              <a:gd name="connsiteX6" fmla="*/ 1362826 w 1826861"/>
              <a:gd name="connsiteY6" fmla="*/ 1200336 h 1349213"/>
              <a:gd name="connsiteX7" fmla="*/ 1371923 w 1826861"/>
              <a:gd name="connsiteY7" fmla="*/ 1212363 h 1349213"/>
              <a:gd name="connsiteX8" fmla="*/ 1371109 w 1826861"/>
              <a:gd name="connsiteY8" fmla="*/ 1202031 h 1349213"/>
              <a:gd name="connsiteX9" fmla="*/ 1362826 w 1826861"/>
              <a:gd name="connsiteY9" fmla="*/ 1200336 h 1349213"/>
              <a:gd name="connsiteX10" fmla="*/ 734847 w 1826861"/>
              <a:gd name="connsiteY10" fmla="*/ 1349213 h 1349213"/>
              <a:gd name="connsiteX11" fmla="*/ 0 w 1826861"/>
              <a:gd name="connsiteY11" fmla="*/ 657410 h 1349213"/>
              <a:gd name="connsiteX0" fmla="*/ 0 w 1770659"/>
              <a:gd name="connsiteY0" fmla="*/ 750246 h 1349213"/>
              <a:gd name="connsiteX1" fmla="*/ 377516 w 1770659"/>
              <a:gd name="connsiteY1" fmla="*/ 0 h 1349213"/>
              <a:gd name="connsiteX2" fmla="*/ 1355550 w 1770659"/>
              <a:gd name="connsiteY2" fmla="*/ 73890 h 1349213"/>
              <a:gd name="connsiteX3" fmla="*/ 1769325 w 1770659"/>
              <a:gd name="connsiteY3" fmla="*/ 661262 h 1349213"/>
              <a:gd name="connsiteX4" fmla="*/ 1770659 w 1770659"/>
              <a:gd name="connsiteY4" fmla="*/ 675053 h 1349213"/>
              <a:gd name="connsiteX5" fmla="*/ 1314057 w 1770659"/>
              <a:gd name="connsiteY5" fmla="*/ 1197917 h 1349213"/>
              <a:gd name="connsiteX6" fmla="*/ 1306624 w 1770659"/>
              <a:gd name="connsiteY6" fmla="*/ 1200336 h 1349213"/>
              <a:gd name="connsiteX7" fmla="*/ 1315721 w 1770659"/>
              <a:gd name="connsiteY7" fmla="*/ 1212363 h 1349213"/>
              <a:gd name="connsiteX8" fmla="*/ 1314907 w 1770659"/>
              <a:gd name="connsiteY8" fmla="*/ 1202031 h 1349213"/>
              <a:gd name="connsiteX9" fmla="*/ 1306624 w 1770659"/>
              <a:gd name="connsiteY9" fmla="*/ 1200336 h 1349213"/>
              <a:gd name="connsiteX10" fmla="*/ 678645 w 1770659"/>
              <a:gd name="connsiteY10" fmla="*/ 1349213 h 1349213"/>
              <a:gd name="connsiteX11" fmla="*/ 0 w 1770659"/>
              <a:gd name="connsiteY11" fmla="*/ 750246 h 134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70659" h="1349213">
                <a:moveTo>
                  <a:pt x="0" y="750246"/>
                </a:moveTo>
                <a:lnTo>
                  <a:pt x="377516" y="0"/>
                </a:lnTo>
                <a:lnTo>
                  <a:pt x="1355550" y="73890"/>
                </a:lnTo>
                <a:lnTo>
                  <a:pt x="1769325" y="661262"/>
                </a:lnTo>
                <a:lnTo>
                  <a:pt x="1770659" y="675053"/>
                </a:lnTo>
                <a:lnTo>
                  <a:pt x="1314057" y="1197917"/>
                </a:lnTo>
                <a:lnTo>
                  <a:pt x="1306624" y="1200336"/>
                </a:lnTo>
                <a:lnTo>
                  <a:pt x="1315721" y="1212363"/>
                </a:lnTo>
                <a:cubicBezTo>
                  <a:pt x="1315450" y="1208919"/>
                  <a:pt x="1315178" y="1205475"/>
                  <a:pt x="1314907" y="1202031"/>
                </a:cubicBezTo>
                <a:lnTo>
                  <a:pt x="1306624" y="1200336"/>
                </a:lnTo>
                <a:lnTo>
                  <a:pt x="678645" y="1349213"/>
                </a:lnTo>
                <a:lnTo>
                  <a:pt x="0" y="750246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=""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888951" y="2923886"/>
            <a:ext cx="1783262" cy="179268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  <a:gd name="connsiteX0" fmla="*/ 0 w 2118594"/>
              <a:gd name="connsiteY0" fmla="*/ 1010930 h 1773344"/>
              <a:gd name="connsiteX1" fmla="*/ 459889 w 2118594"/>
              <a:gd name="connsiteY1" fmla="*/ 0 h 1773344"/>
              <a:gd name="connsiteX2" fmla="*/ 1608645 w 2118594"/>
              <a:gd name="connsiteY2" fmla="*/ 23926 h 1773344"/>
              <a:gd name="connsiteX3" fmla="*/ 2118594 w 2118594"/>
              <a:gd name="connsiteY3" fmla="*/ 1253772 h 1773344"/>
              <a:gd name="connsiteX4" fmla="*/ 1492197 w 2118594"/>
              <a:gd name="connsiteY4" fmla="*/ 1773344 h 1773344"/>
              <a:gd name="connsiteX5" fmla="*/ 609565 w 2118594"/>
              <a:gd name="connsiteY5" fmla="*/ 1761784 h 1773344"/>
              <a:gd name="connsiteX6" fmla="*/ 0 w 2118594"/>
              <a:gd name="connsiteY6" fmla="*/ 1010930 h 1773344"/>
              <a:gd name="connsiteX0" fmla="*/ 0 w 2118594"/>
              <a:gd name="connsiteY0" fmla="*/ 1010930 h 2265676"/>
              <a:gd name="connsiteX1" fmla="*/ 459889 w 2118594"/>
              <a:gd name="connsiteY1" fmla="*/ 0 h 2265676"/>
              <a:gd name="connsiteX2" fmla="*/ 1608645 w 2118594"/>
              <a:gd name="connsiteY2" fmla="*/ 23926 h 2265676"/>
              <a:gd name="connsiteX3" fmla="*/ 2118594 w 2118594"/>
              <a:gd name="connsiteY3" fmla="*/ 1253772 h 2265676"/>
              <a:gd name="connsiteX4" fmla="*/ 1492197 w 2118594"/>
              <a:gd name="connsiteY4" fmla="*/ 1773344 h 2265676"/>
              <a:gd name="connsiteX5" fmla="*/ 1556733 w 2118594"/>
              <a:gd name="connsiteY5" fmla="*/ 2265676 h 2265676"/>
              <a:gd name="connsiteX6" fmla="*/ 609565 w 2118594"/>
              <a:gd name="connsiteY6" fmla="*/ 1761784 h 2265676"/>
              <a:gd name="connsiteX7" fmla="*/ 0 w 2118594"/>
              <a:gd name="connsiteY7" fmla="*/ 1010930 h 2265676"/>
              <a:gd name="connsiteX0" fmla="*/ 0 w 2118594"/>
              <a:gd name="connsiteY0" fmla="*/ 1010930 h 2265676"/>
              <a:gd name="connsiteX1" fmla="*/ 459889 w 2118594"/>
              <a:gd name="connsiteY1" fmla="*/ 0 h 2265676"/>
              <a:gd name="connsiteX2" fmla="*/ 1608645 w 2118594"/>
              <a:gd name="connsiteY2" fmla="*/ 23926 h 2265676"/>
              <a:gd name="connsiteX3" fmla="*/ 2118594 w 2118594"/>
              <a:gd name="connsiteY3" fmla="*/ 1253772 h 2265676"/>
              <a:gd name="connsiteX4" fmla="*/ 1662636 w 2118594"/>
              <a:gd name="connsiteY4" fmla="*/ 2084015 h 2265676"/>
              <a:gd name="connsiteX5" fmla="*/ 1556733 w 2118594"/>
              <a:gd name="connsiteY5" fmla="*/ 2265676 h 2265676"/>
              <a:gd name="connsiteX6" fmla="*/ 609565 w 2118594"/>
              <a:gd name="connsiteY6" fmla="*/ 1761784 h 2265676"/>
              <a:gd name="connsiteX7" fmla="*/ 0 w 2118594"/>
              <a:gd name="connsiteY7" fmla="*/ 1010930 h 2265676"/>
              <a:gd name="connsiteX0" fmla="*/ 0 w 2118594"/>
              <a:gd name="connsiteY0" fmla="*/ 1010930 h 2440960"/>
              <a:gd name="connsiteX1" fmla="*/ 459889 w 2118594"/>
              <a:gd name="connsiteY1" fmla="*/ 0 h 2440960"/>
              <a:gd name="connsiteX2" fmla="*/ 1608645 w 2118594"/>
              <a:gd name="connsiteY2" fmla="*/ 23926 h 2440960"/>
              <a:gd name="connsiteX3" fmla="*/ 2118594 w 2118594"/>
              <a:gd name="connsiteY3" fmla="*/ 1253772 h 2440960"/>
              <a:gd name="connsiteX4" fmla="*/ 1662636 w 2118594"/>
              <a:gd name="connsiteY4" fmla="*/ 2084015 h 2440960"/>
              <a:gd name="connsiteX5" fmla="*/ 1556733 w 2118594"/>
              <a:gd name="connsiteY5" fmla="*/ 2265676 h 2440960"/>
              <a:gd name="connsiteX6" fmla="*/ 813257 w 2118594"/>
              <a:gd name="connsiteY6" fmla="*/ 2440960 h 2440960"/>
              <a:gd name="connsiteX7" fmla="*/ 0 w 2118594"/>
              <a:gd name="connsiteY7" fmla="*/ 1010930 h 2440960"/>
              <a:gd name="connsiteX0" fmla="*/ 0 w 2111599"/>
              <a:gd name="connsiteY0" fmla="*/ 1413490 h 2440960"/>
              <a:gd name="connsiteX1" fmla="*/ 452894 w 2111599"/>
              <a:gd name="connsiteY1" fmla="*/ 0 h 2440960"/>
              <a:gd name="connsiteX2" fmla="*/ 1601650 w 2111599"/>
              <a:gd name="connsiteY2" fmla="*/ 23926 h 2440960"/>
              <a:gd name="connsiteX3" fmla="*/ 2111599 w 2111599"/>
              <a:gd name="connsiteY3" fmla="*/ 1253772 h 2440960"/>
              <a:gd name="connsiteX4" fmla="*/ 1655641 w 2111599"/>
              <a:gd name="connsiteY4" fmla="*/ 2084015 h 2440960"/>
              <a:gd name="connsiteX5" fmla="*/ 1549738 w 2111599"/>
              <a:gd name="connsiteY5" fmla="*/ 2265676 h 2440960"/>
              <a:gd name="connsiteX6" fmla="*/ 806262 w 2111599"/>
              <a:gd name="connsiteY6" fmla="*/ 2440960 h 2440960"/>
              <a:gd name="connsiteX7" fmla="*/ 0 w 2111599"/>
              <a:gd name="connsiteY7" fmla="*/ 1413490 h 2440960"/>
              <a:gd name="connsiteX0" fmla="*/ 0 w 2111599"/>
              <a:gd name="connsiteY0" fmla="*/ 1413490 h 2440960"/>
              <a:gd name="connsiteX1" fmla="*/ 452894 w 2111599"/>
              <a:gd name="connsiteY1" fmla="*/ 0 h 2440960"/>
              <a:gd name="connsiteX2" fmla="*/ 1661108 w 2111599"/>
              <a:gd name="connsiteY2" fmla="*/ 142346 h 2440960"/>
              <a:gd name="connsiteX3" fmla="*/ 2111599 w 2111599"/>
              <a:gd name="connsiteY3" fmla="*/ 1253772 h 2440960"/>
              <a:gd name="connsiteX4" fmla="*/ 1655641 w 2111599"/>
              <a:gd name="connsiteY4" fmla="*/ 2084015 h 2440960"/>
              <a:gd name="connsiteX5" fmla="*/ 1549738 w 2111599"/>
              <a:gd name="connsiteY5" fmla="*/ 2265676 h 2440960"/>
              <a:gd name="connsiteX6" fmla="*/ 806262 w 2111599"/>
              <a:gd name="connsiteY6" fmla="*/ 2440960 h 2440960"/>
              <a:gd name="connsiteX7" fmla="*/ 0 w 2111599"/>
              <a:gd name="connsiteY7" fmla="*/ 1413490 h 244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599" h="2440960">
                <a:moveTo>
                  <a:pt x="0" y="1413490"/>
                </a:moveTo>
                <a:lnTo>
                  <a:pt x="452894" y="0"/>
                </a:lnTo>
                <a:lnTo>
                  <a:pt x="1661108" y="142346"/>
                </a:lnTo>
                <a:lnTo>
                  <a:pt x="2111599" y="1253772"/>
                </a:lnTo>
                <a:lnTo>
                  <a:pt x="1655641" y="2084015"/>
                </a:lnTo>
                <a:lnTo>
                  <a:pt x="1549738" y="2265676"/>
                </a:lnTo>
                <a:lnTo>
                  <a:pt x="806262" y="2440960"/>
                </a:lnTo>
                <a:lnTo>
                  <a:pt x="0" y="141349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 РАЙОНА РЕСПУБЛИКИ ХАКАСИЯ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016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75498" y="3903787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rgbClr val="4756A0"/>
                </a:solidFill>
              </a:ln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4EAC095F-9D74-7D49-4901-E85F2AE217CA}"/>
              </a:ext>
            </a:extLst>
          </p:cNvPr>
          <p:cNvSpPr/>
          <p:nvPr/>
        </p:nvSpPr>
        <p:spPr>
          <a:xfrm>
            <a:off x="7823309" y="5429250"/>
            <a:ext cx="663465" cy="36318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Calibri"/>
                <a:cs typeface="Calibri"/>
              </a:rPr>
              <a:t>↓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="" xmlns:a16="http://schemas.microsoft.com/office/drawing/2014/main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695559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550815" y="1343025"/>
            <a:ext cx="4497839" cy="4955271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560341" y="1428750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=""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40642295"/>
              </p:ext>
            </p:extLst>
          </p:nvPr>
        </p:nvGraphicFramePr>
        <p:xfrm>
          <a:off x="5289759" y="1400273"/>
          <a:ext cx="4497840" cy="2260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="" xmlns:a16="http://schemas.microsoft.com/office/drawing/2014/main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="" xmlns:a16="http://schemas.microsoft.com/office/drawing/2014/main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="" xmlns:a16="http://schemas.microsoft.com/office/drawing/2014/main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="" xmlns:a16="http://schemas.microsoft.com/office/drawing/2014/main" val="2298273598"/>
                    </a:ext>
                  </a:extLst>
                </a:gridCol>
              </a:tblGrid>
              <a:tr h="350858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/>
                        <a:t>2024  ГОД</a:t>
                      </a:r>
                      <a:endParaRPr lang="ru-RU" sz="6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68852991"/>
                  </a:ext>
                </a:extLst>
              </a:tr>
              <a:tr h="423210">
                <a:tc rowSpan="2">
                  <a:txBody>
                    <a:bodyPr/>
                    <a:lstStyle/>
                    <a:p>
                      <a:r>
                        <a:rPr lang="ru-RU" sz="9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9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</a:t>
                      </a:r>
                      <a:r>
                        <a:rPr lang="x-none" sz="900" b="0" i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x-none" sz="900" b="0" i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полному кругу предприятий</a:t>
                      </a:r>
                      <a:endParaRPr lang="x-none" sz="900" b="0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53 560,5</a:t>
                      </a:r>
                      <a:endParaRPr lang="x-none" sz="900" b="1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</a:t>
                      </a:r>
                      <a:r>
                        <a:rPr lang="en-US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5506270"/>
                  </a:ext>
                </a:extLst>
              </a:tr>
              <a:tr h="423210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111,1</a:t>
                      </a:r>
                      <a:endParaRPr lang="x-none" sz="900" b="1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115,6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7235586"/>
                  </a:ext>
                </a:extLst>
              </a:tr>
              <a:tr h="427289">
                <a:tc>
                  <a:txBody>
                    <a:bodyPr/>
                    <a:lstStyle/>
                    <a:p>
                      <a:r>
                        <a:rPr lang="ru-RU" sz="9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900" b="0" i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</a:t>
                      </a:r>
                      <a:r>
                        <a:rPr lang="ru-RU" sz="900" b="0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номинальная</a:t>
                      </a:r>
                      <a:r>
                        <a:rPr lang="ru-RU" sz="900" b="0" i="0" baseline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900" b="0" i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</a:t>
                      </a:r>
                      <a:r>
                        <a:rPr lang="x-none" sz="900" b="0" i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</a:t>
                      </a:r>
                      <a:r>
                        <a:rPr lang="ru-RU" sz="900" b="0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работников организаций</a:t>
                      </a:r>
                      <a:endParaRPr lang="x-none" sz="900" b="0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0" dirty="0" smtClean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50 933</a:t>
                      </a:r>
                      <a:endParaRPr lang="x-none" sz="900" b="1" i="0" dirty="0" smtClean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r>
                        <a:rPr lang="en-US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841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79490"/>
                  </a:ext>
                </a:extLst>
              </a:tr>
              <a:tr h="423210">
                <a:tc>
                  <a:txBody>
                    <a:bodyPr/>
                    <a:lstStyle/>
                    <a:p>
                      <a:r>
                        <a:rPr lang="ru-RU" sz="900" b="0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 пенсия</a:t>
                      </a:r>
                      <a:endParaRPr lang="x-none" sz="900" b="0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0" i="0" dirty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19 092,0</a:t>
                      </a:r>
                      <a:endParaRPr lang="x-none" sz="900" b="1" i="0" dirty="0">
                        <a:solidFill>
                          <a:srgbClr val="00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20 500,0</a:t>
                      </a:r>
                      <a:endParaRPr lang="ru-RU" sz="9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30292117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202ED880-7F9C-7522-6A34-8939D1C06451}"/>
              </a:ext>
            </a:extLst>
          </p:cNvPr>
          <p:cNvSpPr txBox="1"/>
          <p:nvPr/>
        </p:nvSpPr>
        <p:spPr>
          <a:xfrm>
            <a:off x="5316390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="" xmlns:a16="http://schemas.microsoft.com/office/drawing/2014/main" id="{DE570A78-46A9-3F07-36FA-94EF1D510C3A}"/>
              </a:ext>
            </a:extLst>
          </p:cNvPr>
          <p:cNvSpPr/>
          <p:nvPr/>
        </p:nvSpPr>
        <p:spPr>
          <a:xfrm>
            <a:off x="5495580" y="5400675"/>
            <a:ext cx="771869" cy="391763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Calibri"/>
                <a:cs typeface="Calibri"/>
              </a:rPr>
              <a:t>↓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 </a:t>
            </a:r>
            <a:r>
              <a:rPr lang="ru-RU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=""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=""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C1F7855C-3C0A-4AA7-EFF7-C1E794F9135E}"/>
              </a:ext>
            </a:extLst>
          </p:cNvPr>
          <p:cNvSpPr txBox="1"/>
          <p:nvPr/>
        </p:nvSpPr>
        <p:spPr>
          <a:xfrm>
            <a:off x="7623954" y="6329880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</a:t>
            </a:r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01.01.2025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835654" y="5891942"/>
            <a:ext cx="18396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(Усть-Абаканскому муниципальному району)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(Усть-Абаканскому муниципальному району) на 01.01.2025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9" name="Диаграмма 38"/>
          <p:cNvGraphicFramePr/>
          <p:nvPr/>
        </p:nvGraphicFramePr>
        <p:xfrm>
          <a:off x="552451" y="2076450"/>
          <a:ext cx="4571999" cy="406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="" xmlns:p14="http://schemas.microsoft.com/office/powerpoint/2010/main" val="1173103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=""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=""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28281" y="4984871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=""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599" y="5764069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=""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85139" y="2424918"/>
            <a:ext cx="34262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резко-континентальный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-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18℃,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июле 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20℃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по году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дней в месяц идёт дождь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=""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=""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822443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запас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354 тыс.га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187392" y="5339692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хвойные породы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251 тыс.га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A782E053-2F93-9792-F207-53B43CF12C51}"/>
              </a:ext>
            </a:extLst>
          </p:cNvPr>
          <p:cNvSpPr txBox="1"/>
          <p:nvPr/>
        </p:nvSpPr>
        <p:spPr>
          <a:xfrm>
            <a:off x="1187392" y="5816180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спелые породы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тыс.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263849" y="5006317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7ED753C6-79DF-D592-0C83-B15E5284834C}"/>
              </a:ext>
            </a:extLst>
          </p:cNvPr>
          <p:cNvSpPr txBox="1"/>
          <p:nvPr/>
        </p:nvSpPr>
        <p:spPr>
          <a:xfrm>
            <a:off x="6200371" y="2475751"/>
            <a:ext cx="146725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099,4 млн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6187367" y="2796883"/>
            <a:ext cx="151767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  угля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8295207" y="2758783"/>
            <a:ext cx="18189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ПГС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752 тыс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</a:t>
            </a:r>
            <a:r>
              <a:rPr lang="ru-RU" sz="9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угодий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356 тыс.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17,1 тыс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=""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ED753C6-79DF-D592-0C83-B15E5284834C}"/>
              </a:ext>
            </a:extLst>
          </p:cNvPr>
          <p:cNvSpPr txBox="1"/>
          <p:nvPr/>
        </p:nvSpPr>
        <p:spPr>
          <a:xfrm>
            <a:off x="8438746" y="2456701"/>
            <a:ext cx="146725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млн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 3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ED753C6-79DF-D592-0C83-B15E5284834C}"/>
              </a:ext>
            </a:extLst>
          </p:cNvPr>
          <p:cNvSpPr txBox="1"/>
          <p:nvPr/>
        </p:nvSpPr>
        <p:spPr>
          <a:xfrm>
            <a:off x="6162271" y="3152026"/>
            <a:ext cx="146725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  млн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6152084" y="3445459"/>
            <a:ext cx="184838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запасы глины  бентонитовой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ED753C6-79DF-D592-0C83-B15E5284834C}"/>
              </a:ext>
            </a:extLst>
          </p:cNvPr>
          <p:cNvSpPr txBox="1"/>
          <p:nvPr/>
        </p:nvSpPr>
        <p:spPr>
          <a:xfrm>
            <a:off x="8562571" y="3113926"/>
            <a:ext cx="146725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кг.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8448675" y="3444583"/>
            <a:ext cx="145732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 золота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Холмы со сплошной заливкой">
            <a:extLst>
              <a:ext uri="{FF2B5EF4-FFF2-40B4-BE49-F238E27FC236}">
                <a16:creationId xmlns:a16="http://schemas.microsoft.com/office/drawing/2014/main" xmlns="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60621" y="3025428"/>
            <a:ext cx="360000" cy="360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8374349" y="53015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лесного фонда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353,9 тыс.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8374349" y="5777004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водного фонда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5,0 тыс.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638424" y="5457825"/>
            <a:ext cx="2352675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rgbClr val="003399"/>
                </a:solidFill>
              </a:rPr>
              <a:t>в подзонах северной и южной лесостепи преобладают выщелоченные и обыкновенные черноземы, в зоне степи господствуют южные черноземы и каштановые почвы</a:t>
            </a:r>
            <a:endParaRPr lang="ru-RU" sz="900" dirty="0">
              <a:solidFill>
                <a:srgbClr val="003399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3525927" y="2750517"/>
            <a:ext cx="1543583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003399"/>
                </a:solidFill>
              </a:rPr>
              <a:t> на протяжении года:</a:t>
            </a:r>
          </a:p>
          <a:p>
            <a:r>
              <a:rPr lang="ru-RU" sz="900" dirty="0" smtClean="0">
                <a:solidFill>
                  <a:srgbClr val="003399"/>
                </a:solidFill>
              </a:rPr>
              <a:t> - солнечных дней - 70;</a:t>
            </a:r>
          </a:p>
          <a:p>
            <a:pPr>
              <a:buFontTx/>
              <a:buChar char="-"/>
            </a:pPr>
            <a:r>
              <a:rPr lang="ru-RU" sz="900" dirty="0" smtClean="0">
                <a:solidFill>
                  <a:srgbClr val="003399"/>
                </a:solidFill>
              </a:rPr>
              <a:t> снежных дней – 65;                                      - дождливых дней – 95;</a:t>
            </a:r>
          </a:p>
          <a:p>
            <a:pPr>
              <a:buFontTx/>
              <a:buChar char="-"/>
            </a:pPr>
            <a:r>
              <a:rPr lang="ru-RU" sz="900" dirty="0" smtClean="0">
                <a:solidFill>
                  <a:srgbClr val="003399"/>
                </a:solidFill>
              </a:rPr>
              <a:t> пасмурных дней - 136</a:t>
            </a: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 descr="Облачно с прояснениями со сплошной заливкой">
            <a:extLst>
              <a:ext uri="{FF2B5EF4-FFF2-40B4-BE49-F238E27FC236}">
                <a16:creationId xmlns:a16="http://schemas.microsoft.com/office/drawing/2014/main" xmlns="" id="{E202DBDB-D051-E022-C5C3-B22F4CF0E4E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132"/>
              </a:ext>
            </a:extLst>
          </a:blip>
          <a:stretch>
            <a:fillRect/>
          </a:stretch>
        </p:blipFill>
        <p:spPr>
          <a:xfrm>
            <a:off x="3103824" y="266152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ырье со сплошной заливкой">
            <a:extLst>
              <a:ext uri="{FF2B5EF4-FFF2-40B4-BE49-F238E27FC236}">
                <a16:creationId xmlns:a16="http://schemas.microsoft.com/office/drawing/2014/main" xmlns="" id="{156B5DDE-15E7-BE62-82CF-37F78AB253E3}"/>
              </a:ext>
            </a:extLst>
          </p:cNvPr>
          <p:cNvPicPr>
            <a:picLocks noChangeAspect="1"/>
          </p:cNvPicPr>
          <p:nvPr/>
        </p:nvPicPr>
        <p:blipFill>
          <a:blip r:embed="rId133">
            <a:extLst>
              <a:ext uri="{96DAC541-7B7A-43D3-8B79-37D633B846F1}">
                <asvg:svgBlip xmlns:asvg="http://schemas.microsoft.com/office/drawing/2016/SVG/main" xmlns="" r:embed="rId182"/>
              </a:ext>
            </a:extLst>
          </a:blip>
          <a:stretch>
            <a:fillRect/>
          </a:stretch>
        </p:blipFill>
        <p:spPr>
          <a:xfrm>
            <a:off x="5659926" y="2480303"/>
            <a:ext cx="360000" cy="360000"/>
          </a:xfrm>
          <a:prstGeom prst="rect">
            <a:avLst/>
          </a:prstGeom>
        </p:spPr>
      </p:pic>
      <p:pic>
        <p:nvPicPr>
          <p:cNvPr id="60" name="Рисунок 59" descr="Золотые слитки со сплошной заливкой">
            <a:extLst>
              <a:ext uri="{FF2B5EF4-FFF2-40B4-BE49-F238E27FC236}">
                <a16:creationId xmlns:a16="http://schemas.microsoft.com/office/drawing/2014/main" xmlns="" id="{7B568C70-C477-9A78-DDCA-10D707888380}"/>
              </a:ext>
            </a:extLst>
          </p:cNvPr>
          <p:cNvPicPr>
            <a:picLocks noChangeAspect="1"/>
          </p:cNvPicPr>
          <p:nvPr/>
        </p:nvPicPr>
        <p:blipFill>
          <a:blip r:embed="rId183">
            <a:extLst>
              <a:ext uri="{96DAC541-7B7A-43D3-8B79-37D633B846F1}">
                <asvg:svgBlip xmlns:asvg="http://schemas.microsoft.com/office/drawing/2016/SVG/main" xmlns="" r:embed="rId96"/>
              </a:ext>
            </a:extLst>
          </a:blip>
          <a:stretch>
            <a:fillRect/>
          </a:stretch>
        </p:blipFill>
        <p:spPr>
          <a:xfrm>
            <a:off x="7772974" y="3047827"/>
            <a:ext cx="360000" cy="360000"/>
          </a:xfrm>
          <a:prstGeom prst="rect">
            <a:avLst/>
          </a:prstGeom>
        </p:spPr>
      </p:pic>
      <p:pic>
        <p:nvPicPr>
          <p:cNvPr id="61" name="Рисунок 60" descr="Горы со сплошной заливкой">
            <a:extLst>
              <a:ext uri="{FF2B5EF4-FFF2-40B4-BE49-F238E27FC236}">
                <a16:creationId xmlns:a16="http://schemas.microsoft.com/office/drawing/2014/main" xmlns="" id="{7D8F7C33-7664-4250-1D83-42A7DA517287}"/>
              </a:ext>
            </a:extLst>
          </p:cNvPr>
          <p:cNvPicPr>
            <a:picLocks noChangeAspect="1"/>
          </p:cNvPicPr>
          <p:nvPr/>
        </p:nvPicPr>
        <p:blipFill>
          <a:blip r:embed="rId184">
            <a:extLst>
              <a:ext uri="{96DAC541-7B7A-43D3-8B79-37D633B846F1}">
                <asvg:svgBlip xmlns:asvg="http://schemas.microsoft.com/office/drawing/2016/SVG/main" xmlns="" r:embed="rId176"/>
              </a:ext>
            </a:extLst>
          </a:blip>
          <a:stretch>
            <a:fillRect/>
          </a:stretch>
        </p:blipFill>
        <p:spPr>
          <a:xfrm>
            <a:off x="7709528" y="2428727"/>
            <a:ext cx="360000" cy="360000"/>
          </a:xfrm>
          <a:prstGeom prst="rect">
            <a:avLst/>
          </a:prstGeom>
        </p:spPr>
      </p:pic>
      <p:pic>
        <p:nvPicPr>
          <p:cNvPr id="62" name="Рисунок 61" descr="Пейзаж холма со сплошной заливкой">
            <a:extLst>
              <a:ext uri="{FF2B5EF4-FFF2-40B4-BE49-F238E27FC236}">
                <a16:creationId xmlns:a16="http://schemas.microsoft.com/office/drawing/2014/main" xmlns="" id="{3639CF96-4DF7-FDBC-2FED-5EA1EC9E95A7}"/>
              </a:ext>
            </a:extLst>
          </p:cNvPr>
          <p:cNvPicPr>
            <a:picLocks noChangeAspect="1"/>
          </p:cNvPicPr>
          <p:nvPr/>
        </p:nvPicPr>
        <p:blipFill>
          <a:blip r:embed="rId185">
            <a:extLst>
              <a:ext uri="{96DAC541-7B7A-43D3-8B79-37D633B846F1}">
                <asvg:svgBlip xmlns:asvg="http://schemas.microsoft.com/office/drawing/2016/SVG/main" xmlns="" r:embed="rId136"/>
              </a:ext>
            </a:extLst>
          </a:blip>
          <a:stretch>
            <a:fillRect/>
          </a:stretch>
        </p:blipFill>
        <p:spPr>
          <a:xfrm>
            <a:off x="7824700" y="5277763"/>
            <a:ext cx="360000" cy="360000"/>
          </a:xfrm>
          <a:prstGeom prst="rect">
            <a:avLst/>
          </a:prstGeom>
        </p:spPr>
      </p:pic>
      <p:pic>
        <p:nvPicPr>
          <p:cNvPr id="1028" name="Picture 4" descr="C:\Users\Пользователь\Desktop\blue-water-drop-logo-template-illustration-design-free-vector.jpg"/>
          <p:cNvPicPr>
            <a:picLocks noChangeAspect="1" noChangeArrowheads="1"/>
          </p:cNvPicPr>
          <p:nvPr/>
        </p:nvPicPr>
        <p:blipFill>
          <a:blip r:embed="rId186"/>
          <a:srcRect/>
          <a:stretch>
            <a:fillRect/>
          </a:stretch>
        </p:blipFill>
        <p:spPr bwMode="auto">
          <a:xfrm>
            <a:off x="7774829" y="5720317"/>
            <a:ext cx="446567" cy="446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1620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=""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710000" y="2314575"/>
            <a:ext cx="2015025" cy="390525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254" name="TextBox 253">
            <a:extLst>
              <a:ext uri="{FF2B5EF4-FFF2-40B4-BE49-F238E27FC236}">
                <a16:creationId xmlns=""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=""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800975" y="4441754"/>
            <a:ext cx="195804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искусств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=""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772400" y="4961121"/>
            <a:ext cx="1762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369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 культурного наследия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=""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817542" y="38707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=""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2" y="318998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522241" y="2257425"/>
            <a:ext cx="2196000" cy="4000252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003399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561976" y="1376762"/>
            <a:ext cx="2261040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=""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606435" y="28969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590549" y="2514600"/>
            <a:ext cx="106351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741171" y="3226106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799931" y="290710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690BC0E0-A47B-7C34-B2FA-E073E5D93F69}"/>
              </a:ext>
            </a:extLst>
          </p:cNvPr>
          <p:cNvSpPr txBox="1"/>
          <p:nvPr/>
        </p:nvSpPr>
        <p:spPr>
          <a:xfrm>
            <a:off x="628651" y="5361171"/>
            <a:ext cx="10444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8B3D4C90-9F8B-ADB3-6F43-32DD9FCCC0A1}"/>
              </a:ext>
            </a:extLst>
          </p:cNvPr>
          <p:cNvSpPr txBox="1"/>
          <p:nvPr/>
        </p:nvSpPr>
        <p:spPr>
          <a:xfrm>
            <a:off x="676275" y="5658977"/>
            <a:ext cx="894137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="" xmlns:a16="http://schemas.microsoft.com/office/drawing/2014/main" id="{8289096E-232E-07AD-8087-A4968491C029}"/>
              </a:ext>
            </a:extLst>
          </p:cNvPr>
          <p:cNvSpPr txBox="1"/>
          <p:nvPr/>
        </p:nvSpPr>
        <p:spPr>
          <a:xfrm>
            <a:off x="1786270" y="5417506"/>
            <a:ext cx="84990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342 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=""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600075" y="4638674"/>
            <a:ext cx="120967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=""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648586" y="4869712"/>
            <a:ext cx="89325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=""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779774" y="459495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6046</a:t>
            </a:r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=""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638175" y="3724275"/>
            <a:ext cx="101588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704849" y="4057650"/>
            <a:ext cx="1104901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</a:t>
            </a:r>
            <a:r>
              <a:rPr lang="ru-RU" sz="9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образования</a:t>
            </a:r>
            <a:endParaRPr lang="ru-RU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748983" y="373829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1360 </a:t>
            </a:r>
            <a:r>
              <a:rPr lang="ru-RU" sz="1100" b="1" spc="-2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92693" y="2269715"/>
            <a:ext cx="2196000" cy="3997736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24175" y="1376762"/>
            <a:ext cx="2226417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154473" y="2528250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=""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154474" y="3174338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пунктов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154474" y="3974314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154474" y="4774290"/>
            <a:ext cx="151988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врачей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324228" y="2274323"/>
            <a:ext cx="2196000" cy="3983602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sp>
        <p:nvSpPr>
          <p:cNvPr id="226" name="TextBox 225">
            <a:extLst>
              <a:ext uri="{FF2B5EF4-FFF2-40B4-BE49-F238E27FC236}">
                <a16:creationId xmlns=""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5476483" y="2532858"/>
            <a:ext cx="19053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МАУ «Универсальный Спортивный зал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=""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=""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=""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7648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=""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476481" y="389933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стадион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=""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6480" y="4591137"/>
            <a:ext cx="178157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плоскостных спортивных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УСТЬ-АБАКАНСКОГО МУНИЦИПАЛЬНОГО РАЙОНА)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647699" y="2771776"/>
            <a:ext cx="10382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05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структурных подразделений</a:t>
            </a:r>
            <a:endParaRPr lang="ru-RU" sz="105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162301" y="5314950"/>
            <a:ext cx="156921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медицинский персонал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5766" y="5448387"/>
            <a:ext cx="183943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25,3 </a:t>
            </a:r>
            <a:r>
              <a:rPr lang="ru-RU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человек</a:t>
            </a: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 занимающихся  спортом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772400" y="5646921"/>
            <a:ext cx="17621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туристических маршрутов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93066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30753</TotalTime>
  <Words>4042</Words>
  <Application>Microsoft Office PowerPoint</Application>
  <PresentationFormat>Лист A4 (210x297 мм)</PresentationFormat>
  <Paragraphs>967</Paragraphs>
  <Slides>33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ОБРАЩЕНИЕ ГЛАВЫ  УСТЬ-АБАКАНСКОГО МУНИЦИПАЛЬНОГО РАЙОНА РЕСПУБЛИКИ ХАКАСИЯ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Пользователь</cp:lastModifiedBy>
  <cp:revision>845</cp:revision>
  <dcterms:created xsi:type="dcterms:W3CDTF">2023-11-22T14:19:10Z</dcterms:created>
  <dcterms:modified xsi:type="dcterms:W3CDTF">2025-10-22T09:31:22Z</dcterms:modified>
</cp:coreProperties>
</file>