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5"/>
  </p:notesMasterIdLst>
  <p:sldIdLst>
    <p:sldId id="258" r:id="rId2"/>
    <p:sldId id="259" r:id="rId3"/>
    <p:sldId id="261" r:id="rId4"/>
    <p:sldId id="262" r:id="rId5"/>
    <p:sldId id="263" r:id="rId6"/>
    <p:sldId id="264" r:id="rId7"/>
    <p:sldId id="266" r:id="rId8"/>
    <p:sldId id="267" r:id="rId9"/>
    <p:sldId id="268" r:id="rId10"/>
    <p:sldId id="269" r:id="rId11"/>
    <p:sldId id="260" r:id="rId12"/>
    <p:sldId id="270" r:id="rId13"/>
    <p:sldId id="271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-1650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3_1">
  <dgm:title val=""/>
  <dgm:desc val=""/>
  <dgm:catLst>
    <dgm:cat type="accent3" pri="11100"/>
  </dgm:catLst>
  <dgm:styleLbl name="node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3">
        <a:alpha val="4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3_1">
  <dgm:title val=""/>
  <dgm:desc val=""/>
  <dgm:catLst>
    <dgm:cat type="accent3" pri="11100"/>
  </dgm:catLst>
  <dgm:styleLbl name="node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3">
        <a:alpha val="4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C9F6F41-9212-4DF2-A2FE-53855807864F}" type="doc">
      <dgm:prSet loTypeId="urn:microsoft.com/office/officeart/2005/8/layout/list1" loCatId="list" qsTypeId="urn:microsoft.com/office/officeart/2005/8/quickstyle/simple1" qsCatId="simple" csTypeId="urn:microsoft.com/office/officeart/2005/8/colors/accent3_1" csCatId="accent3" phldr="1"/>
      <dgm:spPr/>
      <dgm:t>
        <a:bodyPr/>
        <a:lstStyle/>
        <a:p>
          <a:endParaRPr lang="ru-RU"/>
        </a:p>
      </dgm:t>
    </dgm:pt>
    <dgm:pt modelId="{91A7AE90-CD56-4889-B0F8-0E7766A1F2B9}">
      <dgm:prSet custT="1"/>
      <dgm:spPr/>
      <dgm:t>
        <a:bodyPr/>
        <a:lstStyle/>
        <a:p>
          <a:pPr algn="ctr"/>
          <a:r>
            <a:rPr lang="ru-RU" sz="1800" b="1" i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Природно- климатическая зона способствующая развитию низко затратного ведения внедряемой отрасли</a:t>
          </a:r>
          <a:endParaRPr lang="ru-RU" sz="1800" b="1" i="1" dirty="0">
            <a:solidFill>
              <a:srgbClr val="002060"/>
            </a:solidFill>
            <a:latin typeface="Times New Roman" pitchFamily="18" charset="0"/>
            <a:cs typeface="Times New Roman" pitchFamily="18" charset="0"/>
          </a:endParaRPr>
        </a:p>
      </dgm:t>
    </dgm:pt>
    <dgm:pt modelId="{9487B0C8-849C-4F3E-AF01-64CE607A5416}" type="parTrans" cxnId="{13A191BF-334D-425B-BE53-A734CA1A54FD}">
      <dgm:prSet/>
      <dgm:spPr/>
      <dgm:t>
        <a:bodyPr/>
        <a:lstStyle/>
        <a:p>
          <a:endParaRPr lang="ru-RU" sz="1200" b="1">
            <a:solidFill>
              <a:schemeClr val="bg2"/>
            </a:solidFill>
          </a:endParaRPr>
        </a:p>
      </dgm:t>
    </dgm:pt>
    <dgm:pt modelId="{08D30C29-CFCB-4064-AC76-5E18CAE8234D}" type="sibTrans" cxnId="{13A191BF-334D-425B-BE53-A734CA1A54FD}">
      <dgm:prSet/>
      <dgm:spPr/>
      <dgm:t>
        <a:bodyPr/>
        <a:lstStyle/>
        <a:p>
          <a:endParaRPr lang="ru-RU" sz="1200" b="1">
            <a:solidFill>
              <a:schemeClr val="bg2"/>
            </a:solidFill>
          </a:endParaRPr>
        </a:p>
      </dgm:t>
    </dgm:pt>
    <dgm:pt modelId="{B61EEE52-A1BC-4D76-A867-EBAA03D53C82}">
      <dgm:prSet custT="1"/>
      <dgm:spPr/>
      <dgm:t>
        <a:bodyPr/>
        <a:lstStyle/>
        <a:p>
          <a:pPr algn="ctr"/>
          <a:r>
            <a:rPr lang="ru-RU" sz="1800" b="1" i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Наличие необходимой производственной базы  </a:t>
          </a:r>
          <a:endParaRPr lang="ru-RU" sz="1800" b="1" i="1" dirty="0">
            <a:solidFill>
              <a:srgbClr val="002060"/>
            </a:solidFill>
            <a:latin typeface="Times New Roman" pitchFamily="18" charset="0"/>
            <a:cs typeface="Times New Roman" pitchFamily="18" charset="0"/>
          </a:endParaRPr>
        </a:p>
      </dgm:t>
    </dgm:pt>
    <dgm:pt modelId="{90A4CEE3-2A3A-4AF3-AE15-08F0AE48ECB9}" type="parTrans" cxnId="{CDC1CD14-1409-4157-9C9C-0DF2E6A4511D}">
      <dgm:prSet/>
      <dgm:spPr/>
      <dgm:t>
        <a:bodyPr/>
        <a:lstStyle/>
        <a:p>
          <a:endParaRPr lang="ru-RU" sz="1200">
            <a:solidFill>
              <a:schemeClr val="bg2"/>
            </a:solidFill>
          </a:endParaRPr>
        </a:p>
      </dgm:t>
    </dgm:pt>
    <dgm:pt modelId="{A1065C49-20D4-4045-9497-F59F2466DE3A}" type="sibTrans" cxnId="{CDC1CD14-1409-4157-9C9C-0DF2E6A4511D}">
      <dgm:prSet/>
      <dgm:spPr/>
      <dgm:t>
        <a:bodyPr/>
        <a:lstStyle/>
        <a:p>
          <a:endParaRPr lang="ru-RU" sz="1200">
            <a:solidFill>
              <a:schemeClr val="bg2"/>
            </a:solidFill>
          </a:endParaRPr>
        </a:p>
      </dgm:t>
    </dgm:pt>
    <dgm:pt modelId="{20A3647A-B3D4-46B1-9528-CC858D5F548B}">
      <dgm:prSet custT="1"/>
      <dgm:spPr/>
      <dgm:t>
        <a:bodyPr/>
        <a:lstStyle/>
        <a:p>
          <a:pPr algn="ctr"/>
          <a:r>
            <a:rPr lang="ru-RU" sz="1800" b="1" i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Приобретение   хорошего и значительного поголовья молодняка для ускоренного развития стада и получения товарной продукции. </a:t>
          </a:r>
          <a:endParaRPr lang="ru-RU" sz="1800" b="1" i="1" dirty="0">
            <a:solidFill>
              <a:srgbClr val="002060"/>
            </a:solidFill>
            <a:latin typeface="Times New Roman" pitchFamily="18" charset="0"/>
            <a:cs typeface="Times New Roman" pitchFamily="18" charset="0"/>
          </a:endParaRPr>
        </a:p>
      </dgm:t>
    </dgm:pt>
    <dgm:pt modelId="{EC11BD4A-5624-4FC0-965D-88DE3E96325A}" type="parTrans" cxnId="{E9D948DB-E3E5-4808-98D1-67954EB26C7C}">
      <dgm:prSet/>
      <dgm:spPr/>
      <dgm:t>
        <a:bodyPr/>
        <a:lstStyle/>
        <a:p>
          <a:endParaRPr lang="ru-RU" sz="1200">
            <a:solidFill>
              <a:schemeClr val="bg2"/>
            </a:solidFill>
          </a:endParaRPr>
        </a:p>
      </dgm:t>
    </dgm:pt>
    <dgm:pt modelId="{1B866BA3-9056-4F48-89DF-A0765404E2BF}" type="sibTrans" cxnId="{E9D948DB-E3E5-4808-98D1-67954EB26C7C}">
      <dgm:prSet/>
      <dgm:spPr/>
      <dgm:t>
        <a:bodyPr/>
        <a:lstStyle/>
        <a:p>
          <a:endParaRPr lang="ru-RU" sz="1200">
            <a:solidFill>
              <a:schemeClr val="bg2"/>
            </a:solidFill>
          </a:endParaRPr>
        </a:p>
      </dgm:t>
    </dgm:pt>
    <dgm:pt modelId="{22A56DF4-B15D-48AE-A836-ED3D9C998538}" type="pres">
      <dgm:prSet presAssocID="{8C9F6F41-9212-4DF2-A2FE-53855807864F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8BC3AC5F-A3F6-40F8-AD98-FBE462FB79B4}" type="pres">
      <dgm:prSet presAssocID="{91A7AE90-CD56-4889-B0F8-0E7766A1F2B9}" presName="parentLin" presStyleCnt="0"/>
      <dgm:spPr/>
      <dgm:t>
        <a:bodyPr/>
        <a:lstStyle/>
        <a:p>
          <a:endParaRPr lang="ru-RU"/>
        </a:p>
      </dgm:t>
    </dgm:pt>
    <dgm:pt modelId="{38B3E9C3-8174-4994-96C9-D069AA3D3555}" type="pres">
      <dgm:prSet presAssocID="{91A7AE90-CD56-4889-B0F8-0E7766A1F2B9}" presName="parentLeftMargin" presStyleLbl="node1" presStyleIdx="0" presStyleCnt="3"/>
      <dgm:spPr/>
      <dgm:t>
        <a:bodyPr/>
        <a:lstStyle/>
        <a:p>
          <a:endParaRPr lang="ru-RU"/>
        </a:p>
      </dgm:t>
    </dgm:pt>
    <dgm:pt modelId="{E4DDFF77-E377-4302-A6F2-F7465D226F3B}" type="pres">
      <dgm:prSet presAssocID="{91A7AE90-CD56-4889-B0F8-0E7766A1F2B9}" presName="parentText" presStyleLbl="node1" presStyleIdx="0" presStyleCnt="3" custScaleX="96118" custScaleY="397027" custLinFactX="2344" custLinFactNeighborX="100000" custLinFactNeighborY="1139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0DEAC73-A2AD-4160-83A7-808BF6E727FF}" type="pres">
      <dgm:prSet presAssocID="{91A7AE90-CD56-4889-B0F8-0E7766A1F2B9}" presName="negativeSpace" presStyleCnt="0"/>
      <dgm:spPr/>
      <dgm:t>
        <a:bodyPr/>
        <a:lstStyle/>
        <a:p>
          <a:endParaRPr lang="ru-RU"/>
        </a:p>
      </dgm:t>
    </dgm:pt>
    <dgm:pt modelId="{C39332F7-8D1A-4A37-A7B5-A76005365177}" type="pres">
      <dgm:prSet presAssocID="{91A7AE90-CD56-4889-B0F8-0E7766A1F2B9}" presName="childText" presStyleLbl="conFgAcc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D40C820-F4F2-494C-B6F2-2D687225C2A1}" type="pres">
      <dgm:prSet presAssocID="{08D30C29-CFCB-4064-AC76-5E18CAE8234D}" presName="spaceBetweenRectangles" presStyleCnt="0"/>
      <dgm:spPr/>
      <dgm:t>
        <a:bodyPr/>
        <a:lstStyle/>
        <a:p>
          <a:endParaRPr lang="ru-RU"/>
        </a:p>
      </dgm:t>
    </dgm:pt>
    <dgm:pt modelId="{B05CD3A6-E273-4B73-8BE0-55D5E1A9E709}" type="pres">
      <dgm:prSet presAssocID="{B61EEE52-A1BC-4D76-A867-EBAA03D53C82}" presName="parentLin" presStyleCnt="0"/>
      <dgm:spPr/>
    </dgm:pt>
    <dgm:pt modelId="{1478B10A-2BB9-46C6-9CAF-32B5D85052E3}" type="pres">
      <dgm:prSet presAssocID="{B61EEE52-A1BC-4D76-A867-EBAA03D53C82}" presName="parentLeftMargin" presStyleLbl="node1" presStyleIdx="0" presStyleCnt="3"/>
      <dgm:spPr/>
      <dgm:t>
        <a:bodyPr/>
        <a:lstStyle/>
        <a:p>
          <a:endParaRPr lang="ru-RU"/>
        </a:p>
      </dgm:t>
    </dgm:pt>
    <dgm:pt modelId="{880CA22A-1BCC-48ED-8AAA-5F8D0E862B43}" type="pres">
      <dgm:prSet presAssocID="{B61EEE52-A1BC-4D76-A867-EBAA03D53C82}" presName="parentText" presStyleLbl="node1" presStyleIdx="1" presStyleCnt="3" custScaleX="101810" custScaleY="378112" custLinFactNeighborX="80780" custLinFactNeighborY="709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CBCEFC5-6E13-4782-A8F4-F441BC1125F3}" type="pres">
      <dgm:prSet presAssocID="{B61EEE52-A1BC-4D76-A867-EBAA03D53C82}" presName="negativeSpace" presStyleCnt="0"/>
      <dgm:spPr/>
    </dgm:pt>
    <dgm:pt modelId="{C5C92B15-E790-4E84-B69A-617515486FF0}" type="pres">
      <dgm:prSet presAssocID="{B61EEE52-A1BC-4D76-A867-EBAA03D53C82}" presName="childText" presStyleLbl="conFgAcc1" presStyleIdx="1" presStyleCnt="3">
        <dgm:presLayoutVars>
          <dgm:bulletEnabled val="1"/>
        </dgm:presLayoutVars>
      </dgm:prSet>
      <dgm:spPr/>
    </dgm:pt>
    <dgm:pt modelId="{6292CC2F-BF04-4210-B673-F17BCB05600E}" type="pres">
      <dgm:prSet presAssocID="{A1065C49-20D4-4045-9497-F59F2466DE3A}" presName="spaceBetweenRectangles" presStyleCnt="0"/>
      <dgm:spPr/>
    </dgm:pt>
    <dgm:pt modelId="{EBE85412-3901-4ADC-A24F-B1BC7EF30549}" type="pres">
      <dgm:prSet presAssocID="{20A3647A-B3D4-46B1-9528-CC858D5F548B}" presName="parentLin" presStyleCnt="0"/>
      <dgm:spPr/>
    </dgm:pt>
    <dgm:pt modelId="{F3C2E20A-E661-41F5-B6F1-2755A1DC581F}" type="pres">
      <dgm:prSet presAssocID="{20A3647A-B3D4-46B1-9528-CC858D5F548B}" presName="parentLeftMargin" presStyleLbl="node1" presStyleIdx="1" presStyleCnt="3"/>
      <dgm:spPr/>
      <dgm:t>
        <a:bodyPr/>
        <a:lstStyle/>
        <a:p>
          <a:endParaRPr lang="ru-RU"/>
        </a:p>
      </dgm:t>
    </dgm:pt>
    <dgm:pt modelId="{F0A03CDD-46E1-4FB5-ACF0-AC20EE1F9142}" type="pres">
      <dgm:prSet presAssocID="{20A3647A-B3D4-46B1-9528-CC858D5F548B}" presName="parentText" presStyleLbl="node1" presStyleIdx="2" presStyleCnt="3" custScaleX="99520" custScaleY="586863" custLinFactNeighborX="98125" custLinFactNeighborY="-1306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C2A9571-D35D-47CE-AB05-C635AC0610D1}" type="pres">
      <dgm:prSet presAssocID="{20A3647A-B3D4-46B1-9528-CC858D5F548B}" presName="negativeSpace" presStyleCnt="0"/>
      <dgm:spPr/>
    </dgm:pt>
    <dgm:pt modelId="{FCD7B4D3-B49E-45D3-BA29-948FFDC16CEC}" type="pres">
      <dgm:prSet presAssocID="{20A3647A-B3D4-46B1-9528-CC858D5F548B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BDB0D67C-CBCB-4FE4-AC1B-DFE10BA62624}" type="presOf" srcId="{91A7AE90-CD56-4889-B0F8-0E7766A1F2B9}" destId="{38B3E9C3-8174-4994-96C9-D069AA3D3555}" srcOrd="0" destOrd="0" presId="urn:microsoft.com/office/officeart/2005/8/layout/list1"/>
    <dgm:cxn modelId="{13A191BF-334D-425B-BE53-A734CA1A54FD}" srcId="{8C9F6F41-9212-4DF2-A2FE-53855807864F}" destId="{91A7AE90-CD56-4889-B0F8-0E7766A1F2B9}" srcOrd="0" destOrd="0" parTransId="{9487B0C8-849C-4F3E-AF01-64CE607A5416}" sibTransId="{08D30C29-CFCB-4064-AC76-5E18CAE8234D}"/>
    <dgm:cxn modelId="{45C949F8-11B3-4BCE-AFB3-AE11C314FEE0}" type="presOf" srcId="{8C9F6F41-9212-4DF2-A2FE-53855807864F}" destId="{22A56DF4-B15D-48AE-A836-ED3D9C998538}" srcOrd="0" destOrd="0" presId="urn:microsoft.com/office/officeart/2005/8/layout/list1"/>
    <dgm:cxn modelId="{443540E0-70FB-4490-B56B-621C878FEB18}" type="presOf" srcId="{B61EEE52-A1BC-4D76-A867-EBAA03D53C82}" destId="{1478B10A-2BB9-46C6-9CAF-32B5D85052E3}" srcOrd="0" destOrd="0" presId="urn:microsoft.com/office/officeart/2005/8/layout/list1"/>
    <dgm:cxn modelId="{3CAF1D4E-A50F-40C1-A077-7C2C7C8C5B7A}" type="presOf" srcId="{91A7AE90-CD56-4889-B0F8-0E7766A1F2B9}" destId="{E4DDFF77-E377-4302-A6F2-F7465D226F3B}" srcOrd="1" destOrd="0" presId="urn:microsoft.com/office/officeart/2005/8/layout/list1"/>
    <dgm:cxn modelId="{E9D948DB-E3E5-4808-98D1-67954EB26C7C}" srcId="{8C9F6F41-9212-4DF2-A2FE-53855807864F}" destId="{20A3647A-B3D4-46B1-9528-CC858D5F548B}" srcOrd="2" destOrd="0" parTransId="{EC11BD4A-5624-4FC0-965D-88DE3E96325A}" sibTransId="{1B866BA3-9056-4F48-89DF-A0765404E2BF}"/>
    <dgm:cxn modelId="{04430F27-3601-46A4-B115-193A19C39883}" type="presOf" srcId="{20A3647A-B3D4-46B1-9528-CC858D5F548B}" destId="{F0A03CDD-46E1-4FB5-ACF0-AC20EE1F9142}" srcOrd="1" destOrd="0" presId="urn:microsoft.com/office/officeart/2005/8/layout/list1"/>
    <dgm:cxn modelId="{CDC1CD14-1409-4157-9C9C-0DF2E6A4511D}" srcId="{8C9F6F41-9212-4DF2-A2FE-53855807864F}" destId="{B61EEE52-A1BC-4D76-A867-EBAA03D53C82}" srcOrd="1" destOrd="0" parTransId="{90A4CEE3-2A3A-4AF3-AE15-08F0AE48ECB9}" sibTransId="{A1065C49-20D4-4045-9497-F59F2466DE3A}"/>
    <dgm:cxn modelId="{276318D4-E65C-4173-ACC8-1759560E5CEA}" type="presOf" srcId="{20A3647A-B3D4-46B1-9528-CC858D5F548B}" destId="{F3C2E20A-E661-41F5-B6F1-2755A1DC581F}" srcOrd="0" destOrd="0" presId="urn:microsoft.com/office/officeart/2005/8/layout/list1"/>
    <dgm:cxn modelId="{FB2199CA-5353-434F-81C3-E3CE32BE1E47}" type="presOf" srcId="{B61EEE52-A1BC-4D76-A867-EBAA03D53C82}" destId="{880CA22A-1BCC-48ED-8AAA-5F8D0E862B43}" srcOrd="1" destOrd="0" presId="urn:microsoft.com/office/officeart/2005/8/layout/list1"/>
    <dgm:cxn modelId="{C3E7D153-2BED-411E-82CB-37AE9E547A06}" type="presParOf" srcId="{22A56DF4-B15D-48AE-A836-ED3D9C998538}" destId="{8BC3AC5F-A3F6-40F8-AD98-FBE462FB79B4}" srcOrd="0" destOrd="0" presId="urn:microsoft.com/office/officeart/2005/8/layout/list1"/>
    <dgm:cxn modelId="{4035DABC-4232-4BB6-BBDA-F077BBCDC16C}" type="presParOf" srcId="{8BC3AC5F-A3F6-40F8-AD98-FBE462FB79B4}" destId="{38B3E9C3-8174-4994-96C9-D069AA3D3555}" srcOrd="0" destOrd="0" presId="urn:microsoft.com/office/officeart/2005/8/layout/list1"/>
    <dgm:cxn modelId="{7E8FD61D-1921-4EBF-9C3F-B25899C6771D}" type="presParOf" srcId="{8BC3AC5F-A3F6-40F8-AD98-FBE462FB79B4}" destId="{E4DDFF77-E377-4302-A6F2-F7465D226F3B}" srcOrd="1" destOrd="0" presId="urn:microsoft.com/office/officeart/2005/8/layout/list1"/>
    <dgm:cxn modelId="{908D1345-97D2-40B3-9B5C-E9524CB9CEB3}" type="presParOf" srcId="{22A56DF4-B15D-48AE-A836-ED3D9C998538}" destId="{C0DEAC73-A2AD-4160-83A7-808BF6E727FF}" srcOrd="1" destOrd="0" presId="urn:microsoft.com/office/officeart/2005/8/layout/list1"/>
    <dgm:cxn modelId="{09B6128F-F678-4B71-9F24-E79E93CB839B}" type="presParOf" srcId="{22A56DF4-B15D-48AE-A836-ED3D9C998538}" destId="{C39332F7-8D1A-4A37-A7B5-A76005365177}" srcOrd="2" destOrd="0" presId="urn:microsoft.com/office/officeart/2005/8/layout/list1"/>
    <dgm:cxn modelId="{BE5AC59F-3DF1-4943-AD3B-E328FBF48FE0}" type="presParOf" srcId="{22A56DF4-B15D-48AE-A836-ED3D9C998538}" destId="{FD40C820-F4F2-494C-B6F2-2D687225C2A1}" srcOrd="3" destOrd="0" presId="urn:microsoft.com/office/officeart/2005/8/layout/list1"/>
    <dgm:cxn modelId="{CEC665C9-C80C-4F9C-ABCE-8A67F76F6A30}" type="presParOf" srcId="{22A56DF4-B15D-48AE-A836-ED3D9C998538}" destId="{B05CD3A6-E273-4B73-8BE0-55D5E1A9E709}" srcOrd="4" destOrd="0" presId="urn:microsoft.com/office/officeart/2005/8/layout/list1"/>
    <dgm:cxn modelId="{4D9EE1D0-7305-4A40-804F-7C37A1B48162}" type="presParOf" srcId="{B05CD3A6-E273-4B73-8BE0-55D5E1A9E709}" destId="{1478B10A-2BB9-46C6-9CAF-32B5D85052E3}" srcOrd="0" destOrd="0" presId="urn:microsoft.com/office/officeart/2005/8/layout/list1"/>
    <dgm:cxn modelId="{A84098A1-317B-465D-B96D-5D0CB070E005}" type="presParOf" srcId="{B05CD3A6-E273-4B73-8BE0-55D5E1A9E709}" destId="{880CA22A-1BCC-48ED-8AAA-5F8D0E862B43}" srcOrd="1" destOrd="0" presId="urn:microsoft.com/office/officeart/2005/8/layout/list1"/>
    <dgm:cxn modelId="{9178F617-B7E6-46E3-A1DB-A1008BA3961D}" type="presParOf" srcId="{22A56DF4-B15D-48AE-A836-ED3D9C998538}" destId="{CCBCEFC5-6E13-4782-A8F4-F441BC1125F3}" srcOrd="5" destOrd="0" presId="urn:microsoft.com/office/officeart/2005/8/layout/list1"/>
    <dgm:cxn modelId="{88F2051E-E2AC-4CFA-B05F-8FDE8A975E49}" type="presParOf" srcId="{22A56DF4-B15D-48AE-A836-ED3D9C998538}" destId="{C5C92B15-E790-4E84-B69A-617515486FF0}" srcOrd="6" destOrd="0" presId="urn:microsoft.com/office/officeart/2005/8/layout/list1"/>
    <dgm:cxn modelId="{3D543847-20C3-49EF-A3C0-D8D8A934D28C}" type="presParOf" srcId="{22A56DF4-B15D-48AE-A836-ED3D9C998538}" destId="{6292CC2F-BF04-4210-B673-F17BCB05600E}" srcOrd="7" destOrd="0" presId="urn:microsoft.com/office/officeart/2005/8/layout/list1"/>
    <dgm:cxn modelId="{6D292E98-9A41-4C80-9EE1-79FD3472C34E}" type="presParOf" srcId="{22A56DF4-B15D-48AE-A836-ED3D9C998538}" destId="{EBE85412-3901-4ADC-A24F-B1BC7EF30549}" srcOrd="8" destOrd="0" presId="urn:microsoft.com/office/officeart/2005/8/layout/list1"/>
    <dgm:cxn modelId="{E4792A69-0B10-414D-B051-D1235A8620DD}" type="presParOf" srcId="{EBE85412-3901-4ADC-A24F-B1BC7EF30549}" destId="{F3C2E20A-E661-41F5-B6F1-2755A1DC581F}" srcOrd="0" destOrd="0" presId="urn:microsoft.com/office/officeart/2005/8/layout/list1"/>
    <dgm:cxn modelId="{0202E323-D515-43B1-B804-4F77C23580B7}" type="presParOf" srcId="{EBE85412-3901-4ADC-A24F-B1BC7EF30549}" destId="{F0A03CDD-46E1-4FB5-ACF0-AC20EE1F9142}" srcOrd="1" destOrd="0" presId="urn:microsoft.com/office/officeart/2005/8/layout/list1"/>
    <dgm:cxn modelId="{4C882631-36E4-4156-928B-7A293E3FC65A}" type="presParOf" srcId="{22A56DF4-B15D-48AE-A836-ED3D9C998538}" destId="{FC2A9571-D35D-47CE-AB05-C635AC0610D1}" srcOrd="9" destOrd="0" presId="urn:microsoft.com/office/officeart/2005/8/layout/list1"/>
    <dgm:cxn modelId="{0703A9A6-A49B-4005-BEF0-860AB14D3C74}" type="presParOf" srcId="{22A56DF4-B15D-48AE-A836-ED3D9C998538}" destId="{FCD7B4D3-B49E-45D3-BA29-948FFDC16CEC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C9F6F41-9212-4DF2-A2FE-53855807864F}" type="doc">
      <dgm:prSet loTypeId="urn:microsoft.com/office/officeart/2005/8/layout/list1" loCatId="list" qsTypeId="urn:microsoft.com/office/officeart/2005/8/quickstyle/simple1" qsCatId="simple" csTypeId="urn:microsoft.com/office/officeart/2005/8/colors/accent3_1" csCatId="accent3" phldr="1"/>
      <dgm:spPr/>
      <dgm:t>
        <a:bodyPr/>
        <a:lstStyle/>
        <a:p>
          <a:endParaRPr lang="ru-RU"/>
        </a:p>
      </dgm:t>
    </dgm:pt>
    <dgm:pt modelId="{79B6D103-DD60-45C7-9E5B-0207C3525220}">
      <dgm:prSet custT="1"/>
      <dgm:spPr/>
      <dgm:t>
        <a:bodyPr/>
        <a:lstStyle/>
        <a:p>
          <a:r>
            <a:rPr lang="ru-RU" sz="2000" b="1" dirty="0" smtClean="0">
              <a:solidFill>
                <a:srgbClr val="002060"/>
              </a:solidFill>
            </a:rPr>
            <a:t>Увеличение маточного поголовья до 3448 голов</a:t>
          </a:r>
          <a:endParaRPr lang="ru-RU" sz="2000" b="1" dirty="0">
            <a:solidFill>
              <a:srgbClr val="002060"/>
            </a:solidFill>
          </a:endParaRPr>
        </a:p>
      </dgm:t>
    </dgm:pt>
    <dgm:pt modelId="{3A1BEF09-D42D-4F34-9A74-27985C5E1084}" type="parTrans" cxnId="{97453E1D-F4FA-422B-84EB-581C1D607EE1}">
      <dgm:prSet/>
      <dgm:spPr/>
      <dgm:t>
        <a:bodyPr/>
        <a:lstStyle/>
        <a:p>
          <a:endParaRPr lang="ru-RU" sz="2000" b="1" dirty="0"/>
        </a:p>
      </dgm:t>
    </dgm:pt>
    <dgm:pt modelId="{8D1785D9-5FC3-4E6A-90E2-1E9020B321FF}" type="sibTrans" cxnId="{97453E1D-F4FA-422B-84EB-581C1D607EE1}">
      <dgm:prSet/>
      <dgm:spPr/>
      <dgm:t>
        <a:bodyPr/>
        <a:lstStyle/>
        <a:p>
          <a:endParaRPr lang="ru-RU" sz="2000" b="1" dirty="0"/>
        </a:p>
      </dgm:t>
    </dgm:pt>
    <dgm:pt modelId="{93C0C5A2-A61E-4AAF-A6D1-C42AF93E3806}">
      <dgm:prSet custT="1"/>
      <dgm:spPr/>
      <dgm:t>
        <a:bodyPr/>
        <a:lstStyle/>
        <a:p>
          <a:r>
            <a:rPr lang="ru-RU" sz="2000" b="1" dirty="0" smtClean="0">
              <a:solidFill>
                <a:srgbClr val="002060"/>
              </a:solidFill>
            </a:rPr>
            <a:t>Рост годовой выручки от реализации продукции  за период освоения проекта</a:t>
          </a:r>
          <a:endParaRPr lang="ru-RU" sz="2000" b="1" dirty="0">
            <a:solidFill>
              <a:srgbClr val="002060"/>
            </a:solidFill>
          </a:endParaRPr>
        </a:p>
      </dgm:t>
    </dgm:pt>
    <dgm:pt modelId="{BF93A63A-9196-4330-984F-7809F86651C2}" type="parTrans" cxnId="{80E5BD10-DB29-464A-B653-533B81DF17E7}">
      <dgm:prSet/>
      <dgm:spPr/>
      <dgm:t>
        <a:bodyPr/>
        <a:lstStyle/>
        <a:p>
          <a:endParaRPr lang="ru-RU" sz="2000" b="1" dirty="0"/>
        </a:p>
      </dgm:t>
    </dgm:pt>
    <dgm:pt modelId="{C090B5BC-21FE-47C7-A980-D29CEC7FEFF0}" type="sibTrans" cxnId="{80E5BD10-DB29-464A-B653-533B81DF17E7}">
      <dgm:prSet/>
      <dgm:spPr/>
      <dgm:t>
        <a:bodyPr/>
        <a:lstStyle/>
        <a:p>
          <a:endParaRPr lang="ru-RU" sz="2000" b="1" dirty="0"/>
        </a:p>
      </dgm:t>
    </dgm:pt>
    <dgm:pt modelId="{4B6B1F10-E54B-4D51-909C-E9A7C30DF0DC}">
      <dgm:prSet custT="1"/>
      <dgm:spPr/>
      <dgm:t>
        <a:bodyPr/>
        <a:lstStyle/>
        <a:p>
          <a:r>
            <a:rPr lang="ru-RU" sz="2000" b="1" dirty="0" smtClean="0">
              <a:solidFill>
                <a:srgbClr val="002060"/>
              </a:solidFill>
            </a:rPr>
            <a:t>Создание 3 рабочих мест</a:t>
          </a:r>
          <a:endParaRPr lang="ru-RU" sz="2000" b="1" dirty="0">
            <a:solidFill>
              <a:srgbClr val="002060"/>
            </a:solidFill>
          </a:endParaRPr>
        </a:p>
      </dgm:t>
    </dgm:pt>
    <dgm:pt modelId="{353051FD-ACDE-4B1D-A737-93916FA45102}" type="sibTrans" cxnId="{708D2395-5506-4D81-9906-57DC275A8651}">
      <dgm:prSet/>
      <dgm:spPr/>
      <dgm:t>
        <a:bodyPr/>
        <a:lstStyle/>
        <a:p>
          <a:endParaRPr lang="ru-RU" sz="2000" b="1" dirty="0"/>
        </a:p>
      </dgm:t>
    </dgm:pt>
    <dgm:pt modelId="{EEFD2B39-6422-432D-A2FE-E2FF13FB412F}" type="parTrans" cxnId="{708D2395-5506-4D81-9906-57DC275A8651}">
      <dgm:prSet/>
      <dgm:spPr/>
      <dgm:t>
        <a:bodyPr/>
        <a:lstStyle/>
        <a:p>
          <a:endParaRPr lang="ru-RU" sz="2000" b="1" dirty="0"/>
        </a:p>
      </dgm:t>
    </dgm:pt>
    <dgm:pt modelId="{0F268E2D-C454-4A5E-B3BF-5EDC64A6F556}">
      <dgm:prSet custT="1"/>
      <dgm:spPr/>
      <dgm:t>
        <a:bodyPr/>
        <a:lstStyle/>
        <a:p>
          <a:r>
            <a:rPr lang="ru-RU" sz="2000" b="1" dirty="0" smtClean="0">
              <a:solidFill>
                <a:srgbClr val="002060"/>
              </a:solidFill>
            </a:rPr>
            <a:t>Доведение годовой суммы уплаты налогов  к 2026 г до  4 978,5 тыс. </a:t>
          </a:r>
          <a:r>
            <a:rPr lang="ru-RU" sz="2000" b="1" dirty="0" err="1" smtClean="0">
              <a:solidFill>
                <a:srgbClr val="002060"/>
              </a:solidFill>
            </a:rPr>
            <a:t>руб</a:t>
          </a:r>
          <a:r>
            <a:rPr lang="ru-RU" sz="2000" b="1" dirty="0" smtClean="0">
              <a:solidFill>
                <a:srgbClr val="002060"/>
              </a:solidFill>
            </a:rPr>
            <a:t> </a:t>
          </a:r>
          <a:endParaRPr lang="ru-RU" sz="2000" b="1" dirty="0">
            <a:solidFill>
              <a:srgbClr val="002060"/>
            </a:solidFill>
          </a:endParaRPr>
        </a:p>
      </dgm:t>
    </dgm:pt>
    <dgm:pt modelId="{D86D9F44-5310-4B90-96BF-9089FEF3905F}" type="sibTrans" cxnId="{017BB290-E342-49BB-B8C7-DA5A71F52CE4}">
      <dgm:prSet/>
      <dgm:spPr/>
      <dgm:t>
        <a:bodyPr/>
        <a:lstStyle/>
        <a:p>
          <a:endParaRPr lang="ru-RU" sz="2000" b="1" dirty="0"/>
        </a:p>
      </dgm:t>
    </dgm:pt>
    <dgm:pt modelId="{F649F9A3-98D3-424D-8FBE-4F89609D6D3D}" type="parTrans" cxnId="{017BB290-E342-49BB-B8C7-DA5A71F52CE4}">
      <dgm:prSet/>
      <dgm:spPr/>
      <dgm:t>
        <a:bodyPr/>
        <a:lstStyle/>
        <a:p>
          <a:endParaRPr lang="ru-RU" sz="2000" b="1" dirty="0"/>
        </a:p>
      </dgm:t>
    </dgm:pt>
    <dgm:pt modelId="{22A56DF4-B15D-48AE-A836-ED3D9C998538}" type="pres">
      <dgm:prSet presAssocID="{8C9F6F41-9212-4DF2-A2FE-53855807864F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5051B403-4B81-4EAA-828B-16E3D511153B}" type="pres">
      <dgm:prSet presAssocID="{79B6D103-DD60-45C7-9E5B-0207C3525220}" presName="parentLin" presStyleCnt="0"/>
      <dgm:spPr/>
      <dgm:t>
        <a:bodyPr/>
        <a:lstStyle/>
        <a:p>
          <a:endParaRPr lang="ru-RU"/>
        </a:p>
      </dgm:t>
    </dgm:pt>
    <dgm:pt modelId="{5F82E1A6-5645-43F8-ABB9-E22FE1E3C659}" type="pres">
      <dgm:prSet presAssocID="{79B6D103-DD60-45C7-9E5B-0207C3525220}" presName="parentLeftMargin" presStyleLbl="node1" presStyleIdx="0" presStyleCnt="4"/>
      <dgm:spPr/>
      <dgm:t>
        <a:bodyPr/>
        <a:lstStyle/>
        <a:p>
          <a:endParaRPr lang="ru-RU"/>
        </a:p>
      </dgm:t>
    </dgm:pt>
    <dgm:pt modelId="{58979050-105E-47BD-A3F3-5DA7BD40F00E}" type="pres">
      <dgm:prSet presAssocID="{79B6D103-DD60-45C7-9E5B-0207C3525220}" presName="parentText" presStyleLbl="node1" presStyleIdx="0" presStyleCnt="4" custScaleX="11526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E851BE9-CEA1-4699-9633-63BA5F5C1E05}" type="pres">
      <dgm:prSet presAssocID="{79B6D103-DD60-45C7-9E5B-0207C3525220}" presName="negativeSpace" presStyleCnt="0"/>
      <dgm:spPr/>
      <dgm:t>
        <a:bodyPr/>
        <a:lstStyle/>
        <a:p>
          <a:endParaRPr lang="ru-RU"/>
        </a:p>
      </dgm:t>
    </dgm:pt>
    <dgm:pt modelId="{0F861C77-120B-44E5-8B9F-48655251B20A}" type="pres">
      <dgm:prSet presAssocID="{79B6D103-DD60-45C7-9E5B-0207C3525220}" presName="childText" presStyleLbl="conFgAcc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80EED76-0BEA-4259-98DD-08493F6177D2}" type="pres">
      <dgm:prSet presAssocID="{8D1785D9-5FC3-4E6A-90E2-1E9020B321FF}" presName="spaceBetweenRectangles" presStyleCnt="0"/>
      <dgm:spPr/>
      <dgm:t>
        <a:bodyPr/>
        <a:lstStyle/>
        <a:p>
          <a:endParaRPr lang="ru-RU"/>
        </a:p>
      </dgm:t>
    </dgm:pt>
    <dgm:pt modelId="{8C807772-937E-4FA7-B1D9-5FC8E0AC61C4}" type="pres">
      <dgm:prSet presAssocID="{93C0C5A2-A61E-4AAF-A6D1-C42AF93E3806}" presName="parentLin" presStyleCnt="0"/>
      <dgm:spPr/>
      <dgm:t>
        <a:bodyPr/>
        <a:lstStyle/>
        <a:p>
          <a:endParaRPr lang="ru-RU"/>
        </a:p>
      </dgm:t>
    </dgm:pt>
    <dgm:pt modelId="{09A05CA4-21DF-4C77-A207-BC6C616610DE}" type="pres">
      <dgm:prSet presAssocID="{93C0C5A2-A61E-4AAF-A6D1-C42AF93E3806}" presName="parentLeftMargin" presStyleLbl="node1" presStyleIdx="0" presStyleCnt="4"/>
      <dgm:spPr/>
      <dgm:t>
        <a:bodyPr/>
        <a:lstStyle/>
        <a:p>
          <a:endParaRPr lang="ru-RU"/>
        </a:p>
      </dgm:t>
    </dgm:pt>
    <dgm:pt modelId="{D3908FBD-8B8F-41B4-8FEF-3CC51D918264}" type="pres">
      <dgm:prSet presAssocID="{93C0C5A2-A61E-4AAF-A6D1-C42AF93E3806}" presName="parentText" presStyleLbl="node1" presStyleIdx="1" presStyleCnt="4" custScaleX="11497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99FABFD-92DE-4D35-A42F-B4D1DDDEDD31}" type="pres">
      <dgm:prSet presAssocID="{93C0C5A2-A61E-4AAF-A6D1-C42AF93E3806}" presName="negativeSpace" presStyleCnt="0"/>
      <dgm:spPr/>
      <dgm:t>
        <a:bodyPr/>
        <a:lstStyle/>
        <a:p>
          <a:endParaRPr lang="ru-RU"/>
        </a:p>
      </dgm:t>
    </dgm:pt>
    <dgm:pt modelId="{90CD833E-E24D-40EB-AC09-ECC5D63ABE46}" type="pres">
      <dgm:prSet presAssocID="{93C0C5A2-A61E-4AAF-A6D1-C42AF93E3806}" presName="childText" presStyleLbl="conFgAcc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F30DFB8-C0E8-4C08-BB56-7408CD149DF4}" type="pres">
      <dgm:prSet presAssocID="{C090B5BC-21FE-47C7-A980-D29CEC7FEFF0}" presName="spaceBetweenRectangles" presStyleCnt="0"/>
      <dgm:spPr/>
      <dgm:t>
        <a:bodyPr/>
        <a:lstStyle/>
        <a:p>
          <a:endParaRPr lang="ru-RU"/>
        </a:p>
      </dgm:t>
    </dgm:pt>
    <dgm:pt modelId="{E04BFAA2-BFA7-4AB2-98ED-A6B140232782}" type="pres">
      <dgm:prSet presAssocID="{4B6B1F10-E54B-4D51-909C-E9A7C30DF0DC}" presName="parentLin" presStyleCnt="0"/>
      <dgm:spPr/>
      <dgm:t>
        <a:bodyPr/>
        <a:lstStyle/>
        <a:p>
          <a:endParaRPr lang="ru-RU"/>
        </a:p>
      </dgm:t>
    </dgm:pt>
    <dgm:pt modelId="{13E944D8-28A3-43E4-B58C-5F44EC2E39F3}" type="pres">
      <dgm:prSet presAssocID="{4B6B1F10-E54B-4D51-909C-E9A7C30DF0DC}" presName="parentLeftMargin" presStyleLbl="node1" presStyleIdx="1" presStyleCnt="4"/>
      <dgm:spPr/>
      <dgm:t>
        <a:bodyPr/>
        <a:lstStyle/>
        <a:p>
          <a:endParaRPr lang="ru-RU"/>
        </a:p>
      </dgm:t>
    </dgm:pt>
    <dgm:pt modelId="{0EEA26EF-2AB3-49CC-A0E7-B3EC9A2BC345}" type="pres">
      <dgm:prSet presAssocID="{4B6B1F10-E54B-4D51-909C-E9A7C30DF0DC}" presName="parentText" presStyleLbl="node1" presStyleIdx="2" presStyleCnt="4" custScaleX="114971" custLinFactNeighborX="4795" custLinFactNeighborY="879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7E80949-8A89-445F-95EC-E92C64A25CD6}" type="pres">
      <dgm:prSet presAssocID="{4B6B1F10-E54B-4D51-909C-E9A7C30DF0DC}" presName="negativeSpace" presStyleCnt="0"/>
      <dgm:spPr/>
      <dgm:t>
        <a:bodyPr/>
        <a:lstStyle/>
        <a:p>
          <a:endParaRPr lang="ru-RU"/>
        </a:p>
      </dgm:t>
    </dgm:pt>
    <dgm:pt modelId="{F1BEB9CD-36FB-4D4F-BAE1-1DE2968A6643}" type="pres">
      <dgm:prSet presAssocID="{4B6B1F10-E54B-4D51-909C-E9A7C30DF0DC}" presName="childText" presStyleLbl="conFgAcc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0BC0847-377C-4D34-B9DD-BD8734EF0254}" type="pres">
      <dgm:prSet presAssocID="{353051FD-ACDE-4B1D-A737-93916FA45102}" presName="spaceBetweenRectangles" presStyleCnt="0"/>
      <dgm:spPr/>
      <dgm:t>
        <a:bodyPr/>
        <a:lstStyle/>
        <a:p>
          <a:endParaRPr lang="ru-RU"/>
        </a:p>
      </dgm:t>
    </dgm:pt>
    <dgm:pt modelId="{E4E79CBA-8D7D-47D5-A6D2-DE5AFD937506}" type="pres">
      <dgm:prSet presAssocID="{0F268E2D-C454-4A5E-B3BF-5EDC64A6F556}" presName="parentLin" presStyleCnt="0"/>
      <dgm:spPr/>
      <dgm:t>
        <a:bodyPr/>
        <a:lstStyle/>
        <a:p>
          <a:endParaRPr lang="ru-RU"/>
        </a:p>
      </dgm:t>
    </dgm:pt>
    <dgm:pt modelId="{508EDAB6-2F46-424F-93B8-415542FE720F}" type="pres">
      <dgm:prSet presAssocID="{0F268E2D-C454-4A5E-B3BF-5EDC64A6F556}" presName="parentLeftMargin" presStyleLbl="node1" presStyleIdx="2" presStyleCnt="4"/>
      <dgm:spPr/>
      <dgm:t>
        <a:bodyPr/>
        <a:lstStyle/>
        <a:p>
          <a:endParaRPr lang="ru-RU"/>
        </a:p>
      </dgm:t>
    </dgm:pt>
    <dgm:pt modelId="{5F1639AE-53A5-4F69-8EE4-A66DFCB65196}" type="pres">
      <dgm:prSet presAssocID="{0F268E2D-C454-4A5E-B3BF-5EDC64A6F556}" presName="parentText" presStyleLbl="node1" presStyleIdx="3" presStyleCnt="4" custScaleX="11526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531A0E1-BD47-4240-9413-BA583CD93683}" type="pres">
      <dgm:prSet presAssocID="{0F268E2D-C454-4A5E-B3BF-5EDC64A6F556}" presName="negativeSpace" presStyleCnt="0"/>
      <dgm:spPr/>
      <dgm:t>
        <a:bodyPr/>
        <a:lstStyle/>
        <a:p>
          <a:endParaRPr lang="ru-RU"/>
        </a:p>
      </dgm:t>
    </dgm:pt>
    <dgm:pt modelId="{084873FA-F7BC-4A44-AF73-44F535F5A0E5}" type="pres">
      <dgm:prSet presAssocID="{0F268E2D-C454-4A5E-B3BF-5EDC64A6F556}" presName="childText" presStyleLbl="conFgAcc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1E4EC91E-358F-4901-97B9-FB8BF4748618}" type="presOf" srcId="{4B6B1F10-E54B-4D51-909C-E9A7C30DF0DC}" destId="{0EEA26EF-2AB3-49CC-A0E7-B3EC9A2BC345}" srcOrd="1" destOrd="0" presId="urn:microsoft.com/office/officeart/2005/8/layout/list1"/>
    <dgm:cxn modelId="{80E5BD10-DB29-464A-B653-533B81DF17E7}" srcId="{8C9F6F41-9212-4DF2-A2FE-53855807864F}" destId="{93C0C5A2-A61E-4AAF-A6D1-C42AF93E3806}" srcOrd="1" destOrd="0" parTransId="{BF93A63A-9196-4330-984F-7809F86651C2}" sibTransId="{C090B5BC-21FE-47C7-A980-D29CEC7FEFF0}"/>
    <dgm:cxn modelId="{708D2395-5506-4D81-9906-57DC275A8651}" srcId="{8C9F6F41-9212-4DF2-A2FE-53855807864F}" destId="{4B6B1F10-E54B-4D51-909C-E9A7C30DF0DC}" srcOrd="2" destOrd="0" parTransId="{EEFD2B39-6422-432D-A2FE-E2FF13FB412F}" sibTransId="{353051FD-ACDE-4B1D-A737-93916FA45102}"/>
    <dgm:cxn modelId="{97453E1D-F4FA-422B-84EB-581C1D607EE1}" srcId="{8C9F6F41-9212-4DF2-A2FE-53855807864F}" destId="{79B6D103-DD60-45C7-9E5B-0207C3525220}" srcOrd="0" destOrd="0" parTransId="{3A1BEF09-D42D-4F34-9A74-27985C5E1084}" sibTransId="{8D1785D9-5FC3-4E6A-90E2-1E9020B321FF}"/>
    <dgm:cxn modelId="{B121A87A-137E-469C-B98C-AC130924D652}" type="presOf" srcId="{0F268E2D-C454-4A5E-B3BF-5EDC64A6F556}" destId="{508EDAB6-2F46-424F-93B8-415542FE720F}" srcOrd="0" destOrd="0" presId="urn:microsoft.com/office/officeart/2005/8/layout/list1"/>
    <dgm:cxn modelId="{24392C75-A4EB-408E-8312-FB9E2C0582DD}" type="presOf" srcId="{79B6D103-DD60-45C7-9E5B-0207C3525220}" destId="{58979050-105E-47BD-A3F3-5DA7BD40F00E}" srcOrd="1" destOrd="0" presId="urn:microsoft.com/office/officeart/2005/8/layout/list1"/>
    <dgm:cxn modelId="{017BB290-E342-49BB-B8C7-DA5A71F52CE4}" srcId="{8C9F6F41-9212-4DF2-A2FE-53855807864F}" destId="{0F268E2D-C454-4A5E-B3BF-5EDC64A6F556}" srcOrd="3" destOrd="0" parTransId="{F649F9A3-98D3-424D-8FBE-4F89609D6D3D}" sibTransId="{D86D9F44-5310-4B90-96BF-9089FEF3905F}"/>
    <dgm:cxn modelId="{3B47780D-970F-4E29-B6A8-99B2D42B4078}" type="presOf" srcId="{4B6B1F10-E54B-4D51-909C-E9A7C30DF0DC}" destId="{13E944D8-28A3-43E4-B58C-5F44EC2E39F3}" srcOrd="0" destOrd="0" presId="urn:microsoft.com/office/officeart/2005/8/layout/list1"/>
    <dgm:cxn modelId="{1465E541-34ED-4532-BF59-8D22E4AF004C}" type="presOf" srcId="{93C0C5A2-A61E-4AAF-A6D1-C42AF93E3806}" destId="{09A05CA4-21DF-4C77-A207-BC6C616610DE}" srcOrd="0" destOrd="0" presId="urn:microsoft.com/office/officeart/2005/8/layout/list1"/>
    <dgm:cxn modelId="{E5D91121-E9A0-45C7-BA38-7574677C4FAF}" type="presOf" srcId="{0F268E2D-C454-4A5E-B3BF-5EDC64A6F556}" destId="{5F1639AE-53A5-4F69-8EE4-A66DFCB65196}" srcOrd="1" destOrd="0" presId="urn:microsoft.com/office/officeart/2005/8/layout/list1"/>
    <dgm:cxn modelId="{5FCE8B18-71F1-46A9-9284-9B7110B3059D}" type="presOf" srcId="{8C9F6F41-9212-4DF2-A2FE-53855807864F}" destId="{22A56DF4-B15D-48AE-A836-ED3D9C998538}" srcOrd="0" destOrd="0" presId="urn:microsoft.com/office/officeart/2005/8/layout/list1"/>
    <dgm:cxn modelId="{7D7FC4BD-124E-4250-B20C-F424CA68893E}" type="presOf" srcId="{93C0C5A2-A61E-4AAF-A6D1-C42AF93E3806}" destId="{D3908FBD-8B8F-41B4-8FEF-3CC51D918264}" srcOrd="1" destOrd="0" presId="urn:microsoft.com/office/officeart/2005/8/layout/list1"/>
    <dgm:cxn modelId="{1E9D480A-1C31-49CF-84BB-E08118CC791E}" type="presOf" srcId="{79B6D103-DD60-45C7-9E5B-0207C3525220}" destId="{5F82E1A6-5645-43F8-ABB9-E22FE1E3C659}" srcOrd="0" destOrd="0" presId="urn:microsoft.com/office/officeart/2005/8/layout/list1"/>
    <dgm:cxn modelId="{4EFF8A61-4D57-437B-83E2-6816B3057EB7}" type="presParOf" srcId="{22A56DF4-B15D-48AE-A836-ED3D9C998538}" destId="{5051B403-4B81-4EAA-828B-16E3D511153B}" srcOrd="0" destOrd="0" presId="urn:microsoft.com/office/officeart/2005/8/layout/list1"/>
    <dgm:cxn modelId="{333EA2BE-3E39-4B35-8BB5-CB9D6E0ADE9C}" type="presParOf" srcId="{5051B403-4B81-4EAA-828B-16E3D511153B}" destId="{5F82E1A6-5645-43F8-ABB9-E22FE1E3C659}" srcOrd="0" destOrd="0" presId="urn:microsoft.com/office/officeart/2005/8/layout/list1"/>
    <dgm:cxn modelId="{B85A2FA1-FA13-4982-8EF5-DC0CFD88EE5F}" type="presParOf" srcId="{5051B403-4B81-4EAA-828B-16E3D511153B}" destId="{58979050-105E-47BD-A3F3-5DA7BD40F00E}" srcOrd="1" destOrd="0" presId="urn:microsoft.com/office/officeart/2005/8/layout/list1"/>
    <dgm:cxn modelId="{F989F094-9216-44EB-98A0-4742681170CB}" type="presParOf" srcId="{22A56DF4-B15D-48AE-A836-ED3D9C998538}" destId="{7E851BE9-CEA1-4699-9633-63BA5F5C1E05}" srcOrd="1" destOrd="0" presId="urn:microsoft.com/office/officeart/2005/8/layout/list1"/>
    <dgm:cxn modelId="{D93EED02-21B5-4E06-BFE8-1260B786D912}" type="presParOf" srcId="{22A56DF4-B15D-48AE-A836-ED3D9C998538}" destId="{0F861C77-120B-44E5-8B9F-48655251B20A}" srcOrd="2" destOrd="0" presId="urn:microsoft.com/office/officeart/2005/8/layout/list1"/>
    <dgm:cxn modelId="{770F5B40-BF59-42AE-B4CA-596695486D23}" type="presParOf" srcId="{22A56DF4-B15D-48AE-A836-ED3D9C998538}" destId="{180EED76-0BEA-4259-98DD-08493F6177D2}" srcOrd="3" destOrd="0" presId="urn:microsoft.com/office/officeart/2005/8/layout/list1"/>
    <dgm:cxn modelId="{1E08A9BE-0A9D-482F-86FB-245BBA05C452}" type="presParOf" srcId="{22A56DF4-B15D-48AE-A836-ED3D9C998538}" destId="{8C807772-937E-4FA7-B1D9-5FC8E0AC61C4}" srcOrd="4" destOrd="0" presId="urn:microsoft.com/office/officeart/2005/8/layout/list1"/>
    <dgm:cxn modelId="{7546BD98-90EE-4196-9EDF-A8A298531B81}" type="presParOf" srcId="{8C807772-937E-4FA7-B1D9-5FC8E0AC61C4}" destId="{09A05CA4-21DF-4C77-A207-BC6C616610DE}" srcOrd="0" destOrd="0" presId="urn:microsoft.com/office/officeart/2005/8/layout/list1"/>
    <dgm:cxn modelId="{32B2037A-272C-4D9F-9E50-3039504FC3A2}" type="presParOf" srcId="{8C807772-937E-4FA7-B1D9-5FC8E0AC61C4}" destId="{D3908FBD-8B8F-41B4-8FEF-3CC51D918264}" srcOrd="1" destOrd="0" presId="urn:microsoft.com/office/officeart/2005/8/layout/list1"/>
    <dgm:cxn modelId="{56929788-3F93-4B7B-AA8F-9DB0AD0EF974}" type="presParOf" srcId="{22A56DF4-B15D-48AE-A836-ED3D9C998538}" destId="{A99FABFD-92DE-4D35-A42F-B4D1DDDEDD31}" srcOrd="5" destOrd="0" presId="urn:microsoft.com/office/officeart/2005/8/layout/list1"/>
    <dgm:cxn modelId="{BFCF8116-F0FF-4D3E-AB04-327478BD3750}" type="presParOf" srcId="{22A56DF4-B15D-48AE-A836-ED3D9C998538}" destId="{90CD833E-E24D-40EB-AC09-ECC5D63ABE46}" srcOrd="6" destOrd="0" presId="urn:microsoft.com/office/officeart/2005/8/layout/list1"/>
    <dgm:cxn modelId="{516F6D43-AD37-4D34-97EB-2809297C7D1F}" type="presParOf" srcId="{22A56DF4-B15D-48AE-A836-ED3D9C998538}" destId="{8F30DFB8-C0E8-4C08-BB56-7408CD149DF4}" srcOrd="7" destOrd="0" presId="urn:microsoft.com/office/officeart/2005/8/layout/list1"/>
    <dgm:cxn modelId="{535E7430-B545-4794-AB36-9B090B6950AD}" type="presParOf" srcId="{22A56DF4-B15D-48AE-A836-ED3D9C998538}" destId="{E04BFAA2-BFA7-4AB2-98ED-A6B140232782}" srcOrd="8" destOrd="0" presId="urn:microsoft.com/office/officeart/2005/8/layout/list1"/>
    <dgm:cxn modelId="{A0982220-30F7-423C-9ABE-82F2D4B733AE}" type="presParOf" srcId="{E04BFAA2-BFA7-4AB2-98ED-A6B140232782}" destId="{13E944D8-28A3-43E4-B58C-5F44EC2E39F3}" srcOrd="0" destOrd="0" presId="urn:microsoft.com/office/officeart/2005/8/layout/list1"/>
    <dgm:cxn modelId="{20DB98D8-9D1C-4272-98B3-5042F3DB0C1C}" type="presParOf" srcId="{E04BFAA2-BFA7-4AB2-98ED-A6B140232782}" destId="{0EEA26EF-2AB3-49CC-A0E7-B3EC9A2BC345}" srcOrd="1" destOrd="0" presId="urn:microsoft.com/office/officeart/2005/8/layout/list1"/>
    <dgm:cxn modelId="{838B2B50-E7FD-4979-8BB7-2663CE513FE5}" type="presParOf" srcId="{22A56DF4-B15D-48AE-A836-ED3D9C998538}" destId="{A7E80949-8A89-445F-95EC-E92C64A25CD6}" srcOrd="9" destOrd="0" presId="urn:microsoft.com/office/officeart/2005/8/layout/list1"/>
    <dgm:cxn modelId="{B1A552F4-2BDF-4FE0-A3C8-F044E0F6EC7E}" type="presParOf" srcId="{22A56DF4-B15D-48AE-A836-ED3D9C998538}" destId="{F1BEB9CD-36FB-4D4F-BAE1-1DE2968A6643}" srcOrd="10" destOrd="0" presId="urn:microsoft.com/office/officeart/2005/8/layout/list1"/>
    <dgm:cxn modelId="{AEC758C7-1BC6-43F6-A2AE-8364B8E5CB33}" type="presParOf" srcId="{22A56DF4-B15D-48AE-A836-ED3D9C998538}" destId="{20BC0847-377C-4D34-B9DD-BD8734EF0254}" srcOrd="11" destOrd="0" presId="urn:microsoft.com/office/officeart/2005/8/layout/list1"/>
    <dgm:cxn modelId="{38E803EA-4CB3-4933-B12D-AB0180C4BBB2}" type="presParOf" srcId="{22A56DF4-B15D-48AE-A836-ED3D9C998538}" destId="{E4E79CBA-8D7D-47D5-A6D2-DE5AFD937506}" srcOrd="12" destOrd="0" presId="urn:microsoft.com/office/officeart/2005/8/layout/list1"/>
    <dgm:cxn modelId="{D558178F-B1C3-406F-B9E1-27772191CEB5}" type="presParOf" srcId="{E4E79CBA-8D7D-47D5-A6D2-DE5AFD937506}" destId="{508EDAB6-2F46-424F-93B8-415542FE720F}" srcOrd="0" destOrd="0" presId="urn:microsoft.com/office/officeart/2005/8/layout/list1"/>
    <dgm:cxn modelId="{B0FC8905-9DB3-4F69-9654-7D9CFA5C666A}" type="presParOf" srcId="{E4E79CBA-8D7D-47D5-A6D2-DE5AFD937506}" destId="{5F1639AE-53A5-4F69-8EE4-A66DFCB65196}" srcOrd="1" destOrd="0" presId="urn:microsoft.com/office/officeart/2005/8/layout/list1"/>
    <dgm:cxn modelId="{831EF132-C464-41CD-9439-C5E11620639D}" type="presParOf" srcId="{22A56DF4-B15D-48AE-A836-ED3D9C998538}" destId="{C531A0E1-BD47-4240-9413-BA583CD93683}" srcOrd="13" destOrd="0" presId="urn:microsoft.com/office/officeart/2005/8/layout/list1"/>
    <dgm:cxn modelId="{BC37B953-F731-4F35-9B84-8EABE8397018}" type="presParOf" srcId="{22A56DF4-B15D-48AE-A836-ED3D9C998538}" destId="{084873FA-F7BC-4A44-AF73-44F535F5A0E5}" srcOrd="14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39332F7-8D1A-4A37-A7B5-A76005365177}">
      <dsp:nvSpPr>
        <dsp:cNvPr id="0" name=""/>
        <dsp:cNvSpPr/>
      </dsp:nvSpPr>
      <dsp:spPr>
        <a:xfrm>
          <a:off x="0" y="1232733"/>
          <a:ext cx="8245580" cy="277200"/>
        </a:xfrm>
        <a:prstGeom prst="rect">
          <a:avLst/>
        </a:prstGeom>
        <a:solidFill>
          <a:schemeClr val="accent3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4DDFF77-E377-4302-A6F2-F7465D226F3B}">
      <dsp:nvSpPr>
        <dsp:cNvPr id="0" name=""/>
        <dsp:cNvSpPr/>
      </dsp:nvSpPr>
      <dsp:spPr>
        <a:xfrm>
          <a:off x="958914" y="142875"/>
          <a:ext cx="5542422" cy="1289226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8164" tIns="0" rIns="218164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i="1" kern="12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Природно- климатическая зона способствующая развитию низко затратного ведения внедряемой отрасли</a:t>
          </a:r>
          <a:endParaRPr lang="ru-RU" sz="1800" b="1" i="1" kern="1200" dirty="0">
            <a:solidFill>
              <a:srgbClr val="002060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1021849" y="205810"/>
        <a:ext cx="5416552" cy="1163356"/>
      </dsp:txXfrm>
    </dsp:sp>
    <dsp:sp modelId="{C5C92B15-E790-4E84-B69A-617515486FF0}">
      <dsp:nvSpPr>
        <dsp:cNvPr id="0" name=""/>
        <dsp:cNvSpPr/>
      </dsp:nvSpPr>
      <dsp:spPr>
        <a:xfrm>
          <a:off x="0" y="2634778"/>
          <a:ext cx="8245580" cy="277200"/>
        </a:xfrm>
        <a:prstGeom prst="rect">
          <a:avLst/>
        </a:prstGeom>
        <a:solidFill>
          <a:schemeClr val="accent3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80CA22A-1BCC-48ED-8AAA-5F8D0E862B43}">
      <dsp:nvSpPr>
        <dsp:cNvPr id="0" name=""/>
        <dsp:cNvSpPr/>
      </dsp:nvSpPr>
      <dsp:spPr>
        <a:xfrm>
          <a:off x="744590" y="1571635"/>
          <a:ext cx="5870638" cy="1227805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8164" tIns="0" rIns="218164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i="1" kern="12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Наличие необходимой производственной базы  </a:t>
          </a:r>
          <a:endParaRPr lang="ru-RU" sz="1800" b="1" i="1" kern="1200" dirty="0">
            <a:solidFill>
              <a:srgbClr val="002060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804526" y="1631571"/>
        <a:ext cx="5750766" cy="1107933"/>
      </dsp:txXfrm>
    </dsp:sp>
    <dsp:sp modelId="{FCD7B4D3-B49E-45D3-BA29-948FFDC16CEC}">
      <dsp:nvSpPr>
        <dsp:cNvPr id="0" name=""/>
        <dsp:cNvSpPr/>
      </dsp:nvSpPr>
      <dsp:spPr>
        <a:xfrm>
          <a:off x="0" y="4714680"/>
          <a:ext cx="8245580" cy="277200"/>
        </a:xfrm>
        <a:prstGeom prst="rect">
          <a:avLst/>
        </a:prstGeom>
        <a:solidFill>
          <a:schemeClr val="accent3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0A03CDD-46E1-4FB5-ACF0-AC20EE1F9142}">
      <dsp:nvSpPr>
        <dsp:cNvPr id="0" name=""/>
        <dsp:cNvSpPr/>
      </dsp:nvSpPr>
      <dsp:spPr>
        <a:xfrm>
          <a:off x="816030" y="2928957"/>
          <a:ext cx="5738591" cy="1905661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8164" tIns="0" rIns="218164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i="1" kern="12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Приобретение   хорошего и значительного поголовья молодняка для ускоренного развития стада и получения товарной продукции. </a:t>
          </a:r>
          <a:endParaRPr lang="ru-RU" sz="1800" b="1" i="1" kern="1200" dirty="0">
            <a:solidFill>
              <a:srgbClr val="002060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909057" y="3021984"/>
        <a:ext cx="5552537" cy="171960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C37798B-D93B-4E8D-8073-3AE302CCE477}" type="datetimeFigureOut">
              <a:rPr lang="ru-RU" smtClean="0"/>
              <a:pPr/>
              <a:t>28.07.2021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765447C-7FC6-4C4B-86E8-AA7448982AD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298079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65447C-7FC6-4C4B-86E8-AA7448982AD9}" type="slidenum">
              <a:rPr lang="ru-RU" smtClean="0"/>
              <a:pPr/>
              <a:t>4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65447C-7FC6-4C4B-86E8-AA7448982AD9}" type="slidenum">
              <a:rPr lang="ru-RU" smtClean="0"/>
              <a:pPr/>
              <a:t>6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65447C-7FC6-4C4B-86E8-AA7448982AD9}" type="slidenum">
              <a:rPr lang="ru-RU" smtClean="0"/>
              <a:pPr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60128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11672-03CD-4FEB-A85E-E44A0F2F293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28.07.2021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351F95-641A-4E39-9CCB-4E6D5A7DB11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07102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11672-03CD-4FEB-A85E-E44A0F2F293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28.07.2021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351F95-641A-4E39-9CCB-4E6D5A7DB11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64393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11672-03CD-4FEB-A85E-E44A0F2F293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28.07.2021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351F95-641A-4E39-9CCB-4E6D5A7DB11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5659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11672-03CD-4FEB-A85E-E44A0F2F293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28.07.2021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351F95-641A-4E39-9CCB-4E6D5A7DB11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57149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11672-03CD-4FEB-A85E-E44A0F2F293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28.07.2021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351F95-641A-4E39-9CCB-4E6D5A7DB11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68948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11672-03CD-4FEB-A85E-E44A0F2F293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28.07.2021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351F95-641A-4E39-9CCB-4E6D5A7DB11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22078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11672-03CD-4FEB-A85E-E44A0F2F293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28.07.2021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351F95-641A-4E39-9CCB-4E6D5A7DB11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17010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11672-03CD-4FEB-A85E-E44A0F2F293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28.07.2021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351F95-641A-4E39-9CCB-4E6D5A7DB11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8661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11672-03CD-4FEB-A85E-E44A0F2F293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28.07.2021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351F95-641A-4E39-9CCB-4E6D5A7DB11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89090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11672-03CD-4FEB-A85E-E44A0F2F293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28.07.2021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351F95-641A-4E39-9CCB-4E6D5A7DB11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87173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11672-03CD-4FEB-A85E-E44A0F2F293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28.07.2021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351F95-641A-4E39-9CCB-4E6D5A7DB11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36941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11672-03CD-4FEB-A85E-E44A0F2F293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28.07.2021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351F95-641A-4E39-9CCB-4E6D5A7DB11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66457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7"/>
          <p:cNvSpPr txBox="1">
            <a:spLocks noChangeArrowheads="1"/>
          </p:cNvSpPr>
          <p:nvPr/>
        </p:nvSpPr>
        <p:spPr bwMode="auto">
          <a:xfrm>
            <a:off x="971600" y="2060848"/>
            <a:ext cx="7343775" cy="1323439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ru-RU" altLang="ru-RU" sz="2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НАИМЕНОВАНИЕ ПРОЕКТА :«Развитие хозяйства</a:t>
            </a:r>
          </a:p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ru-RU" altLang="ru-RU" sz="2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по разведению овец»</a:t>
            </a:r>
          </a:p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endParaRPr lang="ru-RU" altLang="ru-RU" sz="2000" b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ru-RU" altLang="ru-RU" sz="2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КФХ ОЛИСОВ </a:t>
            </a:r>
            <a:r>
              <a:rPr lang="ru-RU" altLang="ru-RU" sz="2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ВИКТОР АЛЕКСАНДРОВИЧ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5" y="3417723"/>
            <a:ext cx="4346142" cy="3038872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3501008"/>
            <a:ext cx="4420443" cy="29469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43147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>
            <a:spLocks noChangeArrowheads="1"/>
          </p:cNvSpPr>
          <p:nvPr/>
        </p:nvSpPr>
        <p:spPr bwMode="auto">
          <a:xfrm>
            <a:off x="611560" y="260648"/>
            <a:ext cx="8669337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ru-RU" altLang="ru-RU" sz="2000" b="1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ПОТРЕБНОСТЬ В СОДЕЙСТВИИ</a:t>
            </a:r>
          </a:p>
          <a:p>
            <a:pPr algn="ctr" eaLnBrk="1" hangingPunct="1"/>
            <a:r>
              <a:rPr lang="ru-RU" altLang="ru-RU" sz="2000" b="1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 РЕАЛИЗАЦИИ ПРОЕКТА</a:t>
            </a: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1115616" y="2132860"/>
            <a:ext cx="7494470" cy="864095"/>
          </a:xfrm>
          <a:prstGeom prst="roundRect">
            <a:avLst/>
          </a:prstGeom>
        </p:spPr>
        <p:style>
          <a:lnRef idx="2">
            <a:schemeClr val="accent3">
              <a:shade val="80000"/>
              <a:hueOff val="0"/>
              <a:satOff val="0"/>
              <a:lumOff val="0"/>
              <a:alphaOff val="0"/>
            </a:schemeClr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algn="ctr"/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Признать проект перспективным</a:t>
            </a:r>
          </a:p>
          <a:p>
            <a:endParaRPr lang="ru-RU" b="1" dirty="0">
              <a:solidFill>
                <a:schemeClr val="accent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b="1" dirty="0" smtClean="0">
              <a:solidFill>
                <a:schemeClr val="accent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b="1" dirty="0">
              <a:solidFill>
                <a:schemeClr val="accent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908720"/>
            <a:ext cx="8352420" cy="5568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3219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1052736"/>
            <a:ext cx="7524328" cy="50162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83607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1172411"/>
            <a:ext cx="7560840" cy="50405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61699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3"/>
          <p:cNvSpPr>
            <a:spLocks noChangeArrowheads="1"/>
          </p:cNvSpPr>
          <p:nvPr/>
        </p:nvSpPr>
        <p:spPr bwMode="auto">
          <a:xfrm>
            <a:off x="-180528" y="188640"/>
            <a:ext cx="8669338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eaLnBrk="1" hangingPunct="1"/>
            <a:r>
              <a:rPr lang="ru-RU" altLang="ru-RU" sz="2000" b="1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ОБЩИЕ СВЕДЕНИЯ О ПРОЕКТЕ</a:t>
            </a:r>
          </a:p>
          <a:p>
            <a:pPr algn="r" eaLnBrk="1" hangingPunct="1"/>
            <a:r>
              <a:rPr lang="ru-RU" altLang="ru-RU" sz="2000" b="1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(суть и стадия проекта, место реализации)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827584" y="1916832"/>
            <a:ext cx="7949258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Проект </a:t>
            </a: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предполагает развитие  </a:t>
            </a:r>
            <a:r>
              <a:rPr lang="ru-RU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хозяйства  по разведению </a:t>
            </a: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овец </a:t>
            </a:r>
            <a:endParaRPr lang="ru-RU" sz="24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Проект планируется реализовать на территории МО </a:t>
            </a:r>
            <a:r>
              <a:rPr lang="ru-RU" sz="2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Чарковский</a:t>
            </a: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сельский совет </a:t>
            </a:r>
          </a:p>
          <a:p>
            <a:r>
              <a:rPr lang="ru-RU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Предполагаемые виды выпускаемой продукции  : </a:t>
            </a: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мясо овец, шерсть</a:t>
            </a:r>
          </a:p>
          <a:p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</a:t>
            </a:r>
          </a:p>
          <a:p>
            <a:r>
              <a:rPr lang="ru-RU" dirty="0"/>
              <a:t> 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438115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>
            <a:spLocks noChangeArrowheads="1"/>
          </p:cNvSpPr>
          <p:nvPr/>
        </p:nvSpPr>
        <p:spPr bwMode="auto">
          <a:xfrm>
            <a:off x="-108520" y="476672"/>
            <a:ext cx="8669337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eaLnBrk="1" hangingPunct="1"/>
            <a:r>
              <a:rPr lang="ru-RU" altLang="ru-RU" sz="2000" b="1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КРАТКАЯ ИНФОРМАЦИЯ ОБ ОРГАНИЗАЦИИ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1142976" y="1028342"/>
            <a:ext cx="7000924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Крестьянское (фермерское) хозяйство </a:t>
            </a:r>
          </a:p>
          <a:p>
            <a:pPr algn="ctr"/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Олисов Виктор Александрович</a:t>
            </a:r>
          </a:p>
          <a:p>
            <a:pPr algn="ctr"/>
            <a:endParaRPr lang="ru-RU" sz="24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Юридический адрес – </a:t>
            </a: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655130, </a:t>
            </a:r>
            <a:r>
              <a:rPr lang="ru-RU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Республика Хакасия,	</a:t>
            </a: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Усть-Абаканский район, </a:t>
            </a: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а. </a:t>
            </a:r>
            <a:r>
              <a:rPr lang="ru-RU" sz="2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Чарков</a:t>
            </a: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Гагарина, </a:t>
            </a:r>
            <a:r>
              <a:rPr lang="ru-RU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д. </a:t>
            </a: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27, кв. 2</a:t>
            </a:r>
          </a:p>
          <a:p>
            <a:pPr algn="ctr"/>
            <a:endParaRPr lang="ru-RU" sz="24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Фактическое место осуществления деятельности – </a:t>
            </a: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Республика Хакасия, </a:t>
            </a:r>
            <a:r>
              <a:rPr lang="ru-RU" sz="2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Усть-Абаканский</a:t>
            </a: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район, </a:t>
            </a:r>
            <a:r>
              <a:rPr lang="ru-RU" sz="2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аал</a:t>
            </a: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Чарков</a:t>
            </a: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«Хутор «Горы»</a:t>
            </a:r>
            <a:endParaRPr lang="ru-RU" sz="24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>
            <a:spLocks noChangeArrowheads="1"/>
          </p:cNvSpPr>
          <p:nvPr/>
        </p:nvSpPr>
        <p:spPr bwMode="auto">
          <a:xfrm>
            <a:off x="-252536" y="548680"/>
            <a:ext cx="8669337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eaLnBrk="1" hangingPunct="1"/>
            <a:r>
              <a:rPr lang="ru-RU" altLang="ru-RU" sz="2000" b="1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ЭТАПЫ РЕАЛИЗАЦИИ ПРОЕКТА</a:t>
            </a: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94260707"/>
              </p:ext>
            </p:extLst>
          </p:nvPr>
        </p:nvGraphicFramePr>
        <p:xfrm>
          <a:off x="857224" y="1000108"/>
          <a:ext cx="7572428" cy="509549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795354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2108515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2159053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2509506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80332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№ </a:t>
                      </a:r>
                      <a:r>
                        <a:rPr lang="ru-RU" sz="1600" dirty="0" err="1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п.п</a:t>
                      </a:r>
                      <a:r>
                        <a:rPr lang="ru-RU" sz="1600" dirty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  <a:endParaRPr lang="ru-RU" sz="1600" dirty="0"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Этап проекта </a:t>
                      </a:r>
                      <a:endParaRPr lang="ru-RU" sz="1600" dirty="0"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Начало этапа</a:t>
                      </a:r>
                      <a:endParaRPr lang="ru-RU" sz="1600" dirty="0"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Окончание этапа</a:t>
                      </a:r>
                      <a:endParaRPr lang="ru-RU" sz="1600"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93137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</a:t>
                      </a:r>
                      <a:endParaRPr lang="ru-RU" sz="1600" dirty="0"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Приобретение сельскохозяйственной техники и оборудования</a:t>
                      </a:r>
                      <a:endParaRPr lang="ru-RU" sz="1600" dirty="0"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kern="1200" dirty="0" smtClean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с момента перечисления средств на расчетный счет</a:t>
                      </a:r>
                      <a:endParaRPr lang="ru-RU" sz="1600" dirty="0"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kern="1200" dirty="0" smtClean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до конца 2021г</a:t>
                      </a:r>
                      <a:endParaRPr lang="ru-RU" sz="1600" dirty="0"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="" xmlns:a16="http://schemas.microsoft.com/office/drawing/2014/main" val="1167606411"/>
                  </a:ext>
                </a:extLst>
              </a:tr>
              <a:tr h="93137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</a:t>
                      </a:r>
                      <a:endParaRPr lang="ru-RU" sz="1600" dirty="0"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kern="1200" dirty="0" smtClean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Доставка сельскохозяйственной техники, оборудования</a:t>
                      </a:r>
                      <a:endParaRPr lang="ru-RU" sz="1600" dirty="0"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kern="1200" dirty="0" smtClean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с момента перечисления средств на расчетный счет</a:t>
                      </a:r>
                      <a:endParaRPr lang="ru-RU" sz="1600" dirty="0"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До конца 2021г</a:t>
                      </a:r>
                      <a:endParaRPr lang="ru-RU" sz="1600" dirty="0"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="" xmlns:a16="http://schemas.microsoft.com/office/drawing/2014/main" val="2945916415"/>
                  </a:ext>
                </a:extLst>
              </a:tr>
              <a:tr h="84386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3</a:t>
                      </a:r>
                      <a:endParaRPr lang="ru-RU" sz="1600" dirty="0"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Приобретение сельскохозяйственных животных</a:t>
                      </a:r>
                      <a:endParaRPr lang="ru-RU" sz="1600" dirty="0"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kern="1200" dirty="0" smtClean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с момента перечисления средств на расчетный счет</a:t>
                      </a:r>
                      <a:endParaRPr lang="ru-RU" sz="1600" dirty="0"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До  конца 2021г . и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квартал 2022</a:t>
                      </a:r>
                      <a:endParaRPr lang="ru-RU" sz="1600" dirty="0"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120498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4</a:t>
                      </a:r>
                      <a:endParaRPr lang="ru-RU" sz="1600" dirty="0"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Привлечение дополнительного персонала</a:t>
                      </a:r>
                      <a:endParaRPr lang="ru-RU" sz="1600" dirty="0"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Декабрь 2021 г</a:t>
                      </a:r>
                      <a:endParaRPr lang="ru-RU" sz="1600" dirty="0"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До конца реализации</a:t>
                      </a:r>
                      <a:r>
                        <a:rPr lang="ru-RU" sz="1600" baseline="0" dirty="0" smtClean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r>
                        <a:rPr lang="ru-RU" sz="1600" dirty="0" smtClean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периода</a:t>
                      </a:r>
                      <a:endParaRPr lang="ru-RU" sz="1600" dirty="0"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="" xmlns:a16="http://schemas.microsoft.com/office/drawing/2014/main" val="1344536041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>
            <a:spLocks noChangeArrowheads="1"/>
          </p:cNvSpPr>
          <p:nvPr/>
        </p:nvSpPr>
        <p:spPr bwMode="auto">
          <a:xfrm>
            <a:off x="-180528" y="548680"/>
            <a:ext cx="8669337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eaLnBrk="1" hangingPunct="1"/>
            <a:r>
              <a:rPr lang="ru-RU" altLang="ru-RU" sz="2000" b="1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ОБЪЕМ И ИСТОЧНИКИ ФИНАНСИРОВАНИЯ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428596" y="1500174"/>
            <a:ext cx="807249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Стоимость проекта – </a:t>
            </a: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18 001,7 тыс</a:t>
            </a:r>
            <a:r>
              <a:rPr lang="ru-RU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рублей, в том числе:  </a:t>
            </a:r>
          </a:p>
          <a:p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собственные </a:t>
            </a:r>
            <a:r>
              <a:rPr lang="ru-RU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средства </a:t>
            </a: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– 7 201,7тыс</a:t>
            </a:r>
            <a:r>
              <a:rPr lang="ru-RU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рублей/ бюджетные средства </a:t>
            </a: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– 10 800,0 </a:t>
            </a:r>
            <a:r>
              <a:rPr lang="ru-RU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тыс. рублей</a:t>
            </a:r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;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>
            <a:spLocks noChangeArrowheads="1"/>
          </p:cNvSpPr>
          <p:nvPr/>
        </p:nvSpPr>
        <p:spPr bwMode="auto">
          <a:xfrm>
            <a:off x="-180528" y="476672"/>
            <a:ext cx="8669337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eaLnBrk="1" hangingPunct="1"/>
            <a:r>
              <a:rPr lang="ru-RU" altLang="ru-RU" sz="2000" b="1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ТЕХНОЛОГИЧЕСКИЕ РЕШЕНИЯ ПРОЕКТА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1071538" y="1071546"/>
            <a:ext cx="7286676" cy="70173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 начало проекта глава имеет 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3453 голов  овец, </a:t>
            </a:r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 т.ч. 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1767 овцематок, и 1678 голов молодняка текущего года рождения </a:t>
            </a:r>
          </a:p>
          <a:p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Предполагается приобрести  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900 </a:t>
            </a:r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голов 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ярок 2020г и   826 </a:t>
            </a:r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голов ярки 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2021 года   </a:t>
            </a:r>
          </a:p>
          <a:p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Будут приобретаться</a:t>
            </a:r>
            <a:r>
              <a:rPr lang="en-US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1.Трактор </a:t>
            </a:r>
            <a:r>
              <a:rPr lang="ru-RU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Беларус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82.1-23/12-23/32</a:t>
            </a:r>
          </a:p>
          <a:p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2.Трактор </a:t>
            </a:r>
            <a:r>
              <a:rPr lang="ru-RU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Беларус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82.1</a:t>
            </a:r>
          </a:p>
          <a:p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3. Пресс подборщик  рулонный </a:t>
            </a:r>
            <a:r>
              <a:rPr lang="en-US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JB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15</a:t>
            </a:r>
          </a:p>
          <a:p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4. Погрузчик </a:t>
            </a:r>
            <a:r>
              <a:rPr lang="ru-RU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HARvEST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1200 с ковшом</a:t>
            </a:r>
          </a:p>
          <a:p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5.Борона дисковая навесная АЛМАЗ БДН-2,4</a:t>
            </a:r>
          </a:p>
          <a:p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6.Борона игольчатая БИГ-3А</a:t>
            </a:r>
          </a:p>
          <a:p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7.Косилка навесная КН-2,1»Шумахер»</a:t>
            </a:r>
          </a:p>
          <a:p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8.Отвал на стрелу и заднюю навеску</a:t>
            </a:r>
          </a:p>
          <a:p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9.Отвал двухсторонний переворотный</a:t>
            </a:r>
            <a:endParaRPr lang="ru-RU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Планируется нарастить маточное стадо  овец до </a:t>
            </a:r>
            <a:r>
              <a:rPr lang="en-US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448 голов</a:t>
            </a:r>
          </a:p>
          <a:p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Годовое производства товарной продукции мяса в живом весе в 2026 г. планируется довести до </a:t>
            </a:r>
            <a:r>
              <a:rPr lang="en-US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1085 </a:t>
            </a:r>
            <a:r>
              <a:rPr lang="ru-RU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ц</a:t>
            </a:r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Объем выручки до </a:t>
            </a:r>
            <a:endParaRPr lang="en-US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18 476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r>
              <a:rPr lang="en-US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тыс</a:t>
            </a:r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руб. </a:t>
            </a:r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4137800073"/>
              </p:ext>
            </p:extLst>
          </p:nvPr>
        </p:nvGraphicFramePr>
        <p:xfrm>
          <a:off x="755576" y="1571612"/>
          <a:ext cx="8245580" cy="50977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Прямоугольник 3"/>
          <p:cNvSpPr>
            <a:spLocks noChangeArrowheads="1"/>
          </p:cNvSpPr>
          <p:nvPr/>
        </p:nvSpPr>
        <p:spPr bwMode="auto">
          <a:xfrm>
            <a:off x="-180528" y="548680"/>
            <a:ext cx="8669337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eaLnBrk="1" hangingPunct="1"/>
            <a:r>
              <a:rPr lang="ru-RU" altLang="ru-RU" sz="2000" b="1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КОНКУРЕНТНЫЕ ПРЕИМУЩЕСТВА ПРОЕКТА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>
            <a:spLocks noChangeArrowheads="1"/>
          </p:cNvSpPr>
          <p:nvPr/>
        </p:nvSpPr>
        <p:spPr bwMode="auto">
          <a:xfrm>
            <a:off x="1259632" y="332656"/>
            <a:ext cx="7272808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1" hangingPunct="1"/>
            <a:r>
              <a:rPr lang="ru-RU" altLang="ru-RU" sz="2000" b="1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ЭКОНОМИЧЕСКИЕ ПОКАЗАТЕЛИ </a:t>
            </a:r>
            <a:endParaRPr lang="ru-RU" altLang="ru-RU" sz="2000" b="1" dirty="0" smtClean="0">
              <a:solidFill>
                <a:schemeClr val="bg1">
                  <a:lumMod val="50000"/>
                </a:schemeClr>
              </a:solidFill>
              <a:latin typeface="+mj-lt"/>
            </a:endParaRPr>
          </a:p>
          <a:p>
            <a:pPr algn="ctr" eaLnBrk="1" hangingPunct="1"/>
            <a:r>
              <a:rPr lang="ru-RU" altLang="ru-RU" sz="2000" b="1" dirty="0" smtClean="0">
                <a:solidFill>
                  <a:schemeClr val="bg1">
                    <a:lumMod val="50000"/>
                  </a:schemeClr>
                </a:solidFill>
                <a:latin typeface="+mj-lt"/>
              </a:rPr>
              <a:t>ЭФФЕКТИВНОСТИ</a:t>
            </a:r>
            <a:endParaRPr lang="ru-RU" altLang="ru-RU" sz="2000" b="1" dirty="0">
              <a:solidFill>
                <a:schemeClr val="bg1">
                  <a:lumMod val="50000"/>
                </a:schemeClr>
              </a:solidFill>
              <a:latin typeface="+mj-lt"/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2888107"/>
              </p:ext>
            </p:extLst>
          </p:nvPr>
        </p:nvGraphicFramePr>
        <p:xfrm>
          <a:off x="428625" y="1397000"/>
          <a:ext cx="8215370" cy="338328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4107685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4107685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solidFill>
                            <a:srgbClr val="002060"/>
                          </a:solidFill>
                          <a:latin typeface="Arial Narrow" pitchFamily="34" charset="0"/>
                        </a:rPr>
                        <a:t>НАИМЕНОВАНИЕ ПОКАЗАТЕЛЯ</a:t>
                      </a:r>
                      <a:endParaRPr lang="ru-RU" sz="2000" dirty="0">
                        <a:solidFill>
                          <a:srgbClr val="002060"/>
                        </a:solidFill>
                        <a:latin typeface="Arial Narrow" pitchFamily="34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solidFill>
                            <a:srgbClr val="002060"/>
                          </a:solidFill>
                          <a:latin typeface="Arial Narrow" pitchFamily="34" charset="0"/>
                        </a:rPr>
                        <a:t>ЗНАЧЕНИЕ</a:t>
                      </a:r>
                      <a:endParaRPr lang="ru-RU" sz="2000" dirty="0">
                        <a:solidFill>
                          <a:srgbClr val="002060"/>
                        </a:solidFill>
                        <a:latin typeface="Arial Narrow" pitchFamily="34" charset="0"/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2000" b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Период реализации проекта </a:t>
                      </a:r>
                      <a:endParaRPr lang="ru-RU" sz="2000" b="1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b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С1.09.2021 г по 2026г</a:t>
                      </a:r>
                      <a:endParaRPr lang="ru-RU" sz="2000" b="1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2000" b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Срок окупаемости</a:t>
                      </a:r>
                      <a:endParaRPr lang="ru-RU" sz="2000" b="1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b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 лет</a:t>
                      </a:r>
                      <a:endParaRPr lang="ru-RU" sz="2000" b="1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2000" b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Рентабельность проекта </a:t>
                      </a:r>
                      <a:endParaRPr lang="ru-RU" sz="2000" b="1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b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75,0%</a:t>
                      </a:r>
                      <a:endParaRPr lang="ru-RU" sz="2000" b="1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2000" b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Число вновь создаваемых рабочих мест </a:t>
                      </a:r>
                      <a:endParaRPr lang="ru-RU" sz="2000" b="1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b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 ед.</a:t>
                      </a:r>
                      <a:endParaRPr lang="ru-RU" sz="2000" b="1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2000" b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Планируемые налоговые поступления за весь период</a:t>
                      </a:r>
                      <a:endParaRPr lang="ru-RU" sz="2000" b="1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2000" b="1" i="0" u="none" strike="noStrike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4 978,5 тыс.руб.</a:t>
                      </a:r>
                      <a:endParaRPr lang="ru-RU" sz="2000" b="1" i="0" u="none" strike="noStrike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ru-RU" sz="2000">
                        <a:latin typeface="Arial Narrow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000" dirty="0">
                        <a:latin typeface="Arial Narrow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1999379936"/>
              </p:ext>
            </p:extLst>
          </p:nvPr>
        </p:nvGraphicFramePr>
        <p:xfrm>
          <a:off x="714348" y="1571612"/>
          <a:ext cx="8245580" cy="50977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Прямоугольник 3"/>
          <p:cNvSpPr>
            <a:spLocks noChangeArrowheads="1"/>
          </p:cNvSpPr>
          <p:nvPr/>
        </p:nvSpPr>
        <p:spPr bwMode="auto">
          <a:xfrm>
            <a:off x="-180528" y="476672"/>
            <a:ext cx="8669337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eaLnBrk="1" hangingPunct="1"/>
            <a:r>
              <a:rPr lang="ru-RU" altLang="ru-RU" sz="2000" b="1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ОЖИДАЕМЫЕ РЕЗУЛЬТАТЫ  РЕАЛИЗАЦИИ 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Усть-Абакан">
      <a:dk1>
        <a:srgbClr val="00B0F0"/>
      </a:dk1>
      <a:lt1>
        <a:srgbClr val="00B0F0"/>
      </a:lt1>
      <a:dk2>
        <a:srgbClr val="FFFFFF"/>
      </a:dk2>
      <a:lt2>
        <a:srgbClr val="FFFFFF"/>
      </a:lt2>
      <a:accent1>
        <a:srgbClr val="FFED00"/>
      </a:accent1>
      <a:accent2>
        <a:srgbClr val="FECC00"/>
      </a:accent2>
      <a:accent3>
        <a:srgbClr val="000000"/>
      </a:accent3>
      <a:accent4>
        <a:srgbClr val="78B833"/>
      </a:accent4>
      <a:accent5>
        <a:srgbClr val="000000"/>
      </a:accent5>
      <a:accent6>
        <a:srgbClr val="5A5136"/>
      </a:accent6>
      <a:hlink>
        <a:srgbClr val="000000"/>
      </a:hlink>
      <a:folHlink>
        <a:srgbClr val="000000"/>
      </a:folHlink>
    </a:clrScheme>
    <a:fontScheme name="Усть-Абакан">
      <a:majorFont>
        <a:latin typeface="Amazing Grotesk"/>
        <a:ea typeface=""/>
        <a:cs typeface=""/>
      </a:majorFont>
      <a:minorFont>
        <a:latin typeface="Calibri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415</TotalTime>
  <Words>421</Words>
  <Application>Microsoft Office PowerPoint</Application>
  <PresentationFormat>Экран (4:3)</PresentationFormat>
  <Paragraphs>94</Paragraphs>
  <Slides>13</Slides>
  <Notes>3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</dc:creator>
  <cp:lastModifiedBy>Пользователь</cp:lastModifiedBy>
  <cp:revision>47</cp:revision>
  <dcterms:created xsi:type="dcterms:W3CDTF">2017-05-24T09:18:49Z</dcterms:created>
  <dcterms:modified xsi:type="dcterms:W3CDTF">2021-07-28T09:25:20Z</dcterms:modified>
</cp:coreProperties>
</file>