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F6F41-9212-4DF2-A2FE-53855807864F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1A7AE90-CD56-4889-B0F8-0E7766A1F2B9}">
      <dgm:prSet custT="1"/>
      <dgm:spPr/>
      <dgm:t>
        <a:bodyPr/>
        <a:lstStyle/>
        <a:p>
          <a:r>
            <a:rPr lang="ru-RU" sz="1600" dirty="0" smtClean="0">
              <a:solidFill>
                <a:schemeClr val="bg2"/>
              </a:solidFill>
            </a:rPr>
            <a:t>Природно- климатическая зона способствующая развитию низко затратного ведения внедряемой отрасли. </a:t>
          </a:r>
          <a:endParaRPr lang="ru-RU" sz="1600" dirty="0">
            <a:solidFill>
              <a:schemeClr val="bg2"/>
            </a:solidFill>
          </a:endParaRPr>
        </a:p>
      </dgm:t>
    </dgm:pt>
    <dgm:pt modelId="{9487B0C8-849C-4F3E-AF01-64CE607A5416}" type="parTrans" cxnId="{13A191BF-334D-425B-BE53-A734CA1A54FD}">
      <dgm:prSet/>
      <dgm:spPr/>
      <dgm:t>
        <a:bodyPr/>
        <a:lstStyle/>
        <a:p>
          <a:endParaRPr lang="ru-RU" sz="1200" b="1">
            <a:solidFill>
              <a:schemeClr val="bg2"/>
            </a:solidFill>
          </a:endParaRPr>
        </a:p>
      </dgm:t>
    </dgm:pt>
    <dgm:pt modelId="{08D30C29-CFCB-4064-AC76-5E18CAE8234D}" type="sibTrans" cxnId="{13A191BF-334D-425B-BE53-A734CA1A54FD}">
      <dgm:prSet/>
      <dgm:spPr/>
      <dgm:t>
        <a:bodyPr/>
        <a:lstStyle/>
        <a:p>
          <a:endParaRPr lang="ru-RU" sz="1200" b="1">
            <a:solidFill>
              <a:schemeClr val="bg2"/>
            </a:solidFill>
          </a:endParaRPr>
        </a:p>
      </dgm:t>
    </dgm:pt>
    <dgm:pt modelId="{B61EEE52-A1BC-4D76-A867-EBAA03D53C82}">
      <dgm:prSet custT="1"/>
      <dgm:spPr/>
      <dgm:t>
        <a:bodyPr/>
        <a:lstStyle/>
        <a:p>
          <a:r>
            <a:rPr lang="ru-RU" sz="1600" dirty="0" smtClean="0">
              <a:solidFill>
                <a:schemeClr val="bg2"/>
              </a:solidFill>
            </a:rPr>
            <a:t>Наличие необходимой производственной базы,  </a:t>
          </a:r>
          <a:endParaRPr lang="ru-RU" sz="1600" dirty="0">
            <a:solidFill>
              <a:schemeClr val="bg2"/>
            </a:solidFill>
          </a:endParaRPr>
        </a:p>
      </dgm:t>
    </dgm:pt>
    <dgm:pt modelId="{90A4CEE3-2A3A-4AF3-AE15-08F0AE48ECB9}" type="parTrans" cxnId="{CDC1CD14-1409-4157-9C9C-0DF2E6A4511D}">
      <dgm:prSet/>
      <dgm:spPr/>
      <dgm:t>
        <a:bodyPr/>
        <a:lstStyle/>
        <a:p>
          <a:endParaRPr lang="ru-RU" sz="1200">
            <a:solidFill>
              <a:schemeClr val="bg2"/>
            </a:solidFill>
          </a:endParaRPr>
        </a:p>
      </dgm:t>
    </dgm:pt>
    <dgm:pt modelId="{A1065C49-20D4-4045-9497-F59F2466DE3A}" type="sibTrans" cxnId="{CDC1CD14-1409-4157-9C9C-0DF2E6A4511D}">
      <dgm:prSet/>
      <dgm:spPr/>
      <dgm:t>
        <a:bodyPr/>
        <a:lstStyle/>
        <a:p>
          <a:endParaRPr lang="ru-RU" sz="1200">
            <a:solidFill>
              <a:schemeClr val="bg2"/>
            </a:solidFill>
          </a:endParaRPr>
        </a:p>
      </dgm:t>
    </dgm:pt>
    <dgm:pt modelId="{20A3647A-B3D4-46B1-9528-CC858D5F548B}">
      <dgm:prSet custT="1"/>
      <dgm:spPr/>
      <dgm:t>
        <a:bodyPr/>
        <a:lstStyle/>
        <a:p>
          <a:r>
            <a:rPr lang="ru-RU" sz="1600" dirty="0" smtClean="0">
              <a:solidFill>
                <a:schemeClr val="bg2"/>
              </a:solidFill>
            </a:rPr>
            <a:t>Приобретение</a:t>
          </a:r>
          <a:r>
            <a:rPr lang="ru-RU" sz="1200" dirty="0" smtClean="0">
              <a:solidFill>
                <a:schemeClr val="bg2"/>
              </a:solidFill>
            </a:rPr>
            <a:t>   </a:t>
          </a:r>
          <a:r>
            <a:rPr lang="ru-RU" sz="1600" dirty="0" smtClean="0">
              <a:solidFill>
                <a:schemeClr val="bg2"/>
              </a:solidFill>
            </a:rPr>
            <a:t>хорошего и значительного поголовья молодняка для ускоренного развития стада и получения товарной продукции. </a:t>
          </a:r>
          <a:endParaRPr lang="ru-RU" sz="1600" dirty="0">
            <a:solidFill>
              <a:schemeClr val="bg2"/>
            </a:solidFill>
          </a:endParaRPr>
        </a:p>
      </dgm:t>
    </dgm:pt>
    <dgm:pt modelId="{EC11BD4A-5624-4FC0-965D-88DE3E96325A}" type="parTrans" cxnId="{E9D948DB-E3E5-4808-98D1-67954EB26C7C}">
      <dgm:prSet/>
      <dgm:spPr/>
      <dgm:t>
        <a:bodyPr/>
        <a:lstStyle/>
        <a:p>
          <a:endParaRPr lang="ru-RU" sz="1200">
            <a:solidFill>
              <a:schemeClr val="bg2"/>
            </a:solidFill>
          </a:endParaRPr>
        </a:p>
      </dgm:t>
    </dgm:pt>
    <dgm:pt modelId="{1B866BA3-9056-4F48-89DF-A0765404E2BF}" type="sibTrans" cxnId="{E9D948DB-E3E5-4808-98D1-67954EB26C7C}">
      <dgm:prSet/>
      <dgm:spPr/>
      <dgm:t>
        <a:bodyPr/>
        <a:lstStyle/>
        <a:p>
          <a:endParaRPr lang="ru-RU" sz="1200">
            <a:solidFill>
              <a:schemeClr val="bg2"/>
            </a:solidFill>
          </a:endParaRPr>
        </a:p>
      </dgm:t>
    </dgm:pt>
    <dgm:pt modelId="{22A56DF4-B15D-48AE-A836-ED3D9C998538}" type="pres">
      <dgm:prSet presAssocID="{8C9F6F41-9212-4DF2-A2FE-5385580786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C3AC5F-A3F6-40F8-AD98-FBE462FB79B4}" type="pres">
      <dgm:prSet presAssocID="{91A7AE90-CD56-4889-B0F8-0E7766A1F2B9}" presName="parentLin" presStyleCnt="0"/>
      <dgm:spPr/>
      <dgm:t>
        <a:bodyPr/>
        <a:lstStyle/>
        <a:p>
          <a:endParaRPr lang="ru-RU"/>
        </a:p>
      </dgm:t>
    </dgm:pt>
    <dgm:pt modelId="{38B3E9C3-8174-4994-96C9-D069AA3D3555}" type="pres">
      <dgm:prSet presAssocID="{91A7AE90-CD56-4889-B0F8-0E7766A1F2B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4DDFF77-E377-4302-A6F2-F7465D226F3B}" type="pres">
      <dgm:prSet presAssocID="{91A7AE90-CD56-4889-B0F8-0E7766A1F2B9}" presName="parentText" presStyleLbl="node1" presStyleIdx="0" presStyleCnt="3" custScaleX="96118" custScaleY="397027" custLinFactNeighborX="-30068" custLinFactNeighborY="-39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EAC73-A2AD-4160-83A7-808BF6E727FF}" type="pres">
      <dgm:prSet presAssocID="{91A7AE90-CD56-4889-B0F8-0E7766A1F2B9}" presName="negativeSpace" presStyleCnt="0"/>
      <dgm:spPr/>
      <dgm:t>
        <a:bodyPr/>
        <a:lstStyle/>
        <a:p>
          <a:endParaRPr lang="ru-RU"/>
        </a:p>
      </dgm:t>
    </dgm:pt>
    <dgm:pt modelId="{C39332F7-8D1A-4A37-A7B5-A76005365177}" type="pres">
      <dgm:prSet presAssocID="{91A7AE90-CD56-4889-B0F8-0E7766A1F2B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0C820-F4F2-494C-B6F2-2D687225C2A1}" type="pres">
      <dgm:prSet presAssocID="{08D30C29-CFCB-4064-AC76-5E18CAE8234D}" presName="spaceBetweenRectangles" presStyleCnt="0"/>
      <dgm:spPr/>
      <dgm:t>
        <a:bodyPr/>
        <a:lstStyle/>
        <a:p>
          <a:endParaRPr lang="ru-RU"/>
        </a:p>
      </dgm:t>
    </dgm:pt>
    <dgm:pt modelId="{B05CD3A6-E273-4B73-8BE0-55D5E1A9E709}" type="pres">
      <dgm:prSet presAssocID="{B61EEE52-A1BC-4D76-A867-EBAA03D53C82}" presName="parentLin" presStyleCnt="0"/>
      <dgm:spPr/>
    </dgm:pt>
    <dgm:pt modelId="{1478B10A-2BB9-46C6-9CAF-32B5D85052E3}" type="pres">
      <dgm:prSet presAssocID="{B61EEE52-A1BC-4D76-A867-EBAA03D53C8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80CA22A-1BCC-48ED-8AAA-5F8D0E862B43}" type="pres">
      <dgm:prSet presAssocID="{B61EEE52-A1BC-4D76-A867-EBAA03D53C82}" presName="parentText" presStyleLbl="node1" presStyleIdx="1" presStyleCnt="3" custScaleX="101810" custScaleY="3781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CEFC5-6E13-4782-A8F4-F441BC1125F3}" type="pres">
      <dgm:prSet presAssocID="{B61EEE52-A1BC-4D76-A867-EBAA03D53C82}" presName="negativeSpace" presStyleCnt="0"/>
      <dgm:spPr/>
    </dgm:pt>
    <dgm:pt modelId="{C5C92B15-E790-4E84-B69A-617515486FF0}" type="pres">
      <dgm:prSet presAssocID="{B61EEE52-A1BC-4D76-A867-EBAA03D53C82}" presName="childText" presStyleLbl="conFgAcc1" presStyleIdx="1" presStyleCnt="3">
        <dgm:presLayoutVars>
          <dgm:bulletEnabled val="1"/>
        </dgm:presLayoutVars>
      </dgm:prSet>
      <dgm:spPr/>
    </dgm:pt>
    <dgm:pt modelId="{6292CC2F-BF04-4210-B673-F17BCB05600E}" type="pres">
      <dgm:prSet presAssocID="{A1065C49-20D4-4045-9497-F59F2466DE3A}" presName="spaceBetweenRectangles" presStyleCnt="0"/>
      <dgm:spPr/>
    </dgm:pt>
    <dgm:pt modelId="{EBE85412-3901-4ADC-A24F-B1BC7EF30549}" type="pres">
      <dgm:prSet presAssocID="{20A3647A-B3D4-46B1-9528-CC858D5F548B}" presName="parentLin" presStyleCnt="0"/>
      <dgm:spPr/>
    </dgm:pt>
    <dgm:pt modelId="{F3C2E20A-E661-41F5-B6F1-2755A1DC581F}" type="pres">
      <dgm:prSet presAssocID="{20A3647A-B3D4-46B1-9528-CC858D5F548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0A03CDD-46E1-4FB5-ACF0-AC20EE1F9142}" type="pres">
      <dgm:prSet presAssocID="{20A3647A-B3D4-46B1-9528-CC858D5F548B}" presName="parentText" presStyleLbl="node1" presStyleIdx="2" presStyleCnt="3" custScaleX="99520" custScaleY="58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A9571-D35D-47CE-AB05-C635AC0610D1}" type="pres">
      <dgm:prSet presAssocID="{20A3647A-B3D4-46B1-9528-CC858D5F548B}" presName="negativeSpace" presStyleCnt="0"/>
      <dgm:spPr/>
    </dgm:pt>
    <dgm:pt modelId="{FCD7B4D3-B49E-45D3-BA29-948FFDC16CEC}" type="pres">
      <dgm:prSet presAssocID="{20A3647A-B3D4-46B1-9528-CC858D5F548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DB0D67C-CBCB-4FE4-AC1B-DFE10BA62624}" type="presOf" srcId="{91A7AE90-CD56-4889-B0F8-0E7766A1F2B9}" destId="{38B3E9C3-8174-4994-96C9-D069AA3D3555}" srcOrd="0" destOrd="0" presId="urn:microsoft.com/office/officeart/2005/8/layout/list1"/>
    <dgm:cxn modelId="{13A191BF-334D-425B-BE53-A734CA1A54FD}" srcId="{8C9F6F41-9212-4DF2-A2FE-53855807864F}" destId="{91A7AE90-CD56-4889-B0F8-0E7766A1F2B9}" srcOrd="0" destOrd="0" parTransId="{9487B0C8-849C-4F3E-AF01-64CE607A5416}" sibTransId="{08D30C29-CFCB-4064-AC76-5E18CAE8234D}"/>
    <dgm:cxn modelId="{45C949F8-11B3-4BCE-AFB3-AE11C314FEE0}" type="presOf" srcId="{8C9F6F41-9212-4DF2-A2FE-53855807864F}" destId="{22A56DF4-B15D-48AE-A836-ED3D9C998538}" srcOrd="0" destOrd="0" presId="urn:microsoft.com/office/officeart/2005/8/layout/list1"/>
    <dgm:cxn modelId="{443540E0-70FB-4490-B56B-621C878FEB18}" type="presOf" srcId="{B61EEE52-A1BC-4D76-A867-EBAA03D53C82}" destId="{1478B10A-2BB9-46C6-9CAF-32B5D85052E3}" srcOrd="0" destOrd="0" presId="urn:microsoft.com/office/officeart/2005/8/layout/list1"/>
    <dgm:cxn modelId="{3CAF1D4E-A50F-40C1-A077-7C2C7C8C5B7A}" type="presOf" srcId="{91A7AE90-CD56-4889-B0F8-0E7766A1F2B9}" destId="{E4DDFF77-E377-4302-A6F2-F7465D226F3B}" srcOrd="1" destOrd="0" presId="urn:microsoft.com/office/officeart/2005/8/layout/list1"/>
    <dgm:cxn modelId="{E9D948DB-E3E5-4808-98D1-67954EB26C7C}" srcId="{8C9F6F41-9212-4DF2-A2FE-53855807864F}" destId="{20A3647A-B3D4-46B1-9528-CC858D5F548B}" srcOrd="2" destOrd="0" parTransId="{EC11BD4A-5624-4FC0-965D-88DE3E96325A}" sibTransId="{1B866BA3-9056-4F48-89DF-A0765404E2BF}"/>
    <dgm:cxn modelId="{04430F27-3601-46A4-B115-193A19C39883}" type="presOf" srcId="{20A3647A-B3D4-46B1-9528-CC858D5F548B}" destId="{F0A03CDD-46E1-4FB5-ACF0-AC20EE1F9142}" srcOrd="1" destOrd="0" presId="urn:microsoft.com/office/officeart/2005/8/layout/list1"/>
    <dgm:cxn modelId="{CDC1CD14-1409-4157-9C9C-0DF2E6A4511D}" srcId="{8C9F6F41-9212-4DF2-A2FE-53855807864F}" destId="{B61EEE52-A1BC-4D76-A867-EBAA03D53C82}" srcOrd="1" destOrd="0" parTransId="{90A4CEE3-2A3A-4AF3-AE15-08F0AE48ECB9}" sibTransId="{A1065C49-20D4-4045-9497-F59F2466DE3A}"/>
    <dgm:cxn modelId="{276318D4-E65C-4173-ACC8-1759560E5CEA}" type="presOf" srcId="{20A3647A-B3D4-46B1-9528-CC858D5F548B}" destId="{F3C2E20A-E661-41F5-B6F1-2755A1DC581F}" srcOrd="0" destOrd="0" presId="urn:microsoft.com/office/officeart/2005/8/layout/list1"/>
    <dgm:cxn modelId="{FB2199CA-5353-434F-81C3-E3CE32BE1E47}" type="presOf" srcId="{B61EEE52-A1BC-4D76-A867-EBAA03D53C82}" destId="{880CA22A-1BCC-48ED-8AAA-5F8D0E862B43}" srcOrd="1" destOrd="0" presId="urn:microsoft.com/office/officeart/2005/8/layout/list1"/>
    <dgm:cxn modelId="{C3E7D153-2BED-411E-82CB-37AE9E547A06}" type="presParOf" srcId="{22A56DF4-B15D-48AE-A836-ED3D9C998538}" destId="{8BC3AC5F-A3F6-40F8-AD98-FBE462FB79B4}" srcOrd="0" destOrd="0" presId="urn:microsoft.com/office/officeart/2005/8/layout/list1"/>
    <dgm:cxn modelId="{4035DABC-4232-4BB6-BBDA-F077BBCDC16C}" type="presParOf" srcId="{8BC3AC5F-A3F6-40F8-AD98-FBE462FB79B4}" destId="{38B3E9C3-8174-4994-96C9-D069AA3D3555}" srcOrd="0" destOrd="0" presId="urn:microsoft.com/office/officeart/2005/8/layout/list1"/>
    <dgm:cxn modelId="{7E8FD61D-1921-4EBF-9C3F-B25899C6771D}" type="presParOf" srcId="{8BC3AC5F-A3F6-40F8-AD98-FBE462FB79B4}" destId="{E4DDFF77-E377-4302-A6F2-F7465D226F3B}" srcOrd="1" destOrd="0" presId="urn:microsoft.com/office/officeart/2005/8/layout/list1"/>
    <dgm:cxn modelId="{908D1345-97D2-40B3-9B5C-E9524CB9CEB3}" type="presParOf" srcId="{22A56DF4-B15D-48AE-A836-ED3D9C998538}" destId="{C0DEAC73-A2AD-4160-83A7-808BF6E727FF}" srcOrd="1" destOrd="0" presId="urn:microsoft.com/office/officeart/2005/8/layout/list1"/>
    <dgm:cxn modelId="{09B6128F-F678-4B71-9F24-E79E93CB839B}" type="presParOf" srcId="{22A56DF4-B15D-48AE-A836-ED3D9C998538}" destId="{C39332F7-8D1A-4A37-A7B5-A76005365177}" srcOrd="2" destOrd="0" presId="urn:microsoft.com/office/officeart/2005/8/layout/list1"/>
    <dgm:cxn modelId="{BE5AC59F-3DF1-4943-AD3B-E328FBF48FE0}" type="presParOf" srcId="{22A56DF4-B15D-48AE-A836-ED3D9C998538}" destId="{FD40C820-F4F2-494C-B6F2-2D687225C2A1}" srcOrd="3" destOrd="0" presId="urn:microsoft.com/office/officeart/2005/8/layout/list1"/>
    <dgm:cxn modelId="{CEC665C9-C80C-4F9C-ABCE-8A67F76F6A30}" type="presParOf" srcId="{22A56DF4-B15D-48AE-A836-ED3D9C998538}" destId="{B05CD3A6-E273-4B73-8BE0-55D5E1A9E709}" srcOrd="4" destOrd="0" presId="urn:microsoft.com/office/officeart/2005/8/layout/list1"/>
    <dgm:cxn modelId="{4D9EE1D0-7305-4A40-804F-7C37A1B48162}" type="presParOf" srcId="{B05CD3A6-E273-4B73-8BE0-55D5E1A9E709}" destId="{1478B10A-2BB9-46C6-9CAF-32B5D85052E3}" srcOrd="0" destOrd="0" presId="urn:microsoft.com/office/officeart/2005/8/layout/list1"/>
    <dgm:cxn modelId="{A84098A1-317B-465D-B96D-5D0CB070E005}" type="presParOf" srcId="{B05CD3A6-E273-4B73-8BE0-55D5E1A9E709}" destId="{880CA22A-1BCC-48ED-8AAA-5F8D0E862B43}" srcOrd="1" destOrd="0" presId="urn:microsoft.com/office/officeart/2005/8/layout/list1"/>
    <dgm:cxn modelId="{9178F617-B7E6-46E3-A1DB-A1008BA3961D}" type="presParOf" srcId="{22A56DF4-B15D-48AE-A836-ED3D9C998538}" destId="{CCBCEFC5-6E13-4782-A8F4-F441BC1125F3}" srcOrd="5" destOrd="0" presId="urn:microsoft.com/office/officeart/2005/8/layout/list1"/>
    <dgm:cxn modelId="{88F2051E-E2AC-4CFA-B05F-8FDE8A975E49}" type="presParOf" srcId="{22A56DF4-B15D-48AE-A836-ED3D9C998538}" destId="{C5C92B15-E790-4E84-B69A-617515486FF0}" srcOrd="6" destOrd="0" presId="urn:microsoft.com/office/officeart/2005/8/layout/list1"/>
    <dgm:cxn modelId="{3D543847-20C3-49EF-A3C0-D8D8A934D28C}" type="presParOf" srcId="{22A56DF4-B15D-48AE-A836-ED3D9C998538}" destId="{6292CC2F-BF04-4210-B673-F17BCB05600E}" srcOrd="7" destOrd="0" presId="urn:microsoft.com/office/officeart/2005/8/layout/list1"/>
    <dgm:cxn modelId="{6D292E98-9A41-4C80-9EE1-79FD3472C34E}" type="presParOf" srcId="{22A56DF4-B15D-48AE-A836-ED3D9C998538}" destId="{EBE85412-3901-4ADC-A24F-B1BC7EF30549}" srcOrd="8" destOrd="0" presId="urn:microsoft.com/office/officeart/2005/8/layout/list1"/>
    <dgm:cxn modelId="{E4792A69-0B10-414D-B051-D1235A8620DD}" type="presParOf" srcId="{EBE85412-3901-4ADC-A24F-B1BC7EF30549}" destId="{F3C2E20A-E661-41F5-B6F1-2755A1DC581F}" srcOrd="0" destOrd="0" presId="urn:microsoft.com/office/officeart/2005/8/layout/list1"/>
    <dgm:cxn modelId="{0202E323-D515-43B1-B804-4F77C23580B7}" type="presParOf" srcId="{EBE85412-3901-4ADC-A24F-B1BC7EF30549}" destId="{F0A03CDD-46E1-4FB5-ACF0-AC20EE1F9142}" srcOrd="1" destOrd="0" presId="urn:microsoft.com/office/officeart/2005/8/layout/list1"/>
    <dgm:cxn modelId="{4C882631-36E4-4156-928B-7A293E3FC65A}" type="presParOf" srcId="{22A56DF4-B15D-48AE-A836-ED3D9C998538}" destId="{FC2A9571-D35D-47CE-AB05-C635AC0610D1}" srcOrd="9" destOrd="0" presId="urn:microsoft.com/office/officeart/2005/8/layout/list1"/>
    <dgm:cxn modelId="{0703A9A6-A49B-4005-BEF0-860AB14D3C74}" type="presParOf" srcId="{22A56DF4-B15D-48AE-A836-ED3D9C998538}" destId="{FCD7B4D3-B49E-45D3-BA29-948FFDC16C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9F6F41-9212-4DF2-A2FE-53855807864F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79B6D103-DD60-45C7-9E5B-0207C3525220}">
      <dgm:prSet custT="1"/>
      <dgm:spPr/>
      <dgm:t>
        <a:bodyPr/>
        <a:lstStyle/>
        <a:p>
          <a:r>
            <a:rPr lang="ru-RU" sz="2000" b="1" dirty="0" smtClean="0">
              <a:solidFill>
                <a:schemeClr val="bg2"/>
              </a:solidFill>
            </a:rPr>
            <a:t>Увеличение маточного поголовья до 480 голов, в т. ч. матки до 400 голов, ярки старше года  80 голов.</a:t>
          </a:r>
          <a:endParaRPr lang="ru-RU" sz="2000" b="1" dirty="0">
            <a:solidFill>
              <a:schemeClr val="bg2"/>
            </a:solidFill>
          </a:endParaRPr>
        </a:p>
      </dgm:t>
    </dgm:pt>
    <dgm:pt modelId="{3A1BEF09-D42D-4F34-9A74-27985C5E1084}" type="parTrans" cxnId="{97453E1D-F4FA-422B-84EB-581C1D607EE1}">
      <dgm:prSet/>
      <dgm:spPr/>
      <dgm:t>
        <a:bodyPr/>
        <a:lstStyle/>
        <a:p>
          <a:endParaRPr lang="ru-RU" sz="2000" b="1" dirty="0"/>
        </a:p>
      </dgm:t>
    </dgm:pt>
    <dgm:pt modelId="{8D1785D9-5FC3-4E6A-90E2-1E9020B321FF}" type="sibTrans" cxnId="{97453E1D-F4FA-422B-84EB-581C1D607EE1}">
      <dgm:prSet/>
      <dgm:spPr/>
      <dgm:t>
        <a:bodyPr/>
        <a:lstStyle/>
        <a:p>
          <a:endParaRPr lang="ru-RU" sz="2000" b="1" dirty="0"/>
        </a:p>
      </dgm:t>
    </dgm:pt>
    <dgm:pt modelId="{93C0C5A2-A61E-4AAF-A6D1-C42AF93E3806}">
      <dgm:prSet custT="1"/>
      <dgm:spPr/>
      <dgm:t>
        <a:bodyPr/>
        <a:lstStyle/>
        <a:p>
          <a:r>
            <a:rPr lang="ru-RU" sz="2000" b="1" dirty="0" smtClean="0">
              <a:solidFill>
                <a:schemeClr val="bg2"/>
              </a:solidFill>
            </a:rPr>
            <a:t>Рост годовой выручки от реализации продукции  за период освоения проекта в 4,1 раза.</a:t>
          </a:r>
          <a:endParaRPr lang="ru-RU" sz="2000" b="1" dirty="0">
            <a:solidFill>
              <a:schemeClr val="bg2"/>
            </a:solidFill>
          </a:endParaRPr>
        </a:p>
      </dgm:t>
    </dgm:pt>
    <dgm:pt modelId="{BF93A63A-9196-4330-984F-7809F86651C2}" type="parTrans" cxnId="{80E5BD10-DB29-464A-B653-533B81DF17E7}">
      <dgm:prSet/>
      <dgm:spPr/>
      <dgm:t>
        <a:bodyPr/>
        <a:lstStyle/>
        <a:p>
          <a:endParaRPr lang="ru-RU" sz="2000" b="1" dirty="0"/>
        </a:p>
      </dgm:t>
    </dgm:pt>
    <dgm:pt modelId="{C090B5BC-21FE-47C7-A980-D29CEC7FEFF0}" type="sibTrans" cxnId="{80E5BD10-DB29-464A-B653-533B81DF17E7}">
      <dgm:prSet/>
      <dgm:spPr/>
      <dgm:t>
        <a:bodyPr/>
        <a:lstStyle/>
        <a:p>
          <a:endParaRPr lang="ru-RU" sz="2000" b="1" dirty="0"/>
        </a:p>
      </dgm:t>
    </dgm:pt>
    <dgm:pt modelId="{4B6B1F10-E54B-4D51-909C-E9A7C30DF0DC}">
      <dgm:prSet custT="1"/>
      <dgm:spPr/>
      <dgm:t>
        <a:bodyPr/>
        <a:lstStyle/>
        <a:p>
          <a:r>
            <a:rPr lang="ru-RU" sz="2000" b="1" dirty="0" smtClean="0">
              <a:solidFill>
                <a:schemeClr val="bg2"/>
              </a:solidFill>
            </a:rPr>
            <a:t>Создание 2 рабочих мест, в </a:t>
          </a:r>
          <a:r>
            <a:rPr lang="ru-RU" sz="2000" b="1" dirty="0" err="1" smtClean="0">
              <a:solidFill>
                <a:schemeClr val="bg2"/>
              </a:solidFill>
            </a:rPr>
            <a:t>т.ч</a:t>
          </a:r>
          <a:r>
            <a:rPr lang="ru-RU" sz="2000" b="1" dirty="0" smtClean="0">
              <a:solidFill>
                <a:schemeClr val="bg2"/>
              </a:solidFill>
            </a:rPr>
            <a:t>.  1 место для постоянного наемного работника. </a:t>
          </a:r>
          <a:endParaRPr lang="ru-RU" sz="2000" b="1" dirty="0">
            <a:solidFill>
              <a:schemeClr val="bg2"/>
            </a:solidFill>
          </a:endParaRPr>
        </a:p>
      </dgm:t>
    </dgm:pt>
    <dgm:pt modelId="{353051FD-ACDE-4B1D-A737-93916FA45102}" type="sibTrans" cxnId="{708D2395-5506-4D81-9906-57DC275A8651}">
      <dgm:prSet/>
      <dgm:spPr/>
      <dgm:t>
        <a:bodyPr/>
        <a:lstStyle/>
        <a:p>
          <a:endParaRPr lang="ru-RU" sz="2000" b="1" dirty="0"/>
        </a:p>
      </dgm:t>
    </dgm:pt>
    <dgm:pt modelId="{EEFD2B39-6422-432D-A2FE-E2FF13FB412F}" type="parTrans" cxnId="{708D2395-5506-4D81-9906-57DC275A8651}">
      <dgm:prSet/>
      <dgm:spPr/>
      <dgm:t>
        <a:bodyPr/>
        <a:lstStyle/>
        <a:p>
          <a:endParaRPr lang="ru-RU" sz="2000" b="1" dirty="0"/>
        </a:p>
      </dgm:t>
    </dgm:pt>
    <dgm:pt modelId="{562BFB26-80B9-41DC-B490-B44C8703EC94}">
      <dgm:prSet custT="1"/>
      <dgm:spPr/>
      <dgm:t>
        <a:bodyPr/>
        <a:lstStyle/>
        <a:p>
          <a:endParaRPr lang="ru-RU" sz="2000" b="1" dirty="0">
            <a:solidFill>
              <a:schemeClr val="bg2"/>
            </a:solidFill>
          </a:endParaRPr>
        </a:p>
      </dgm:t>
    </dgm:pt>
    <dgm:pt modelId="{B6F5A5D0-BC30-48D8-9A9B-3133DEE05BFA}" type="sibTrans" cxnId="{0FE37499-C432-472D-862A-A6466339DFCC}">
      <dgm:prSet/>
      <dgm:spPr/>
      <dgm:t>
        <a:bodyPr/>
        <a:lstStyle/>
        <a:p>
          <a:endParaRPr lang="ru-RU" sz="2000" b="1" dirty="0"/>
        </a:p>
      </dgm:t>
    </dgm:pt>
    <dgm:pt modelId="{DE63B0F1-6C56-4F20-86D4-CEF9FF1F4B30}" type="parTrans" cxnId="{0FE37499-C432-472D-862A-A6466339DFCC}">
      <dgm:prSet/>
      <dgm:spPr/>
      <dgm:t>
        <a:bodyPr/>
        <a:lstStyle/>
        <a:p>
          <a:endParaRPr lang="ru-RU" sz="2000" b="1" dirty="0"/>
        </a:p>
      </dgm:t>
    </dgm:pt>
    <dgm:pt modelId="{0F268E2D-C454-4A5E-B3BF-5EDC64A6F556}">
      <dgm:prSet custT="1"/>
      <dgm:spPr/>
      <dgm:t>
        <a:bodyPr/>
        <a:lstStyle/>
        <a:p>
          <a:r>
            <a:rPr lang="ru-RU" sz="2000" b="1" dirty="0" smtClean="0">
              <a:solidFill>
                <a:schemeClr val="bg2"/>
              </a:solidFill>
            </a:rPr>
            <a:t>Доведение годовой суммы уплаты налогов  к 2026 г до  226 тыс. </a:t>
          </a:r>
          <a:r>
            <a:rPr lang="ru-RU" sz="2000" b="1" dirty="0" err="1" smtClean="0">
              <a:solidFill>
                <a:schemeClr val="bg2"/>
              </a:solidFill>
            </a:rPr>
            <a:t>руб</a:t>
          </a:r>
          <a:r>
            <a:rPr lang="ru-RU" sz="2000" b="1" dirty="0" smtClean="0">
              <a:solidFill>
                <a:schemeClr val="bg2"/>
              </a:solidFill>
            </a:rPr>
            <a:t> </a:t>
          </a:r>
          <a:endParaRPr lang="ru-RU" sz="2000" b="1" dirty="0">
            <a:solidFill>
              <a:schemeClr val="bg2"/>
            </a:solidFill>
          </a:endParaRPr>
        </a:p>
      </dgm:t>
    </dgm:pt>
    <dgm:pt modelId="{D86D9F44-5310-4B90-96BF-9089FEF3905F}" type="sibTrans" cxnId="{017BB290-E342-49BB-B8C7-DA5A71F52CE4}">
      <dgm:prSet/>
      <dgm:spPr/>
      <dgm:t>
        <a:bodyPr/>
        <a:lstStyle/>
        <a:p>
          <a:endParaRPr lang="ru-RU" sz="2000" b="1" dirty="0"/>
        </a:p>
      </dgm:t>
    </dgm:pt>
    <dgm:pt modelId="{F649F9A3-98D3-424D-8FBE-4F89609D6D3D}" type="parTrans" cxnId="{017BB290-E342-49BB-B8C7-DA5A71F52CE4}">
      <dgm:prSet/>
      <dgm:spPr/>
      <dgm:t>
        <a:bodyPr/>
        <a:lstStyle/>
        <a:p>
          <a:endParaRPr lang="ru-RU" sz="2000" b="1" dirty="0"/>
        </a:p>
      </dgm:t>
    </dgm:pt>
    <dgm:pt modelId="{91A7AE90-CD56-4889-B0F8-0E7766A1F2B9}">
      <dgm:prSet custT="1"/>
      <dgm:spPr/>
      <dgm:t>
        <a:bodyPr/>
        <a:lstStyle/>
        <a:p>
          <a:r>
            <a:rPr lang="ru-RU" sz="2000" b="1" dirty="0" smtClean="0">
              <a:solidFill>
                <a:schemeClr val="bg2"/>
              </a:solidFill>
            </a:rPr>
            <a:t>Увеличение стада овец до 620 голов.</a:t>
          </a:r>
          <a:endParaRPr lang="ru-RU" sz="2000" b="1" dirty="0">
            <a:solidFill>
              <a:schemeClr val="bg2"/>
            </a:solidFill>
          </a:endParaRPr>
        </a:p>
      </dgm:t>
    </dgm:pt>
    <dgm:pt modelId="{9487B0C8-849C-4F3E-AF01-64CE607A5416}" type="parTrans" cxnId="{13A191BF-334D-425B-BE53-A734CA1A54FD}">
      <dgm:prSet/>
      <dgm:spPr/>
      <dgm:t>
        <a:bodyPr/>
        <a:lstStyle/>
        <a:p>
          <a:endParaRPr lang="ru-RU" sz="2000" b="1"/>
        </a:p>
      </dgm:t>
    </dgm:pt>
    <dgm:pt modelId="{08D30C29-CFCB-4064-AC76-5E18CAE8234D}" type="sibTrans" cxnId="{13A191BF-334D-425B-BE53-A734CA1A54FD}">
      <dgm:prSet/>
      <dgm:spPr/>
      <dgm:t>
        <a:bodyPr/>
        <a:lstStyle/>
        <a:p>
          <a:endParaRPr lang="ru-RU" sz="2000" b="1"/>
        </a:p>
      </dgm:t>
    </dgm:pt>
    <dgm:pt modelId="{22A56DF4-B15D-48AE-A836-ED3D9C998538}" type="pres">
      <dgm:prSet presAssocID="{8C9F6F41-9212-4DF2-A2FE-5385580786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C3AC5F-A3F6-40F8-AD98-FBE462FB79B4}" type="pres">
      <dgm:prSet presAssocID="{91A7AE90-CD56-4889-B0F8-0E7766A1F2B9}" presName="parentLin" presStyleCnt="0"/>
      <dgm:spPr/>
      <dgm:t>
        <a:bodyPr/>
        <a:lstStyle/>
        <a:p>
          <a:endParaRPr lang="ru-RU"/>
        </a:p>
      </dgm:t>
    </dgm:pt>
    <dgm:pt modelId="{38B3E9C3-8174-4994-96C9-D069AA3D3555}" type="pres">
      <dgm:prSet presAssocID="{91A7AE90-CD56-4889-B0F8-0E7766A1F2B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4DDFF77-E377-4302-A6F2-F7465D226F3B}" type="pres">
      <dgm:prSet presAssocID="{91A7AE90-CD56-4889-B0F8-0E7766A1F2B9}" presName="parentText" presStyleLbl="node1" presStyleIdx="0" presStyleCnt="6" custScaleX="114971" custLinFactNeighborX="4795" custLinFactNeighborY="-52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EAC73-A2AD-4160-83A7-808BF6E727FF}" type="pres">
      <dgm:prSet presAssocID="{91A7AE90-CD56-4889-B0F8-0E7766A1F2B9}" presName="negativeSpace" presStyleCnt="0"/>
      <dgm:spPr/>
      <dgm:t>
        <a:bodyPr/>
        <a:lstStyle/>
        <a:p>
          <a:endParaRPr lang="ru-RU"/>
        </a:p>
      </dgm:t>
    </dgm:pt>
    <dgm:pt modelId="{C39332F7-8D1A-4A37-A7B5-A76005365177}" type="pres">
      <dgm:prSet presAssocID="{91A7AE90-CD56-4889-B0F8-0E7766A1F2B9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0C820-F4F2-494C-B6F2-2D687225C2A1}" type="pres">
      <dgm:prSet presAssocID="{08D30C29-CFCB-4064-AC76-5E18CAE8234D}" presName="spaceBetweenRectangles" presStyleCnt="0"/>
      <dgm:spPr/>
      <dgm:t>
        <a:bodyPr/>
        <a:lstStyle/>
        <a:p>
          <a:endParaRPr lang="ru-RU"/>
        </a:p>
      </dgm:t>
    </dgm:pt>
    <dgm:pt modelId="{5051B403-4B81-4EAA-828B-16E3D511153B}" type="pres">
      <dgm:prSet presAssocID="{79B6D103-DD60-45C7-9E5B-0207C3525220}" presName="parentLin" presStyleCnt="0"/>
      <dgm:spPr/>
      <dgm:t>
        <a:bodyPr/>
        <a:lstStyle/>
        <a:p>
          <a:endParaRPr lang="ru-RU"/>
        </a:p>
      </dgm:t>
    </dgm:pt>
    <dgm:pt modelId="{5F82E1A6-5645-43F8-ABB9-E22FE1E3C659}" type="pres">
      <dgm:prSet presAssocID="{79B6D103-DD60-45C7-9E5B-0207C352522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8979050-105E-47BD-A3F3-5DA7BD40F00E}" type="pres">
      <dgm:prSet presAssocID="{79B6D103-DD60-45C7-9E5B-0207C3525220}" presName="parentText" presStyleLbl="node1" presStyleIdx="1" presStyleCnt="6" custScaleX="1152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51BE9-CEA1-4699-9633-63BA5F5C1E05}" type="pres">
      <dgm:prSet presAssocID="{79B6D103-DD60-45C7-9E5B-0207C3525220}" presName="negativeSpace" presStyleCnt="0"/>
      <dgm:spPr/>
      <dgm:t>
        <a:bodyPr/>
        <a:lstStyle/>
        <a:p>
          <a:endParaRPr lang="ru-RU"/>
        </a:p>
      </dgm:t>
    </dgm:pt>
    <dgm:pt modelId="{0F861C77-120B-44E5-8B9F-48655251B20A}" type="pres">
      <dgm:prSet presAssocID="{79B6D103-DD60-45C7-9E5B-0207C3525220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EED76-0BEA-4259-98DD-08493F6177D2}" type="pres">
      <dgm:prSet presAssocID="{8D1785D9-5FC3-4E6A-90E2-1E9020B321FF}" presName="spaceBetweenRectangles" presStyleCnt="0"/>
      <dgm:spPr/>
      <dgm:t>
        <a:bodyPr/>
        <a:lstStyle/>
        <a:p>
          <a:endParaRPr lang="ru-RU"/>
        </a:p>
      </dgm:t>
    </dgm:pt>
    <dgm:pt modelId="{8C807772-937E-4FA7-B1D9-5FC8E0AC61C4}" type="pres">
      <dgm:prSet presAssocID="{93C0C5A2-A61E-4AAF-A6D1-C42AF93E3806}" presName="parentLin" presStyleCnt="0"/>
      <dgm:spPr/>
      <dgm:t>
        <a:bodyPr/>
        <a:lstStyle/>
        <a:p>
          <a:endParaRPr lang="ru-RU"/>
        </a:p>
      </dgm:t>
    </dgm:pt>
    <dgm:pt modelId="{09A05CA4-21DF-4C77-A207-BC6C616610DE}" type="pres">
      <dgm:prSet presAssocID="{93C0C5A2-A61E-4AAF-A6D1-C42AF93E3806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D3908FBD-8B8F-41B4-8FEF-3CC51D918264}" type="pres">
      <dgm:prSet presAssocID="{93C0C5A2-A61E-4AAF-A6D1-C42AF93E3806}" presName="parentText" presStyleLbl="node1" presStyleIdx="2" presStyleCnt="6" custScaleX="1149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FABFD-92DE-4D35-A42F-B4D1DDDEDD31}" type="pres">
      <dgm:prSet presAssocID="{93C0C5A2-A61E-4AAF-A6D1-C42AF93E3806}" presName="negativeSpace" presStyleCnt="0"/>
      <dgm:spPr/>
      <dgm:t>
        <a:bodyPr/>
        <a:lstStyle/>
        <a:p>
          <a:endParaRPr lang="ru-RU"/>
        </a:p>
      </dgm:t>
    </dgm:pt>
    <dgm:pt modelId="{90CD833E-E24D-40EB-AC09-ECC5D63ABE46}" type="pres">
      <dgm:prSet presAssocID="{93C0C5A2-A61E-4AAF-A6D1-C42AF93E3806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0DFB8-C0E8-4C08-BB56-7408CD149DF4}" type="pres">
      <dgm:prSet presAssocID="{C090B5BC-21FE-47C7-A980-D29CEC7FEFF0}" presName="spaceBetweenRectangles" presStyleCnt="0"/>
      <dgm:spPr/>
      <dgm:t>
        <a:bodyPr/>
        <a:lstStyle/>
        <a:p>
          <a:endParaRPr lang="ru-RU"/>
        </a:p>
      </dgm:t>
    </dgm:pt>
    <dgm:pt modelId="{E04BFAA2-BFA7-4AB2-98ED-A6B140232782}" type="pres">
      <dgm:prSet presAssocID="{4B6B1F10-E54B-4D51-909C-E9A7C30DF0DC}" presName="parentLin" presStyleCnt="0"/>
      <dgm:spPr/>
      <dgm:t>
        <a:bodyPr/>
        <a:lstStyle/>
        <a:p>
          <a:endParaRPr lang="ru-RU"/>
        </a:p>
      </dgm:t>
    </dgm:pt>
    <dgm:pt modelId="{13E944D8-28A3-43E4-B58C-5F44EC2E39F3}" type="pres">
      <dgm:prSet presAssocID="{4B6B1F10-E54B-4D51-909C-E9A7C30DF0DC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0EEA26EF-2AB3-49CC-A0E7-B3EC9A2BC345}" type="pres">
      <dgm:prSet presAssocID="{4B6B1F10-E54B-4D51-909C-E9A7C30DF0DC}" presName="parentText" presStyleLbl="node1" presStyleIdx="3" presStyleCnt="6" custScaleX="114971" custLinFactNeighborX="4795" custLinFactNeighborY="87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80949-8A89-445F-95EC-E92C64A25CD6}" type="pres">
      <dgm:prSet presAssocID="{4B6B1F10-E54B-4D51-909C-E9A7C30DF0DC}" presName="negativeSpace" presStyleCnt="0"/>
      <dgm:spPr/>
      <dgm:t>
        <a:bodyPr/>
        <a:lstStyle/>
        <a:p>
          <a:endParaRPr lang="ru-RU"/>
        </a:p>
      </dgm:t>
    </dgm:pt>
    <dgm:pt modelId="{F1BEB9CD-36FB-4D4F-BAE1-1DE2968A6643}" type="pres">
      <dgm:prSet presAssocID="{4B6B1F10-E54B-4D51-909C-E9A7C30DF0DC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C0847-377C-4D34-B9DD-BD8734EF0254}" type="pres">
      <dgm:prSet presAssocID="{353051FD-ACDE-4B1D-A737-93916FA45102}" presName="spaceBetweenRectangles" presStyleCnt="0"/>
      <dgm:spPr/>
      <dgm:t>
        <a:bodyPr/>
        <a:lstStyle/>
        <a:p>
          <a:endParaRPr lang="ru-RU"/>
        </a:p>
      </dgm:t>
    </dgm:pt>
    <dgm:pt modelId="{E4E79CBA-8D7D-47D5-A6D2-DE5AFD937506}" type="pres">
      <dgm:prSet presAssocID="{0F268E2D-C454-4A5E-B3BF-5EDC64A6F556}" presName="parentLin" presStyleCnt="0"/>
      <dgm:spPr/>
      <dgm:t>
        <a:bodyPr/>
        <a:lstStyle/>
        <a:p>
          <a:endParaRPr lang="ru-RU"/>
        </a:p>
      </dgm:t>
    </dgm:pt>
    <dgm:pt modelId="{508EDAB6-2F46-424F-93B8-415542FE720F}" type="pres">
      <dgm:prSet presAssocID="{0F268E2D-C454-4A5E-B3BF-5EDC64A6F556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5F1639AE-53A5-4F69-8EE4-A66DFCB65196}" type="pres">
      <dgm:prSet presAssocID="{0F268E2D-C454-4A5E-B3BF-5EDC64A6F556}" presName="parentText" presStyleLbl="node1" presStyleIdx="4" presStyleCnt="6" custScaleX="1152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1A0E1-BD47-4240-9413-BA583CD93683}" type="pres">
      <dgm:prSet presAssocID="{0F268E2D-C454-4A5E-B3BF-5EDC64A6F556}" presName="negativeSpace" presStyleCnt="0"/>
      <dgm:spPr/>
      <dgm:t>
        <a:bodyPr/>
        <a:lstStyle/>
        <a:p>
          <a:endParaRPr lang="ru-RU"/>
        </a:p>
      </dgm:t>
    </dgm:pt>
    <dgm:pt modelId="{084873FA-F7BC-4A44-AF73-44F535F5A0E5}" type="pres">
      <dgm:prSet presAssocID="{0F268E2D-C454-4A5E-B3BF-5EDC64A6F556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FC23D-EE72-41E7-9B8B-EB0C477E00B2}" type="pres">
      <dgm:prSet presAssocID="{D86D9F44-5310-4B90-96BF-9089FEF3905F}" presName="spaceBetweenRectangles" presStyleCnt="0"/>
      <dgm:spPr/>
      <dgm:t>
        <a:bodyPr/>
        <a:lstStyle/>
        <a:p>
          <a:endParaRPr lang="ru-RU"/>
        </a:p>
      </dgm:t>
    </dgm:pt>
    <dgm:pt modelId="{F201D4F9-29FE-4295-AAEA-37FF13C006F2}" type="pres">
      <dgm:prSet presAssocID="{562BFB26-80B9-41DC-B490-B44C8703EC94}" presName="parentLin" presStyleCnt="0"/>
      <dgm:spPr/>
      <dgm:t>
        <a:bodyPr/>
        <a:lstStyle/>
        <a:p>
          <a:endParaRPr lang="ru-RU"/>
        </a:p>
      </dgm:t>
    </dgm:pt>
    <dgm:pt modelId="{F6D52CBB-45B8-44E0-B2F0-8141FB0770AC}" type="pres">
      <dgm:prSet presAssocID="{562BFB26-80B9-41DC-B490-B44C8703EC94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8E5001F6-E1D8-49FD-8D6A-7BA7BF5F0E0B}" type="pres">
      <dgm:prSet presAssocID="{562BFB26-80B9-41DC-B490-B44C8703EC94}" presName="parentText" presStyleLbl="node1" presStyleIdx="5" presStyleCnt="6" custScaleX="1174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A0810-FCC0-44DB-A114-844CCAA142C8}" type="pres">
      <dgm:prSet presAssocID="{562BFB26-80B9-41DC-B490-B44C8703EC94}" presName="negativeSpace" presStyleCnt="0"/>
      <dgm:spPr/>
      <dgm:t>
        <a:bodyPr/>
        <a:lstStyle/>
        <a:p>
          <a:endParaRPr lang="ru-RU"/>
        </a:p>
      </dgm:t>
    </dgm:pt>
    <dgm:pt modelId="{743E0033-1B18-4A9E-A241-3CB842F4FBF2}" type="pres">
      <dgm:prSet presAssocID="{562BFB26-80B9-41DC-B490-B44C8703EC94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D91121-E9A0-45C7-BA38-7574677C4FAF}" type="presOf" srcId="{0F268E2D-C454-4A5E-B3BF-5EDC64A6F556}" destId="{5F1639AE-53A5-4F69-8EE4-A66DFCB65196}" srcOrd="1" destOrd="0" presId="urn:microsoft.com/office/officeart/2005/8/layout/list1"/>
    <dgm:cxn modelId="{3B47780D-970F-4E29-B6A8-99B2D42B4078}" type="presOf" srcId="{4B6B1F10-E54B-4D51-909C-E9A7C30DF0DC}" destId="{13E944D8-28A3-43E4-B58C-5F44EC2E39F3}" srcOrd="0" destOrd="0" presId="urn:microsoft.com/office/officeart/2005/8/layout/list1"/>
    <dgm:cxn modelId="{DEA1ECD4-D3CA-4A43-9B10-9C319DBFC918}" type="presOf" srcId="{91A7AE90-CD56-4889-B0F8-0E7766A1F2B9}" destId="{38B3E9C3-8174-4994-96C9-D069AA3D3555}" srcOrd="0" destOrd="0" presId="urn:microsoft.com/office/officeart/2005/8/layout/list1"/>
    <dgm:cxn modelId="{24392C75-A4EB-408E-8312-FB9E2C0582DD}" type="presOf" srcId="{79B6D103-DD60-45C7-9E5B-0207C3525220}" destId="{58979050-105E-47BD-A3F3-5DA7BD40F00E}" srcOrd="1" destOrd="0" presId="urn:microsoft.com/office/officeart/2005/8/layout/list1"/>
    <dgm:cxn modelId="{C2AB0180-A95C-47F4-AFA9-16508E6311E3}" type="presOf" srcId="{91A7AE90-CD56-4889-B0F8-0E7766A1F2B9}" destId="{E4DDFF77-E377-4302-A6F2-F7465D226F3B}" srcOrd="1" destOrd="0" presId="urn:microsoft.com/office/officeart/2005/8/layout/list1"/>
    <dgm:cxn modelId="{7237D9A5-FC8D-40C4-8D86-5E62187E1C60}" type="presOf" srcId="{562BFB26-80B9-41DC-B490-B44C8703EC94}" destId="{F6D52CBB-45B8-44E0-B2F0-8141FB0770AC}" srcOrd="0" destOrd="0" presId="urn:microsoft.com/office/officeart/2005/8/layout/list1"/>
    <dgm:cxn modelId="{1465E541-34ED-4532-BF59-8D22E4AF004C}" type="presOf" srcId="{93C0C5A2-A61E-4AAF-A6D1-C42AF93E3806}" destId="{09A05CA4-21DF-4C77-A207-BC6C616610DE}" srcOrd="0" destOrd="0" presId="urn:microsoft.com/office/officeart/2005/8/layout/list1"/>
    <dgm:cxn modelId="{97453E1D-F4FA-422B-84EB-581C1D607EE1}" srcId="{8C9F6F41-9212-4DF2-A2FE-53855807864F}" destId="{79B6D103-DD60-45C7-9E5B-0207C3525220}" srcOrd="1" destOrd="0" parTransId="{3A1BEF09-D42D-4F34-9A74-27985C5E1084}" sibTransId="{8D1785D9-5FC3-4E6A-90E2-1E9020B321FF}"/>
    <dgm:cxn modelId="{0FE37499-C432-472D-862A-A6466339DFCC}" srcId="{8C9F6F41-9212-4DF2-A2FE-53855807864F}" destId="{562BFB26-80B9-41DC-B490-B44C8703EC94}" srcOrd="5" destOrd="0" parTransId="{DE63B0F1-6C56-4F20-86D4-CEF9FF1F4B30}" sibTransId="{B6F5A5D0-BC30-48D8-9A9B-3133DEE05BFA}"/>
    <dgm:cxn modelId="{B121A87A-137E-469C-B98C-AC130924D652}" type="presOf" srcId="{0F268E2D-C454-4A5E-B3BF-5EDC64A6F556}" destId="{508EDAB6-2F46-424F-93B8-415542FE720F}" srcOrd="0" destOrd="0" presId="urn:microsoft.com/office/officeart/2005/8/layout/list1"/>
    <dgm:cxn modelId="{708D2395-5506-4D81-9906-57DC275A8651}" srcId="{8C9F6F41-9212-4DF2-A2FE-53855807864F}" destId="{4B6B1F10-E54B-4D51-909C-E9A7C30DF0DC}" srcOrd="3" destOrd="0" parTransId="{EEFD2B39-6422-432D-A2FE-E2FF13FB412F}" sibTransId="{353051FD-ACDE-4B1D-A737-93916FA45102}"/>
    <dgm:cxn modelId="{13A191BF-334D-425B-BE53-A734CA1A54FD}" srcId="{8C9F6F41-9212-4DF2-A2FE-53855807864F}" destId="{91A7AE90-CD56-4889-B0F8-0E7766A1F2B9}" srcOrd="0" destOrd="0" parTransId="{9487B0C8-849C-4F3E-AF01-64CE607A5416}" sibTransId="{08D30C29-CFCB-4064-AC76-5E18CAE8234D}"/>
    <dgm:cxn modelId="{5FCE8B18-71F1-46A9-9284-9B7110B3059D}" type="presOf" srcId="{8C9F6F41-9212-4DF2-A2FE-53855807864F}" destId="{22A56DF4-B15D-48AE-A836-ED3D9C998538}" srcOrd="0" destOrd="0" presId="urn:microsoft.com/office/officeart/2005/8/layout/list1"/>
    <dgm:cxn modelId="{017BB290-E342-49BB-B8C7-DA5A71F52CE4}" srcId="{8C9F6F41-9212-4DF2-A2FE-53855807864F}" destId="{0F268E2D-C454-4A5E-B3BF-5EDC64A6F556}" srcOrd="4" destOrd="0" parTransId="{F649F9A3-98D3-424D-8FBE-4F89609D6D3D}" sibTransId="{D86D9F44-5310-4B90-96BF-9089FEF3905F}"/>
    <dgm:cxn modelId="{7D7FC4BD-124E-4250-B20C-F424CA68893E}" type="presOf" srcId="{93C0C5A2-A61E-4AAF-A6D1-C42AF93E3806}" destId="{D3908FBD-8B8F-41B4-8FEF-3CC51D918264}" srcOrd="1" destOrd="0" presId="urn:microsoft.com/office/officeart/2005/8/layout/list1"/>
    <dgm:cxn modelId="{1E9D480A-1C31-49CF-84BB-E08118CC791E}" type="presOf" srcId="{79B6D103-DD60-45C7-9E5B-0207C3525220}" destId="{5F82E1A6-5645-43F8-ABB9-E22FE1E3C659}" srcOrd="0" destOrd="0" presId="urn:microsoft.com/office/officeart/2005/8/layout/list1"/>
    <dgm:cxn modelId="{80E5BD10-DB29-464A-B653-533B81DF17E7}" srcId="{8C9F6F41-9212-4DF2-A2FE-53855807864F}" destId="{93C0C5A2-A61E-4AAF-A6D1-C42AF93E3806}" srcOrd="2" destOrd="0" parTransId="{BF93A63A-9196-4330-984F-7809F86651C2}" sibTransId="{C090B5BC-21FE-47C7-A980-D29CEC7FEFF0}"/>
    <dgm:cxn modelId="{ECEE4F59-14DD-4603-8973-54190D27A925}" type="presOf" srcId="{562BFB26-80B9-41DC-B490-B44C8703EC94}" destId="{8E5001F6-E1D8-49FD-8D6A-7BA7BF5F0E0B}" srcOrd="1" destOrd="0" presId="urn:microsoft.com/office/officeart/2005/8/layout/list1"/>
    <dgm:cxn modelId="{1E4EC91E-358F-4901-97B9-FB8BF4748618}" type="presOf" srcId="{4B6B1F10-E54B-4D51-909C-E9A7C30DF0DC}" destId="{0EEA26EF-2AB3-49CC-A0E7-B3EC9A2BC345}" srcOrd="1" destOrd="0" presId="urn:microsoft.com/office/officeart/2005/8/layout/list1"/>
    <dgm:cxn modelId="{81742E2D-841E-4888-AAD5-B86E0435029D}" type="presParOf" srcId="{22A56DF4-B15D-48AE-A836-ED3D9C998538}" destId="{8BC3AC5F-A3F6-40F8-AD98-FBE462FB79B4}" srcOrd="0" destOrd="0" presId="urn:microsoft.com/office/officeart/2005/8/layout/list1"/>
    <dgm:cxn modelId="{2E197621-16DC-4C71-85A4-87C27DD8AA8B}" type="presParOf" srcId="{8BC3AC5F-A3F6-40F8-AD98-FBE462FB79B4}" destId="{38B3E9C3-8174-4994-96C9-D069AA3D3555}" srcOrd="0" destOrd="0" presId="urn:microsoft.com/office/officeart/2005/8/layout/list1"/>
    <dgm:cxn modelId="{C55B4BEE-067E-4329-BA5E-112B99F007C7}" type="presParOf" srcId="{8BC3AC5F-A3F6-40F8-AD98-FBE462FB79B4}" destId="{E4DDFF77-E377-4302-A6F2-F7465D226F3B}" srcOrd="1" destOrd="0" presId="urn:microsoft.com/office/officeart/2005/8/layout/list1"/>
    <dgm:cxn modelId="{CB86B9BB-72E8-4334-B507-F3B903F3BF23}" type="presParOf" srcId="{22A56DF4-B15D-48AE-A836-ED3D9C998538}" destId="{C0DEAC73-A2AD-4160-83A7-808BF6E727FF}" srcOrd="1" destOrd="0" presId="urn:microsoft.com/office/officeart/2005/8/layout/list1"/>
    <dgm:cxn modelId="{E85ABDD3-F158-44DF-AED7-68750AE33293}" type="presParOf" srcId="{22A56DF4-B15D-48AE-A836-ED3D9C998538}" destId="{C39332F7-8D1A-4A37-A7B5-A76005365177}" srcOrd="2" destOrd="0" presId="urn:microsoft.com/office/officeart/2005/8/layout/list1"/>
    <dgm:cxn modelId="{232B5F5A-09DC-48E3-B573-E912013D9877}" type="presParOf" srcId="{22A56DF4-B15D-48AE-A836-ED3D9C998538}" destId="{FD40C820-F4F2-494C-B6F2-2D687225C2A1}" srcOrd="3" destOrd="0" presId="urn:microsoft.com/office/officeart/2005/8/layout/list1"/>
    <dgm:cxn modelId="{4EFF8A61-4D57-437B-83E2-6816B3057EB7}" type="presParOf" srcId="{22A56DF4-B15D-48AE-A836-ED3D9C998538}" destId="{5051B403-4B81-4EAA-828B-16E3D511153B}" srcOrd="4" destOrd="0" presId="urn:microsoft.com/office/officeart/2005/8/layout/list1"/>
    <dgm:cxn modelId="{333EA2BE-3E39-4B35-8BB5-CB9D6E0ADE9C}" type="presParOf" srcId="{5051B403-4B81-4EAA-828B-16E3D511153B}" destId="{5F82E1A6-5645-43F8-ABB9-E22FE1E3C659}" srcOrd="0" destOrd="0" presId="urn:microsoft.com/office/officeart/2005/8/layout/list1"/>
    <dgm:cxn modelId="{B85A2FA1-FA13-4982-8EF5-DC0CFD88EE5F}" type="presParOf" srcId="{5051B403-4B81-4EAA-828B-16E3D511153B}" destId="{58979050-105E-47BD-A3F3-5DA7BD40F00E}" srcOrd="1" destOrd="0" presId="urn:microsoft.com/office/officeart/2005/8/layout/list1"/>
    <dgm:cxn modelId="{F989F094-9216-44EB-98A0-4742681170CB}" type="presParOf" srcId="{22A56DF4-B15D-48AE-A836-ED3D9C998538}" destId="{7E851BE9-CEA1-4699-9633-63BA5F5C1E05}" srcOrd="5" destOrd="0" presId="urn:microsoft.com/office/officeart/2005/8/layout/list1"/>
    <dgm:cxn modelId="{D93EED02-21B5-4E06-BFE8-1260B786D912}" type="presParOf" srcId="{22A56DF4-B15D-48AE-A836-ED3D9C998538}" destId="{0F861C77-120B-44E5-8B9F-48655251B20A}" srcOrd="6" destOrd="0" presId="urn:microsoft.com/office/officeart/2005/8/layout/list1"/>
    <dgm:cxn modelId="{770F5B40-BF59-42AE-B4CA-596695486D23}" type="presParOf" srcId="{22A56DF4-B15D-48AE-A836-ED3D9C998538}" destId="{180EED76-0BEA-4259-98DD-08493F6177D2}" srcOrd="7" destOrd="0" presId="urn:microsoft.com/office/officeart/2005/8/layout/list1"/>
    <dgm:cxn modelId="{1E08A9BE-0A9D-482F-86FB-245BBA05C452}" type="presParOf" srcId="{22A56DF4-B15D-48AE-A836-ED3D9C998538}" destId="{8C807772-937E-4FA7-B1D9-5FC8E0AC61C4}" srcOrd="8" destOrd="0" presId="urn:microsoft.com/office/officeart/2005/8/layout/list1"/>
    <dgm:cxn modelId="{7546BD98-90EE-4196-9EDF-A8A298531B81}" type="presParOf" srcId="{8C807772-937E-4FA7-B1D9-5FC8E0AC61C4}" destId="{09A05CA4-21DF-4C77-A207-BC6C616610DE}" srcOrd="0" destOrd="0" presId="urn:microsoft.com/office/officeart/2005/8/layout/list1"/>
    <dgm:cxn modelId="{32B2037A-272C-4D9F-9E50-3039504FC3A2}" type="presParOf" srcId="{8C807772-937E-4FA7-B1D9-5FC8E0AC61C4}" destId="{D3908FBD-8B8F-41B4-8FEF-3CC51D918264}" srcOrd="1" destOrd="0" presId="urn:microsoft.com/office/officeart/2005/8/layout/list1"/>
    <dgm:cxn modelId="{56929788-3F93-4B7B-AA8F-9DB0AD0EF974}" type="presParOf" srcId="{22A56DF4-B15D-48AE-A836-ED3D9C998538}" destId="{A99FABFD-92DE-4D35-A42F-B4D1DDDEDD31}" srcOrd="9" destOrd="0" presId="urn:microsoft.com/office/officeart/2005/8/layout/list1"/>
    <dgm:cxn modelId="{BFCF8116-F0FF-4D3E-AB04-327478BD3750}" type="presParOf" srcId="{22A56DF4-B15D-48AE-A836-ED3D9C998538}" destId="{90CD833E-E24D-40EB-AC09-ECC5D63ABE46}" srcOrd="10" destOrd="0" presId="urn:microsoft.com/office/officeart/2005/8/layout/list1"/>
    <dgm:cxn modelId="{516F6D43-AD37-4D34-97EB-2809297C7D1F}" type="presParOf" srcId="{22A56DF4-B15D-48AE-A836-ED3D9C998538}" destId="{8F30DFB8-C0E8-4C08-BB56-7408CD149DF4}" srcOrd="11" destOrd="0" presId="urn:microsoft.com/office/officeart/2005/8/layout/list1"/>
    <dgm:cxn modelId="{535E7430-B545-4794-AB36-9B090B6950AD}" type="presParOf" srcId="{22A56DF4-B15D-48AE-A836-ED3D9C998538}" destId="{E04BFAA2-BFA7-4AB2-98ED-A6B140232782}" srcOrd="12" destOrd="0" presId="urn:microsoft.com/office/officeart/2005/8/layout/list1"/>
    <dgm:cxn modelId="{A0982220-30F7-423C-9ABE-82F2D4B733AE}" type="presParOf" srcId="{E04BFAA2-BFA7-4AB2-98ED-A6B140232782}" destId="{13E944D8-28A3-43E4-B58C-5F44EC2E39F3}" srcOrd="0" destOrd="0" presId="urn:microsoft.com/office/officeart/2005/8/layout/list1"/>
    <dgm:cxn modelId="{20DB98D8-9D1C-4272-98B3-5042F3DB0C1C}" type="presParOf" srcId="{E04BFAA2-BFA7-4AB2-98ED-A6B140232782}" destId="{0EEA26EF-2AB3-49CC-A0E7-B3EC9A2BC345}" srcOrd="1" destOrd="0" presId="urn:microsoft.com/office/officeart/2005/8/layout/list1"/>
    <dgm:cxn modelId="{838B2B50-E7FD-4979-8BB7-2663CE513FE5}" type="presParOf" srcId="{22A56DF4-B15D-48AE-A836-ED3D9C998538}" destId="{A7E80949-8A89-445F-95EC-E92C64A25CD6}" srcOrd="13" destOrd="0" presId="urn:microsoft.com/office/officeart/2005/8/layout/list1"/>
    <dgm:cxn modelId="{B1A552F4-2BDF-4FE0-A3C8-F044E0F6EC7E}" type="presParOf" srcId="{22A56DF4-B15D-48AE-A836-ED3D9C998538}" destId="{F1BEB9CD-36FB-4D4F-BAE1-1DE2968A6643}" srcOrd="14" destOrd="0" presId="urn:microsoft.com/office/officeart/2005/8/layout/list1"/>
    <dgm:cxn modelId="{AEC758C7-1BC6-43F6-A2AE-8364B8E5CB33}" type="presParOf" srcId="{22A56DF4-B15D-48AE-A836-ED3D9C998538}" destId="{20BC0847-377C-4D34-B9DD-BD8734EF0254}" srcOrd="15" destOrd="0" presId="urn:microsoft.com/office/officeart/2005/8/layout/list1"/>
    <dgm:cxn modelId="{38E803EA-4CB3-4933-B12D-AB0180C4BBB2}" type="presParOf" srcId="{22A56DF4-B15D-48AE-A836-ED3D9C998538}" destId="{E4E79CBA-8D7D-47D5-A6D2-DE5AFD937506}" srcOrd="16" destOrd="0" presId="urn:microsoft.com/office/officeart/2005/8/layout/list1"/>
    <dgm:cxn modelId="{D558178F-B1C3-406F-B9E1-27772191CEB5}" type="presParOf" srcId="{E4E79CBA-8D7D-47D5-A6D2-DE5AFD937506}" destId="{508EDAB6-2F46-424F-93B8-415542FE720F}" srcOrd="0" destOrd="0" presId="urn:microsoft.com/office/officeart/2005/8/layout/list1"/>
    <dgm:cxn modelId="{B0FC8905-9DB3-4F69-9654-7D9CFA5C666A}" type="presParOf" srcId="{E4E79CBA-8D7D-47D5-A6D2-DE5AFD937506}" destId="{5F1639AE-53A5-4F69-8EE4-A66DFCB65196}" srcOrd="1" destOrd="0" presId="urn:microsoft.com/office/officeart/2005/8/layout/list1"/>
    <dgm:cxn modelId="{831EF132-C464-41CD-9439-C5E11620639D}" type="presParOf" srcId="{22A56DF4-B15D-48AE-A836-ED3D9C998538}" destId="{C531A0E1-BD47-4240-9413-BA583CD93683}" srcOrd="17" destOrd="0" presId="urn:microsoft.com/office/officeart/2005/8/layout/list1"/>
    <dgm:cxn modelId="{BC37B953-F731-4F35-9B84-8EABE8397018}" type="presParOf" srcId="{22A56DF4-B15D-48AE-A836-ED3D9C998538}" destId="{084873FA-F7BC-4A44-AF73-44F535F5A0E5}" srcOrd="18" destOrd="0" presId="urn:microsoft.com/office/officeart/2005/8/layout/list1"/>
    <dgm:cxn modelId="{841FA7B3-C88D-45B9-9C84-31C65BD20F66}" type="presParOf" srcId="{22A56DF4-B15D-48AE-A836-ED3D9C998538}" destId="{071FC23D-EE72-41E7-9B8B-EB0C477E00B2}" srcOrd="19" destOrd="0" presId="urn:microsoft.com/office/officeart/2005/8/layout/list1"/>
    <dgm:cxn modelId="{D25F9C25-53DA-4CB6-ABB3-502E71CEDD9C}" type="presParOf" srcId="{22A56DF4-B15D-48AE-A836-ED3D9C998538}" destId="{F201D4F9-29FE-4295-AAEA-37FF13C006F2}" srcOrd="20" destOrd="0" presId="urn:microsoft.com/office/officeart/2005/8/layout/list1"/>
    <dgm:cxn modelId="{0A5ED516-3DDF-43FE-93E8-2F3021F9B7FC}" type="presParOf" srcId="{F201D4F9-29FE-4295-AAEA-37FF13C006F2}" destId="{F6D52CBB-45B8-44E0-B2F0-8141FB0770AC}" srcOrd="0" destOrd="0" presId="urn:microsoft.com/office/officeart/2005/8/layout/list1"/>
    <dgm:cxn modelId="{A5BD8533-2902-4AF4-AC8A-4A64AC3189F8}" type="presParOf" srcId="{F201D4F9-29FE-4295-AAEA-37FF13C006F2}" destId="{8E5001F6-E1D8-49FD-8D6A-7BA7BF5F0E0B}" srcOrd="1" destOrd="0" presId="urn:microsoft.com/office/officeart/2005/8/layout/list1"/>
    <dgm:cxn modelId="{7E2C78F9-449A-4389-9BFF-6FF1C63411EA}" type="presParOf" srcId="{22A56DF4-B15D-48AE-A836-ED3D9C998538}" destId="{F50A0810-FCC0-44DB-A114-844CCAA142C8}" srcOrd="21" destOrd="0" presId="urn:microsoft.com/office/officeart/2005/8/layout/list1"/>
    <dgm:cxn modelId="{596CBF6F-0D1A-44C6-A9A4-3A39FF787AFF}" type="presParOf" srcId="{22A56DF4-B15D-48AE-A836-ED3D9C998538}" destId="{743E0033-1B18-4A9E-A241-3CB842F4FBF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332F7-8D1A-4A37-A7B5-A76005365177}">
      <dsp:nvSpPr>
        <dsp:cNvPr id="0" name=""/>
        <dsp:cNvSpPr/>
      </dsp:nvSpPr>
      <dsp:spPr>
        <a:xfrm>
          <a:off x="0" y="1232733"/>
          <a:ext cx="8245580" cy="277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DFF77-E377-4302-A6F2-F7465D226F3B}">
      <dsp:nvSpPr>
        <dsp:cNvPr id="0" name=""/>
        <dsp:cNvSpPr/>
      </dsp:nvSpPr>
      <dsp:spPr>
        <a:xfrm>
          <a:off x="288033" y="92930"/>
          <a:ext cx="5542422" cy="12892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64" tIns="0" rIns="21816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/>
              </a:solidFill>
            </a:rPr>
            <a:t>Природно- климатическая зона способствующая развитию низко затратного ведения внедряемой отрасли. </a:t>
          </a:r>
          <a:endParaRPr lang="ru-RU" sz="1600" kern="1200" dirty="0">
            <a:solidFill>
              <a:schemeClr val="bg2"/>
            </a:solidFill>
          </a:endParaRPr>
        </a:p>
      </dsp:txBody>
      <dsp:txXfrm>
        <a:off x="350968" y="155865"/>
        <a:ext cx="5416552" cy="1163356"/>
      </dsp:txXfrm>
    </dsp:sp>
    <dsp:sp modelId="{C5C92B15-E790-4E84-B69A-617515486FF0}">
      <dsp:nvSpPr>
        <dsp:cNvPr id="0" name=""/>
        <dsp:cNvSpPr/>
      </dsp:nvSpPr>
      <dsp:spPr>
        <a:xfrm>
          <a:off x="0" y="2634778"/>
          <a:ext cx="8245580" cy="277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CA22A-1BCC-48ED-8AAA-5F8D0E862B43}">
      <dsp:nvSpPr>
        <dsp:cNvPr id="0" name=""/>
        <dsp:cNvSpPr/>
      </dsp:nvSpPr>
      <dsp:spPr>
        <a:xfrm>
          <a:off x="411876" y="1569333"/>
          <a:ext cx="5870638" cy="12278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64" tIns="0" rIns="21816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/>
              </a:solidFill>
            </a:rPr>
            <a:t>Наличие необходимой производственной базы,  </a:t>
          </a:r>
          <a:endParaRPr lang="ru-RU" sz="1600" kern="1200" dirty="0">
            <a:solidFill>
              <a:schemeClr val="bg2"/>
            </a:solidFill>
          </a:endParaRPr>
        </a:p>
      </dsp:txBody>
      <dsp:txXfrm>
        <a:off x="471812" y="1629269"/>
        <a:ext cx="5750766" cy="1107933"/>
      </dsp:txXfrm>
    </dsp:sp>
    <dsp:sp modelId="{FCD7B4D3-B49E-45D3-BA29-948FFDC16CEC}">
      <dsp:nvSpPr>
        <dsp:cNvPr id="0" name=""/>
        <dsp:cNvSpPr/>
      </dsp:nvSpPr>
      <dsp:spPr>
        <a:xfrm>
          <a:off x="0" y="4714680"/>
          <a:ext cx="8245580" cy="277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03CDD-46E1-4FB5-ACF0-AC20EE1F9142}">
      <dsp:nvSpPr>
        <dsp:cNvPr id="0" name=""/>
        <dsp:cNvSpPr/>
      </dsp:nvSpPr>
      <dsp:spPr>
        <a:xfrm>
          <a:off x="411876" y="2971378"/>
          <a:ext cx="5738591" cy="19056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64" tIns="0" rIns="21816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/>
              </a:solidFill>
            </a:rPr>
            <a:t>Приобретение</a:t>
          </a:r>
          <a:r>
            <a:rPr lang="ru-RU" sz="1200" kern="1200" dirty="0" smtClean="0">
              <a:solidFill>
                <a:schemeClr val="bg2"/>
              </a:solidFill>
            </a:rPr>
            <a:t>   </a:t>
          </a:r>
          <a:r>
            <a:rPr lang="ru-RU" sz="1600" kern="1200" dirty="0" smtClean="0">
              <a:solidFill>
                <a:schemeClr val="bg2"/>
              </a:solidFill>
            </a:rPr>
            <a:t>хорошего и значительного поголовья молодняка для ускоренного развития стада и получения товарной продукции. </a:t>
          </a:r>
          <a:endParaRPr lang="ru-RU" sz="1600" kern="1200" dirty="0">
            <a:solidFill>
              <a:schemeClr val="bg2"/>
            </a:solidFill>
          </a:endParaRPr>
        </a:p>
      </dsp:txBody>
      <dsp:txXfrm>
        <a:off x="504903" y="3064405"/>
        <a:ext cx="5552537" cy="1719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332F7-8D1A-4A37-A7B5-A76005365177}">
      <dsp:nvSpPr>
        <dsp:cNvPr id="0" name=""/>
        <dsp:cNvSpPr/>
      </dsp:nvSpPr>
      <dsp:spPr>
        <a:xfrm>
          <a:off x="0" y="295094"/>
          <a:ext cx="8245580" cy="478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DFF77-E377-4302-A6F2-F7465D226F3B}">
      <dsp:nvSpPr>
        <dsp:cNvPr id="0" name=""/>
        <dsp:cNvSpPr/>
      </dsp:nvSpPr>
      <dsp:spPr>
        <a:xfrm>
          <a:off x="432047" y="0"/>
          <a:ext cx="6636018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64" tIns="0" rIns="2181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/>
              </a:solidFill>
            </a:rPr>
            <a:t>Увеличение стада овец до 620 голов.</a:t>
          </a:r>
          <a:endParaRPr lang="ru-RU" sz="2000" b="1" kern="1200" dirty="0">
            <a:solidFill>
              <a:schemeClr val="bg2"/>
            </a:solidFill>
          </a:endParaRPr>
        </a:p>
      </dsp:txBody>
      <dsp:txXfrm>
        <a:off x="459427" y="27380"/>
        <a:ext cx="6581258" cy="506120"/>
      </dsp:txXfrm>
    </dsp:sp>
    <dsp:sp modelId="{0F861C77-120B-44E5-8B9F-48655251B20A}">
      <dsp:nvSpPr>
        <dsp:cNvPr id="0" name=""/>
        <dsp:cNvSpPr/>
      </dsp:nvSpPr>
      <dsp:spPr>
        <a:xfrm>
          <a:off x="0" y="1156934"/>
          <a:ext cx="8245580" cy="478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79050-105E-47BD-A3F3-5DA7BD40F00E}">
      <dsp:nvSpPr>
        <dsp:cNvPr id="0" name=""/>
        <dsp:cNvSpPr/>
      </dsp:nvSpPr>
      <dsp:spPr>
        <a:xfrm>
          <a:off x="412279" y="876494"/>
          <a:ext cx="6652987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64" tIns="0" rIns="2181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/>
              </a:solidFill>
            </a:rPr>
            <a:t>Увеличение маточного поголовья до 480 голов, в т. ч. матки до 400 голов, ярки старше года  80 голов.</a:t>
          </a:r>
          <a:endParaRPr lang="ru-RU" sz="2000" b="1" kern="1200" dirty="0">
            <a:solidFill>
              <a:schemeClr val="bg2"/>
            </a:solidFill>
          </a:endParaRPr>
        </a:p>
      </dsp:txBody>
      <dsp:txXfrm>
        <a:off x="439659" y="903874"/>
        <a:ext cx="6598227" cy="506120"/>
      </dsp:txXfrm>
    </dsp:sp>
    <dsp:sp modelId="{90CD833E-E24D-40EB-AC09-ECC5D63ABE46}">
      <dsp:nvSpPr>
        <dsp:cNvPr id="0" name=""/>
        <dsp:cNvSpPr/>
      </dsp:nvSpPr>
      <dsp:spPr>
        <a:xfrm>
          <a:off x="0" y="2018774"/>
          <a:ext cx="8245580" cy="478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08FBD-8B8F-41B4-8FEF-3CC51D918264}">
      <dsp:nvSpPr>
        <dsp:cNvPr id="0" name=""/>
        <dsp:cNvSpPr/>
      </dsp:nvSpPr>
      <dsp:spPr>
        <a:xfrm>
          <a:off x="412279" y="1738334"/>
          <a:ext cx="6636018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64" tIns="0" rIns="2181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/>
              </a:solidFill>
            </a:rPr>
            <a:t>Рост годовой выручки от реализации продукции  за период освоения проекта в 4,1 раза.</a:t>
          </a:r>
          <a:endParaRPr lang="ru-RU" sz="2000" b="1" kern="1200" dirty="0">
            <a:solidFill>
              <a:schemeClr val="bg2"/>
            </a:solidFill>
          </a:endParaRPr>
        </a:p>
      </dsp:txBody>
      <dsp:txXfrm>
        <a:off x="439659" y="1765714"/>
        <a:ext cx="6581258" cy="506120"/>
      </dsp:txXfrm>
    </dsp:sp>
    <dsp:sp modelId="{F1BEB9CD-36FB-4D4F-BAE1-1DE2968A6643}">
      <dsp:nvSpPr>
        <dsp:cNvPr id="0" name=""/>
        <dsp:cNvSpPr/>
      </dsp:nvSpPr>
      <dsp:spPr>
        <a:xfrm>
          <a:off x="0" y="2880614"/>
          <a:ext cx="8245580" cy="478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A26EF-2AB3-49CC-A0E7-B3EC9A2BC345}">
      <dsp:nvSpPr>
        <dsp:cNvPr id="0" name=""/>
        <dsp:cNvSpPr/>
      </dsp:nvSpPr>
      <dsp:spPr>
        <a:xfrm>
          <a:off x="432047" y="2649475"/>
          <a:ext cx="6636018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64" tIns="0" rIns="2181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/>
              </a:solidFill>
            </a:rPr>
            <a:t>Создание 2 рабочих мест, в </a:t>
          </a:r>
          <a:r>
            <a:rPr lang="ru-RU" sz="2000" b="1" kern="1200" dirty="0" err="1" smtClean="0">
              <a:solidFill>
                <a:schemeClr val="bg2"/>
              </a:solidFill>
            </a:rPr>
            <a:t>т.ч</a:t>
          </a:r>
          <a:r>
            <a:rPr lang="ru-RU" sz="2000" b="1" kern="1200" dirty="0" smtClean="0">
              <a:solidFill>
                <a:schemeClr val="bg2"/>
              </a:solidFill>
            </a:rPr>
            <a:t>.  1 место для постоянного наемного работника. </a:t>
          </a:r>
          <a:endParaRPr lang="ru-RU" sz="2000" b="1" kern="1200" dirty="0">
            <a:solidFill>
              <a:schemeClr val="bg2"/>
            </a:solidFill>
          </a:endParaRPr>
        </a:p>
      </dsp:txBody>
      <dsp:txXfrm>
        <a:off x="459427" y="2676855"/>
        <a:ext cx="6581258" cy="506120"/>
      </dsp:txXfrm>
    </dsp:sp>
    <dsp:sp modelId="{084873FA-F7BC-4A44-AF73-44F535F5A0E5}">
      <dsp:nvSpPr>
        <dsp:cNvPr id="0" name=""/>
        <dsp:cNvSpPr/>
      </dsp:nvSpPr>
      <dsp:spPr>
        <a:xfrm>
          <a:off x="0" y="3742454"/>
          <a:ext cx="8245580" cy="478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639AE-53A5-4F69-8EE4-A66DFCB65196}">
      <dsp:nvSpPr>
        <dsp:cNvPr id="0" name=""/>
        <dsp:cNvSpPr/>
      </dsp:nvSpPr>
      <dsp:spPr>
        <a:xfrm>
          <a:off x="412279" y="3462014"/>
          <a:ext cx="6652987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64" tIns="0" rIns="2181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/>
              </a:solidFill>
            </a:rPr>
            <a:t>Доведение годовой суммы уплаты налогов  к 2026 г до  226 тыс. </a:t>
          </a:r>
          <a:r>
            <a:rPr lang="ru-RU" sz="2000" b="1" kern="1200" dirty="0" err="1" smtClean="0">
              <a:solidFill>
                <a:schemeClr val="bg2"/>
              </a:solidFill>
            </a:rPr>
            <a:t>руб</a:t>
          </a:r>
          <a:r>
            <a:rPr lang="ru-RU" sz="2000" b="1" kern="1200" dirty="0" smtClean="0">
              <a:solidFill>
                <a:schemeClr val="bg2"/>
              </a:solidFill>
            </a:rPr>
            <a:t> </a:t>
          </a:r>
          <a:endParaRPr lang="ru-RU" sz="2000" b="1" kern="1200" dirty="0">
            <a:solidFill>
              <a:schemeClr val="bg2"/>
            </a:solidFill>
          </a:endParaRPr>
        </a:p>
      </dsp:txBody>
      <dsp:txXfrm>
        <a:off x="439659" y="3489394"/>
        <a:ext cx="6598227" cy="506120"/>
      </dsp:txXfrm>
    </dsp:sp>
    <dsp:sp modelId="{743E0033-1B18-4A9E-A241-3CB842F4FBF2}">
      <dsp:nvSpPr>
        <dsp:cNvPr id="0" name=""/>
        <dsp:cNvSpPr/>
      </dsp:nvSpPr>
      <dsp:spPr>
        <a:xfrm>
          <a:off x="0" y="4604294"/>
          <a:ext cx="8245580" cy="478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001F6-E1D8-49FD-8D6A-7BA7BF5F0E0B}">
      <dsp:nvSpPr>
        <dsp:cNvPr id="0" name=""/>
        <dsp:cNvSpPr/>
      </dsp:nvSpPr>
      <dsp:spPr>
        <a:xfrm>
          <a:off x="412279" y="4323854"/>
          <a:ext cx="6780027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64" tIns="0" rIns="2181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bg2"/>
            </a:solidFill>
          </a:endParaRPr>
        </a:p>
      </dsp:txBody>
      <dsp:txXfrm>
        <a:off x="439659" y="4351234"/>
        <a:ext cx="6725267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7798B-D93B-4E8D-8073-3AE302CCE477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5447C-7FC6-4C4B-86E8-AA7448982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0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447C-7FC6-4C4B-86E8-AA7448982AD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1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1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3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1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9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0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0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0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1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9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4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971600" y="2060848"/>
            <a:ext cx="7343775" cy="163121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НАИМЕНОВАНИЕ ПРОЕКТА </a:t>
            </a:r>
            <a:r>
              <a:rPr lang="ru-RU" altLang="ru-RU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:«</a:t>
            </a:r>
            <a:r>
              <a:rPr lang="ru-RU" altLang="ru-RU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Создание и развитие хозяйства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по разведению овец</a:t>
            </a:r>
            <a:r>
              <a:rPr lang="ru-RU" altLang="ru-RU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ЩАНКИН ЭДУАРД ПЕТРОВИЧ</a:t>
            </a:r>
            <a:endParaRPr lang="ru-RU" altLang="ru-RU" sz="20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385309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9" y="3861048"/>
            <a:ext cx="3786182" cy="283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31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99379936"/>
              </p:ext>
            </p:extLst>
          </p:nvPr>
        </p:nvGraphicFramePr>
        <p:xfrm>
          <a:off x="755576" y="1571612"/>
          <a:ext cx="8245580" cy="509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-180528" y="476672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ОЖИДАЕМЫЕ РЕЗУЛЬТАТЫ  РЕАЛИЗАЦИИ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560" y="260648"/>
            <a:ext cx="8669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ПОТРЕБНОСТЬ В СОДЕЙСТВИИ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РЕАЛИЗАЦИИ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30534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Получение положительной рекомендации президиума Совета развития Усть-Абаканского района:</a:t>
            </a:r>
          </a:p>
          <a:p>
            <a:r>
              <a:rPr lang="ru-RU" dirty="0"/>
              <a:t>на предоставление государственной поддержки в рамках государственной  программы Республики Хакасия  и социальной сферы на селе на 2013-2020годы», утвержденной постановлением правительства Республики Хакасия  от 19.11.2012 г № </a:t>
            </a:r>
            <a:r>
              <a:rPr lang="ru-RU" dirty="0" smtClean="0"/>
              <a:t>781 с последующими изменениями ;</a:t>
            </a:r>
            <a:endParaRPr lang="ru-RU" dirty="0"/>
          </a:p>
          <a:p>
            <a:r>
              <a:rPr lang="ru-RU" dirty="0"/>
              <a:t>для рекомендации и инициирования рассмотрения проекта конкурсной комиссией   Министерства сельского хозяйства  и продовольствия Республики Хакасия.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-180528" y="188640"/>
            <a:ext cx="8669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ОБЩИЕ СВЕДЕНИЯ О ПРОЕКТЕ</a:t>
            </a:r>
          </a:p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(суть и стадия проекта, место реализации)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916832"/>
            <a:ext cx="79492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Проект </a:t>
            </a:r>
            <a:r>
              <a:rPr lang="ru-RU" sz="2400" dirty="0" smtClean="0">
                <a:solidFill>
                  <a:srgbClr val="0070C0"/>
                </a:solidFill>
              </a:rPr>
              <a:t>предполагает Создание и развитие  </a:t>
            </a:r>
            <a:r>
              <a:rPr lang="ru-RU" sz="2400" dirty="0">
                <a:solidFill>
                  <a:srgbClr val="0070C0"/>
                </a:solidFill>
              </a:rPr>
              <a:t>хозяйства  по разведению </a:t>
            </a:r>
            <a:r>
              <a:rPr lang="ru-RU" sz="2400" dirty="0" smtClean="0">
                <a:solidFill>
                  <a:srgbClr val="0070C0"/>
                </a:solidFill>
              </a:rPr>
              <a:t>овец 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Проект планируется реализовать на территории МО </a:t>
            </a:r>
            <a:r>
              <a:rPr lang="ru-RU" sz="2400" dirty="0" smtClean="0">
                <a:solidFill>
                  <a:srgbClr val="0070C0"/>
                </a:solidFill>
              </a:rPr>
              <a:t>Солнечный </a:t>
            </a:r>
            <a:r>
              <a:rPr lang="ru-RU" sz="2400" dirty="0">
                <a:solidFill>
                  <a:srgbClr val="0070C0"/>
                </a:solidFill>
              </a:rPr>
              <a:t>сельский совет 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Предполагаемые виды выпускаемой продукции  : </a:t>
            </a:r>
            <a:r>
              <a:rPr lang="ru-RU" sz="2400" dirty="0" smtClean="0">
                <a:solidFill>
                  <a:srgbClr val="0070C0"/>
                </a:solidFill>
              </a:rPr>
              <a:t> мясо овец, шерсть</a:t>
            </a:r>
          </a:p>
          <a:p>
            <a:r>
              <a:rPr lang="ru-RU" dirty="0" smtClean="0"/>
              <a:t> 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8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108520" y="476672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КРАТКАЯ ИНФОРМАЦИЯ ОБ ОРГАНИЗАЦИИ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028343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Гражданин Российской Федерации </a:t>
            </a:r>
            <a:r>
              <a:rPr lang="ru-RU" sz="2400" dirty="0" err="1">
                <a:solidFill>
                  <a:srgbClr val="0070C0"/>
                </a:solidFill>
              </a:rPr>
              <a:t>Щ</a:t>
            </a:r>
            <a:r>
              <a:rPr lang="ru-RU" sz="2400" dirty="0" err="1" smtClean="0">
                <a:solidFill>
                  <a:srgbClr val="0070C0"/>
                </a:solidFill>
              </a:rPr>
              <a:t>анкин</a:t>
            </a:r>
            <a:r>
              <a:rPr lang="ru-RU" sz="2400" dirty="0" smtClean="0">
                <a:solidFill>
                  <a:srgbClr val="0070C0"/>
                </a:solidFill>
              </a:rPr>
              <a:t> Эдуард Петрович.                                                   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Юридический адрес – </a:t>
            </a:r>
            <a:r>
              <a:rPr lang="ru-RU" sz="2400" dirty="0" smtClean="0">
                <a:solidFill>
                  <a:srgbClr val="0070C0"/>
                </a:solidFill>
              </a:rPr>
              <a:t>655137, </a:t>
            </a:r>
            <a:r>
              <a:rPr lang="ru-RU" sz="2400" dirty="0">
                <a:solidFill>
                  <a:srgbClr val="0070C0"/>
                </a:solidFill>
              </a:rPr>
              <a:t>Республика Хакасия,	</a:t>
            </a:r>
            <a:r>
              <a:rPr lang="ru-RU" sz="2400" dirty="0" smtClean="0">
                <a:solidFill>
                  <a:srgbClr val="0070C0"/>
                </a:solidFill>
              </a:rPr>
              <a:t>   </a:t>
            </a:r>
            <a:r>
              <a:rPr lang="ru-RU" sz="2400" dirty="0">
                <a:solidFill>
                  <a:srgbClr val="0070C0"/>
                </a:solidFill>
              </a:rPr>
              <a:t>Усть-Абаканский район, </a:t>
            </a:r>
            <a:r>
              <a:rPr lang="ru-RU" sz="2400" dirty="0" smtClean="0">
                <a:solidFill>
                  <a:srgbClr val="0070C0"/>
                </a:solidFill>
              </a:rPr>
              <a:t>с. </a:t>
            </a:r>
            <a:r>
              <a:rPr lang="ru-RU" sz="2400" dirty="0" err="1" smtClean="0">
                <a:solidFill>
                  <a:srgbClr val="0070C0"/>
                </a:solidFill>
              </a:rPr>
              <a:t>Красноозерное</a:t>
            </a:r>
            <a:r>
              <a:rPr lang="ru-RU" sz="2400" dirty="0" smtClean="0">
                <a:solidFill>
                  <a:srgbClr val="0070C0"/>
                </a:solidFill>
              </a:rPr>
              <a:t> ул.11 Пятилетки, </a:t>
            </a:r>
            <a:r>
              <a:rPr lang="ru-RU" sz="2400" dirty="0">
                <a:solidFill>
                  <a:srgbClr val="0070C0"/>
                </a:solidFill>
              </a:rPr>
              <a:t>д. </a:t>
            </a:r>
            <a:r>
              <a:rPr lang="ru-RU" sz="2400" dirty="0" smtClean="0">
                <a:solidFill>
                  <a:srgbClr val="0070C0"/>
                </a:solidFill>
              </a:rPr>
              <a:t>38А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Фактическое место осуществления деятельности – 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Республика Хакасия, Усть-Абаканский район, в 3,5 км западнее с. </a:t>
            </a:r>
            <a:r>
              <a:rPr lang="ru-RU" sz="2400" dirty="0" err="1">
                <a:solidFill>
                  <a:srgbClr val="0070C0"/>
                </a:solidFill>
              </a:rPr>
              <a:t>Красноозерное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252536" y="548680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ЭТАПЫ РЕАЛИЗАЦИИ ПРОЕКТА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260707"/>
              </p:ext>
            </p:extLst>
          </p:nvPr>
        </p:nvGraphicFramePr>
        <p:xfrm>
          <a:off x="1670050" y="1196753"/>
          <a:ext cx="5803900" cy="4696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48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34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0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№ 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  <a:effectLst/>
                        </a:rPr>
                        <a:t>п.п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Этап проекта 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70C0"/>
                          </a:solidFill>
                          <a:effectLst/>
                        </a:rPr>
                        <a:t>Начало этапа</a:t>
                      </a:r>
                      <a:endParaRPr lang="ru-RU" sz="14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70C0"/>
                          </a:solidFill>
                          <a:effectLst/>
                        </a:rPr>
                        <a:t>Окончание этапа</a:t>
                      </a:r>
                      <a:endParaRPr lang="ru-RU" sz="14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2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Приобретение сельскохозяйственной техники и оборудования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момента перечисления средств на расчетный счет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конца 2021г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167606411"/>
                  </a:ext>
                </a:extLst>
              </a:tr>
              <a:tr h="812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Доставка сельскохозяйственной техники, оборудования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момента перечисления средств на расчетный счет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 конца 2021г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945916415"/>
                  </a:ext>
                </a:extLst>
              </a:tr>
              <a:tr h="583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Приобретение сельскохозяйственных животных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момента перечисления средств на расчетный счет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До конца 2021г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1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</a:rPr>
                        <a:t>Привлечение дополнительного персонала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Декабрь 2021 г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 конца реализации</a:t>
                      </a:r>
                      <a:r>
                        <a:rPr lang="ru-RU" sz="1400" baseline="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периода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34453604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180528" y="548680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ОБЪЕМ И ИСТОЧНИКИ ФИНАНСИРОВАНИЯ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23488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Стоимость проекта – </a:t>
            </a:r>
            <a:r>
              <a:rPr lang="ru-RU" sz="2400" dirty="0" smtClean="0">
                <a:solidFill>
                  <a:srgbClr val="0070C0"/>
                </a:solidFill>
              </a:rPr>
              <a:t>3 373,0   </a:t>
            </a:r>
            <a:r>
              <a:rPr lang="ru-RU" sz="2400" dirty="0">
                <a:solidFill>
                  <a:srgbClr val="0070C0"/>
                </a:solidFill>
              </a:rPr>
              <a:t>тыс. рублей, в том числе:  </a:t>
            </a:r>
          </a:p>
          <a:p>
            <a:r>
              <a:rPr lang="ru-RU" sz="2400" dirty="0">
                <a:solidFill>
                  <a:srgbClr val="0070C0"/>
                </a:solidFill>
              </a:rPr>
              <a:t>собственные средства </a:t>
            </a:r>
            <a:r>
              <a:rPr lang="ru-RU" sz="2400" dirty="0" smtClean="0">
                <a:solidFill>
                  <a:srgbClr val="0070C0"/>
                </a:solidFill>
              </a:rPr>
              <a:t>–373,0 </a:t>
            </a:r>
            <a:r>
              <a:rPr lang="ru-RU" sz="2400" dirty="0">
                <a:solidFill>
                  <a:srgbClr val="0070C0"/>
                </a:solidFill>
              </a:rPr>
              <a:t>тыс. рублей/ бюджетные средства - </a:t>
            </a:r>
            <a:r>
              <a:rPr lang="ru-RU" sz="2400" dirty="0" smtClean="0">
                <a:solidFill>
                  <a:srgbClr val="0070C0"/>
                </a:solidFill>
              </a:rPr>
              <a:t>3000 </a:t>
            </a:r>
            <a:r>
              <a:rPr lang="ru-RU" sz="2400" dirty="0">
                <a:solidFill>
                  <a:srgbClr val="0070C0"/>
                </a:solidFill>
              </a:rPr>
              <a:t>тыс. рублей</a:t>
            </a:r>
            <a:r>
              <a:rPr lang="ru-RU" dirty="0"/>
              <a:t>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180528" y="476672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ТЕХНОЛОГИЧЕСКИЕ РЕШЕНИЯ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997839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начало проекта глава имеет </a:t>
            </a:r>
            <a:r>
              <a:rPr lang="ru-RU" dirty="0" smtClean="0"/>
              <a:t>95 голов  овец, </a:t>
            </a:r>
            <a:r>
              <a:rPr lang="ru-RU" dirty="0"/>
              <a:t>в </a:t>
            </a:r>
            <a:r>
              <a:rPr lang="ru-RU" dirty="0" err="1"/>
              <a:t>т.ч</a:t>
            </a:r>
            <a:r>
              <a:rPr lang="ru-RU" dirty="0"/>
              <a:t>. 50</a:t>
            </a:r>
            <a:r>
              <a:rPr lang="ru-RU" u="sng" dirty="0"/>
              <a:t> </a:t>
            </a:r>
            <a:r>
              <a:rPr lang="ru-RU" u="sng" dirty="0" smtClean="0"/>
              <a:t>овцематок</a:t>
            </a:r>
            <a:r>
              <a:rPr lang="ru-RU" dirty="0" smtClean="0"/>
              <a:t>, и 45 голов молодняка текущего года рождения </a:t>
            </a:r>
          </a:p>
          <a:p>
            <a:r>
              <a:rPr lang="ru-RU" dirty="0"/>
              <a:t>Предполагается приобрести  199 голов овец, в </a:t>
            </a:r>
            <a:r>
              <a:rPr lang="ru-RU" dirty="0" err="1"/>
              <a:t>т.ч</a:t>
            </a:r>
            <a:r>
              <a:rPr lang="ru-RU" dirty="0"/>
              <a:t>. 6   племенных баранов </a:t>
            </a:r>
            <a:r>
              <a:rPr lang="ru-RU" dirty="0" err="1"/>
              <a:t>эдильбаевской</a:t>
            </a:r>
            <a:r>
              <a:rPr lang="ru-RU" dirty="0"/>
              <a:t> породы,   130 голов ярки 2020 года и 63 головы ярки 2021 г . </a:t>
            </a:r>
            <a:r>
              <a:rPr lang="ru-RU" dirty="0" smtClean="0"/>
              <a:t>Будут </a:t>
            </a:r>
            <a:r>
              <a:rPr lang="ru-RU" dirty="0"/>
              <a:t>приобретаться трактор </a:t>
            </a:r>
            <a:r>
              <a:rPr lang="ru-RU" dirty="0" err="1"/>
              <a:t>Беларус</a:t>
            </a:r>
            <a:r>
              <a:rPr lang="ru-RU" dirty="0"/>
              <a:t>  </a:t>
            </a:r>
            <a:r>
              <a:rPr lang="ru-RU" dirty="0" smtClean="0"/>
              <a:t>82.1  </a:t>
            </a:r>
            <a:r>
              <a:rPr lang="ru-RU" dirty="0"/>
              <a:t>1 </a:t>
            </a:r>
            <a:r>
              <a:rPr lang="ru-RU" dirty="0" err="1"/>
              <a:t>ед</a:t>
            </a:r>
            <a:r>
              <a:rPr lang="ru-RU" dirty="0"/>
              <a:t>, ,  Грабли WR-8    1 ед., Косилка роторная  1.85. </a:t>
            </a:r>
            <a:r>
              <a:rPr lang="ru-RU" dirty="0" err="1"/>
              <a:t>Lisicki</a:t>
            </a:r>
            <a:r>
              <a:rPr lang="ru-RU" dirty="0"/>
              <a:t>   1 ед. </a:t>
            </a:r>
          </a:p>
          <a:p>
            <a:r>
              <a:rPr lang="ru-RU" dirty="0"/>
              <a:t>Планируется нарастить маточное стадо  овец до 400 голов . К ним иметь 80 голов </a:t>
            </a:r>
            <a:r>
              <a:rPr lang="ru-RU" dirty="0" smtClean="0"/>
              <a:t>переярки</a:t>
            </a:r>
            <a:r>
              <a:rPr lang="ru-RU" dirty="0"/>
              <a:t>.</a:t>
            </a:r>
          </a:p>
          <a:p>
            <a:r>
              <a:rPr lang="ru-RU" dirty="0"/>
              <a:t> Годовое производства товарной продукции мяса в живом весе в 2026 г. планируется довести до 134,5 ц, Объем выручки до 1567,3 тыс. руб.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324544" y="476672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ПОТРЕБИТЕЛИ И РЫНОК СБЫТА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41333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Потребители продукции, услуг – население Усть-Абаканского района, республики Хакасия. Реализация продукции планируется на перерабатывающие предприятия  Усть-Абаканского района, ООО «Хакасская баранина» , а так же в  розничную сеть магазинов и рынков республики.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37800073"/>
              </p:ext>
            </p:extLst>
          </p:nvPr>
        </p:nvGraphicFramePr>
        <p:xfrm>
          <a:off x="755576" y="1571612"/>
          <a:ext cx="8245580" cy="509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-180528" y="548680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КОНКУРЕНТНЫЕ ПРЕИМУЩЕСТВА ПРОЕКТА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259632" y="332656"/>
            <a:ext cx="7272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ЭКОНОМИЧЕСКИЕ ПОКАЗАТЕЛИ </a:t>
            </a:r>
            <a:endParaRPr lang="ru-RU" altLang="ru-RU" sz="20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ЭФФЕКТИВНОСТИ</a:t>
            </a:r>
            <a:endParaRPr lang="ru-RU" alt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88107"/>
              </p:ext>
            </p:extLst>
          </p:nvPr>
        </p:nvGraphicFramePr>
        <p:xfrm>
          <a:off x="428625" y="1397000"/>
          <a:ext cx="8215370" cy="3383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7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076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Narrow" pitchFamily="34" charset="0"/>
                        </a:rPr>
                        <a:t>НАИМЕНОВАНИЕ ПОКАЗАТЕЛЯ</a:t>
                      </a:r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Narrow" pitchFamily="34" charset="0"/>
                        </a:rPr>
                        <a:t>ЗНАЧЕНИЕ</a:t>
                      </a:r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663300"/>
                          </a:solidFill>
                          <a:latin typeface="Arial Narrow" pitchFamily="34" charset="0"/>
                        </a:rPr>
                        <a:t>Период реализации проекта </a:t>
                      </a:r>
                      <a:endParaRPr lang="ru-RU" sz="2000" dirty="0">
                        <a:solidFill>
                          <a:srgbClr val="6633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Narrow" pitchFamily="34" charset="0"/>
                        </a:rPr>
                        <a:t>С1.09.2021 г по 2026г</a:t>
                      </a:r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Narrow" pitchFamily="34" charset="0"/>
                        </a:rPr>
                        <a:t>Срок окупаемости</a:t>
                      </a:r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Narrow" pitchFamily="34" charset="0"/>
                        </a:rPr>
                        <a:t>5,8 года</a:t>
                      </a:r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Narrow" pitchFamily="34" charset="0"/>
                        </a:rPr>
                        <a:t>Рентабельность проекта </a:t>
                      </a:r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Narrow" pitchFamily="34" charset="0"/>
                        </a:rPr>
                        <a:t>18,7%</a:t>
                      </a:r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Narrow" pitchFamily="34" charset="0"/>
                        </a:rPr>
                        <a:t>Число вновь создаваемых рабочих мест </a:t>
                      </a:r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Narrow" pitchFamily="34" charset="0"/>
                        </a:rPr>
                        <a:t>2 ед.</a:t>
                      </a:r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Narrow" pitchFamily="34" charset="0"/>
                        </a:rPr>
                        <a:t>Планируемые налоговые поступления за весь период</a:t>
                      </a:r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Narrow" pitchFamily="34" charset="0"/>
                        </a:rPr>
                        <a:t>868,4 тыс. руб.</a:t>
                      </a:r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Усть-Абакан">
      <a:dk1>
        <a:srgbClr val="00B0F0"/>
      </a:dk1>
      <a:lt1>
        <a:srgbClr val="00B0F0"/>
      </a:lt1>
      <a:dk2>
        <a:srgbClr val="FFFFFF"/>
      </a:dk2>
      <a:lt2>
        <a:srgbClr val="FFFFFF"/>
      </a:lt2>
      <a:accent1>
        <a:srgbClr val="FFED00"/>
      </a:accent1>
      <a:accent2>
        <a:srgbClr val="FECC00"/>
      </a:accent2>
      <a:accent3>
        <a:srgbClr val="000000"/>
      </a:accent3>
      <a:accent4>
        <a:srgbClr val="78B833"/>
      </a:accent4>
      <a:accent5>
        <a:srgbClr val="000000"/>
      </a:accent5>
      <a:accent6>
        <a:srgbClr val="5A5136"/>
      </a:accent6>
      <a:hlink>
        <a:srgbClr val="000000"/>
      </a:hlink>
      <a:folHlink>
        <a:srgbClr val="000000"/>
      </a:folHlink>
    </a:clrScheme>
    <a:fontScheme name="Усть-Абакан">
      <a:majorFont>
        <a:latin typeface="Amazing Grotesk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</TotalTime>
  <Words>549</Words>
  <Application>Microsoft Office PowerPoint</Application>
  <PresentationFormat>Экран (4:3)</PresentationFormat>
  <Paragraphs>81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</dc:creator>
  <cp:lastModifiedBy>Пользователь</cp:lastModifiedBy>
  <cp:revision>28</cp:revision>
  <dcterms:created xsi:type="dcterms:W3CDTF">2017-05-24T09:18:49Z</dcterms:created>
  <dcterms:modified xsi:type="dcterms:W3CDTF">2021-07-28T02:45:36Z</dcterms:modified>
</cp:coreProperties>
</file>