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C5ADF56-73F3-46CB-BBB6-4DBEF622CD9A}">
          <p14:sldIdLst>
            <p14:sldId id="258"/>
            <p14:sldId id="259"/>
            <p14:sldId id="261"/>
            <p14:sldId id="262"/>
            <p14:sldId id="263"/>
          </p14:sldIdLst>
        </p14:section>
        <p14:section name="Раздел без заголовка" id="{6EA69D77-940C-4557-AD11-468F36F6E0EA}">
          <p14:sldIdLst>
            <p14:sldId id="264"/>
            <p14:sldId id="265"/>
            <p14:sldId id="266"/>
            <p14:sldId id="267"/>
            <p14:sldId id="268"/>
            <p14:sldId id="269"/>
            <p14:sldId id="26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F6F41-9212-4DF2-A2FE-53855807864F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2A56DF4-B15D-48AE-A836-ED3D9C998538}" type="pres">
      <dgm:prSet presAssocID="{8C9F6F41-9212-4DF2-A2FE-5385580786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FCE8B18-71F1-46A9-9284-9B7110B3059D}" type="presOf" srcId="{8C9F6F41-9212-4DF2-A2FE-53855807864F}" destId="{22A56DF4-B15D-48AE-A836-ED3D9C998538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7798B-D93B-4E8D-8073-3AE302CCE477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5447C-7FC6-4C4B-86E8-AA7448982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0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447C-7FC6-4C4B-86E8-AA7448982AD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1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1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3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1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9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0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0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0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1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9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4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3419872" y="1988840"/>
            <a:ext cx="5328592" cy="16312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НАИМЕНОВАНИЕ ПРОЕКТА: « Создание и развитие хозяйства по разведению КРС мясного направления»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ПОЛЕВ ВИКТОР СЕРГЕЕВИЧ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27912"/>
            <a:ext cx="4176464" cy="294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31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27844276"/>
              </p:ext>
            </p:extLst>
          </p:nvPr>
        </p:nvGraphicFramePr>
        <p:xfrm>
          <a:off x="755576" y="1571612"/>
          <a:ext cx="8245580" cy="509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-180528" y="476672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ОЖИДАЕМЫЕ РЕЗУЛЬТАТЫ  РЕАЛИЗАЦИИ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41333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Планируется нарастить  стадо  крупного рогатого скота  до 220 голов, в т. ч. коров до 95 голов.</a:t>
            </a:r>
          </a:p>
          <a:p>
            <a:r>
              <a:rPr lang="ru-RU" sz="2400" dirty="0"/>
              <a:t> Годовое производства товарной продукции мяса в живом весе в 2026 г. планируется довести до 200 ц, Объем выручки до 2296,8 тыс. руб.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560" y="260648"/>
            <a:ext cx="8669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ПОТРЕБНОСТЬ В СОДЕЙСТВИИ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РЕАЛИЗАЦИИ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30534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Получение положительной рекомендации президиума Совета развития Усть-Абаканского района:</a:t>
            </a:r>
          </a:p>
          <a:p>
            <a:r>
              <a:rPr lang="ru-RU" dirty="0"/>
              <a:t>на предоставление государственной поддержки в рамках государственной  программы Республики Хакасия  и социальной сферы на селе на 2013-2020годы», утвержденной постановлением правительства Республики Хакасия  от 19.11.2012 г № </a:t>
            </a:r>
            <a:r>
              <a:rPr lang="ru-RU" dirty="0" smtClean="0"/>
              <a:t>781 с последующими изменениями ;</a:t>
            </a:r>
            <a:endParaRPr lang="ru-RU" dirty="0"/>
          </a:p>
          <a:p>
            <a:r>
              <a:rPr lang="ru-RU" dirty="0"/>
              <a:t>для рекомендации и инициирования рассмотрения проекта конкурсной комиссией   Министерства сельского хозяйства  и продовольствия Республики Хакасия.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-180528" y="188640"/>
            <a:ext cx="8669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ОБЩИЕ СВЕДЕНИЯ О ПРОЕКТЕ</a:t>
            </a:r>
          </a:p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(суть и стадия проекта, место реализации)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997839"/>
            <a:ext cx="79492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Проект предполагает </a:t>
            </a:r>
            <a:r>
              <a:rPr lang="ru-RU" dirty="0" smtClean="0"/>
              <a:t>Создание и развитие  </a:t>
            </a:r>
            <a:r>
              <a:rPr lang="ru-RU" dirty="0"/>
              <a:t>хозяйства  по разведению </a:t>
            </a:r>
            <a:r>
              <a:rPr lang="ru-RU" dirty="0" smtClean="0"/>
              <a:t>крупного рогатого скота  мясного направления </a:t>
            </a:r>
            <a:endParaRPr lang="ru-RU" dirty="0"/>
          </a:p>
          <a:p>
            <a:r>
              <a:rPr lang="ru-RU" dirty="0"/>
              <a:t>Проект планируется реализовать на территории МО </a:t>
            </a:r>
            <a:r>
              <a:rPr lang="ru-RU" dirty="0" err="1" smtClean="0"/>
              <a:t>Чарковский</a:t>
            </a:r>
            <a:r>
              <a:rPr lang="ru-RU" dirty="0" smtClean="0"/>
              <a:t> </a:t>
            </a:r>
            <a:r>
              <a:rPr lang="ru-RU" dirty="0"/>
              <a:t>сельский совет </a:t>
            </a:r>
          </a:p>
          <a:p>
            <a:r>
              <a:rPr lang="ru-RU" dirty="0"/>
              <a:t>Предполагаемые виды выпускаемой продукции  : </a:t>
            </a:r>
            <a:r>
              <a:rPr lang="ru-RU" dirty="0" smtClean="0"/>
              <a:t> мясо КРС</a:t>
            </a:r>
          </a:p>
          <a:p>
            <a:r>
              <a:rPr lang="ru-RU" dirty="0" smtClean="0"/>
              <a:t> 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8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108520" y="476672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КРАТКАЯ ИНФОРМАЦИЯ ОБ ОРГАНИЗАЦИИ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02834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Гражданин Российской Федерации Полев Виктор Сергеевич                                                   </a:t>
            </a:r>
            <a:endParaRPr lang="ru-RU" dirty="0"/>
          </a:p>
          <a:p>
            <a:r>
              <a:rPr lang="ru-RU" dirty="0"/>
              <a:t>Юридический адрес – </a:t>
            </a:r>
            <a:r>
              <a:rPr lang="ru-RU" dirty="0" smtClean="0"/>
              <a:t>655130, </a:t>
            </a:r>
            <a:r>
              <a:rPr lang="ru-RU" dirty="0"/>
              <a:t>Республика Хакасия,	</a:t>
            </a:r>
            <a:r>
              <a:rPr lang="ru-RU" dirty="0" smtClean="0"/>
              <a:t>   </a:t>
            </a:r>
            <a:r>
              <a:rPr lang="ru-RU" dirty="0"/>
              <a:t>Усть-Абаканский район, </a:t>
            </a:r>
            <a:r>
              <a:rPr lang="ru-RU" dirty="0" smtClean="0"/>
              <a:t>а. </a:t>
            </a:r>
            <a:r>
              <a:rPr lang="ru-RU" dirty="0" err="1" smtClean="0"/>
              <a:t>Чарков</a:t>
            </a:r>
            <a:r>
              <a:rPr lang="ru-RU" dirty="0" smtClean="0"/>
              <a:t> </a:t>
            </a:r>
            <a:r>
              <a:rPr lang="ru-RU" dirty="0" err="1" smtClean="0"/>
              <a:t>ул.Калинина</a:t>
            </a:r>
            <a:r>
              <a:rPr lang="ru-RU" dirty="0" smtClean="0"/>
              <a:t>, </a:t>
            </a:r>
            <a:r>
              <a:rPr lang="ru-RU" dirty="0"/>
              <a:t>д. </a:t>
            </a:r>
            <a:r>
              <a:rPr lang="ru-RU" dirty="0" smtClean="0"/>
              <a:t>8</a:t>
            </a:r>
            <a:endParaRPr lang="ru-RU" dirty="0"/>
          </a:p>
          <a:p>
            <a:r>
              <a:rPr lang="ru-RU" dirty="0"/>
              <a:t>Фактическое место осуществления деятельности – </a:t>
            </a:r>
            <a:r>
              <a:rPr lang="ru-RU" dirty="0" smtClean="0"/>
              <a:t> </a:t>
            </a:r>
            <a:r>
              <a:rPr lang="ru-RU" dirty="0"/>
              <a:t>Республика Хакасия, Усть-Абаканский район, в 6 км западнее д. Камызяк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252536" y="548680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ЭТАПЫ РЕАЛИЗАЦИИ ПРОЕКТА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571523"/>
              </p:ext>
            </p:extLst>
          </p:nvPr>
        </p:nvGraphicFramePr>
        <p:xfrm>
          <a:off x="1670050" y="1196753"/>
          <a:ext cx="5803900" cy="5378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48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34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7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 </a:t>
                      </a:r>
                      <a:r>
                        <a:rPr lang="ru-RU" sz="1300" dirty="0" err="1">
                          <a:effectLst/>
                        </a:rPr>
                        <a:t>п.п</a:t>
                      </a:r>
                      <a:r>
                        <a:rPr lang="ru-RU" sz="13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Этап проекта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Начало этапа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Окончание этапа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3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Приобретение сельскохозяйственной техники и оборудования</a:t>
                      </a:r>
                      <a:endParaRPr lang="ru-RU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момента перечисления средств на расчетный счет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30.12 2021г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167606411"/>
                  </a:ext>
                </a:extLst>
              </a:tr>
              <a:tr h="853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Доставка сельскохозяйственной техники, оборудования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момента перечисления средств на расчетный счет</a:t>
                      </a:r>
                      <a:endParaRPr lang="ru-RU" sz="13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30.12. 2021г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945916415"/>
                  </a:ext>
                </a:extLst>
              </a:tr>
              <a:tr h="613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Приобретение сельскохозяйственных животных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момента перечисления средств на расчетный счет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30.12. 2021г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7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</a:rPr>
                        <a:t>Привлечение дополнительного персонала</a:t>
                      </a:r>
                      <a:endParaRPr lang="ru-RU" sz="13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Декабрь 2021 г</a:t>
                      </a:r>
                      <a:endParaRPr lang="ru-RU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 конца реализации</a:t>
                      </a:r>
                      <a:r>
                        <a:rPr lang="ru-RU" sz="135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периода</a:t>
                      </a:r>
                      <a:endParaRPr lang="ru-RU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344536041"/>
                  </a:ext>
                </a:extLst>
              </a:tr>
              <a:tr h="1076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продукции</a:t>
                      </a:r>
                      <a:endParaRPr lang="ru-RU" sz="13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2021г </a:t>
                      </a:r>
                      <a:endParaRPr lang="ru-RU" sz="13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2026г</a:t>
                      </a:r>
                      <a:endParaRPr lang="ru-RU" sz="13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52468624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180528" y="548680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ОБЪЕМ И ИСТОЧНИКИ ФИНАНСИРОВАНИЯ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Стоимость проекта – </a:t>
            </a:r>
            <a:r>
              <a:rPr lang="ru-RU" dirty="0" smtClean="0"/>
              <a:t>5558,7   </a:t>
            </a:r>
            <a:r>
              <a:rPr lang="ru-RU" dirty="0"/>
              <a:t>тыс. рублей, в том числе:  </a:t>
            </a:r>
          </a:p>
          <a:p>
            <a:r>
              <a:rPr lang="ru-RU" dirty="0"/>
              <a:t>собственные средства </a:t>
            </a:r>
            <a:r>
              <a:rPr lang="ru-RU" dirty="0" smtClean="0"/>
              <a:t>–558,7 </a:t>
            </a:r>
            <a:r>
              <a:rPr lang="ru-RU" dirty="0"/>
              <a:t>тыс. рублей/ бюджетные средства - </a:t>
            </a:r>
            <a:r>
              <a:rPr lang="ru-RU" dirty="0" smtClean="0"/>
              <a:t>5000 </a:t>
            </a:r>
            <a:r>
              <a:rPr lang="ru-RU" dirty="0"/>
              <a:t>тыс. рублей;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1274598">
            <a:off x="2286000" y="356621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-180528" y="476672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ТЕХНОЛОГИЧЕСКИЕ РЕШЕНИЯ ПРОЕКТА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начало проекта глава имеет 49 голов  крупного рогатого скота, в т. ч. 14</a:t>
            </a:r>
            <a:r>
              <a:rPr lang="ru-RU" sz="2400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коров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 голов телок  прошлого года  рождения. </a:t>
            </a:r>
            <a:endParaRPr lang="ru-RU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Предполагается приобрести  1 голову  племенного быка Герефордской породы, 21 голову нетелей и  15 телок . 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Будут приобретаться трактор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Беларус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82.1 1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погрузчик  к тракторам  МТЗ -82 TURS- 1000, пресс-подборщик ПРФ-145, грабли CADDY 12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8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324544" y="476672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ПОТРЕБИТЕЛИ И РЫНОК СБЫТА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988840"/>
            <a:ext cx="53103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Потребители продукции, услуг – население Усть-Абаканского района, республики Хакасия. Реализация продукции планируется в торговую сеть и предприятия переработки продукции </a:t>
            </a:r>
            <a:r>
              <a:rPr lang="ru-RU" sz="2800" dirty="0" smtClean="0"/>
              <a:t>республики Хакасия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-180528" y="548680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КОНКУРЕНТНЫЕ ПРЕИМУЩЕСТВА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483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Наличие необходимой производственной базы,  </a:t>
            </a:r>
          </a:p>
          <a:p>
            <a:r>
              <a:rPr lang="ru-RU" sz="2400" dirty="0"/>
              <a:t>Природно- климатическая зона способствующая развитию низко затратного ведения внедряемой отрасли. </a:t>
            </a:r>
          </a:p>
          <a:p>
            <a:r>
              <a:rPr lang="ru-RU" sz="2400" dirty="0"/>
              <a:t>Приобретение  значительного поголовья молодняка для ускоренного развития стада и получения  товарной продукции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59632" y="332656"/>
            <a:ext cx="7272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ЭКОНОМИЧЕСКИЕ ПОКАЗАТЕЛИ </a:t>
            </a:r>
            <a:endParaRPr lang="ru-RU" altLang="ru-RU" sz="20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ЭФФЕКТИВНОСТИ</a:t>
            </a:r>
            <a:endParaRPr lang="ru-RU" alt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68244"/>
              </p:ext>
            </p:extLst>
          </p:nvPr>
        </p:nvGraphicFramePr>
        <p:xfrm>
          <a:off x="428625" y="1397000"/>
          <a:ext cx="8215370" cy="3383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7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07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itchFamily="34" charset="0"/>
                        </a:rPr>
                        <a:t>НАИМЕНОВАНИЕ ПОКАЗАТЕЛЯ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itchFamily="34" charset="0"/>
                        </a:rPr>
                        <a:t>ЗНАЧЕНИЕ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Период реализации проекта </a:t>
                      </a:r>
                      <a:endParaRPr lang="ru-RU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С1.09.2021 г по 2026г</a:t>
                      </a:r>
                      <a:endParaRPr lang="ru-RU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Срок окупаемости</a:t>
                      </a:r>
                      <a:endParaRPr lang="ru-RU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70 месяцев</a:t>
                      </a:r>
                      <a:endParaRPr lang="ru-RU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Рентабельность проекта </a:t>
                      </a:r>
                      <a:endParaRPr lang="ru-RU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23,1%</a:t>
                      </a:r>
                      <a:endParaRPr lang="ru-RU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Число вновь создаваемых рабочих мест </a:t>
                      </a:r>
                      <a:endParaRPr lang="ru-RU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 ед.</a:t>
                      </a:r>
                      <a:endParaRPr lang="ru-RU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Планируемые налоговые поступления за весь период</a:t>
                      </a:r>
                      <a:endParaRPr lang="ru-RU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948,5 тыс. руб.</a:t>
                      </a:r>
                      <a:endParaRPr lang="ru-RU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Усть-Абакан">
      <a:dk1>
        <a:srgbClr val="00B0F0"/>
      </a:dk1>
      <a:lt1>
        <a:srgbClr val="00B0F0"/>
      </a:lt1>
      <a:dk2>
        <a:srgbClr val="FFFFFF"/>
      </a:dk2>
      <a:lt2>
        <a:srgbClr val="FFFFFF"/>
      </a:lt2>
      <a:accent1>
        <a:srgbClr val="FFED00"/>
      </a:accent1>
      <a:accent2>
        <a:srgbClr val="FECC00"/>
      </a:accent2>
      <a:accent3>
        <a:srgbClr val="000000"/>
      </a:accent3>
      <a:accent4>
        <a:srgbClr val="78B833"/>
      </a:accent4>
      <a:accent5>
        <a:srgbClr val="000000"/>
      </a:accent5>
      <a:accent6>
        <a:srgbClr val="5A5136"/>
      </a:accent6>
      <a:hlink>
        <a:srgbClr val="000000"/>
      </a:hlink>
      <a:folHlink>
        <a:srgbClr val="000000"/>
      </a:folHlink>
    </a:clrScheme>
    <a:fontScheme name="Усть-Абакан">
      <a:majorFont>
        <a:latin typeface="Amazing Grotesk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469</Words>
  <Application>Microsoft Office PowerPoint</Application>
  <PresentationFormat>Экран (4:3)</PresentationFormat>
  <Paragraphs>79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</dc:creator>
  <cp:lastModifiedBy>Пользователь</cp:lastModifiedBy>
  <cp:revision>35</cp:revision>
  <dcterms:created xsi:type="dcterms:W3CDTF">2017-05-24T09:18:49Z</dcterms:created>
  <dcterms:modified xsi:type="dcterms:W3CDTF">2021-07-28T02:39:49Z</dcterms:modified>
</cp:coreProperties>
</file>