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55824512"/>
        <c:axId val="155826048"/>
      </c:barChart>
      <c:catAx>
        <c:axId val="155824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826048"/>
        <c:crosses val="autoZero"/>
        <c:auto val="1"/>
        <c:lblAlgn val="ctr"/>
        <c:lblOffset val="100"/>
      </c:catAx>
      <c:valAx>
        <c:axId val="155826048"/>
        <c:scaling>
          <c:orientation val="minMax"/>
        </c:scaling>
        <c:axPos val="l"/>
        <c:majorGridlines/>
        <c:numFmt formatCode="General" sourceLinked="1"/>
        <c:tickLblPos val="none"/>
        <c:crossAx val="15582451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58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9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5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482190.8</c:v>
                </c:pt>
                <c:pt idx="1">
                  <c:v>153781.6</c:v>
                </c:pt>
                <c:pt idx="2">
                  <c:v>1438599.8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4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482190.8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153781.6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1438599.8</c:v>
                </c:pt>
              </c:numCache>
            </c:numRef>
          </c:val>
        </c:ser>
        <c:dLbls/>
        <c:shape val="box"/>
        <c:axId val="138946432"/>
        <c:axId val="138947968"/>
        <c:axId val="0"/>
      </c:bar3DChart>
      <c:catAx>
        <c:axId val="13894643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38947968"/>
        <c:crossesAt val="0"/>
        <c:auto val="1"/>
        <c:lblAlgn val="ctr"/>
        <c:lblOffset val="100"/>
      </c:catAx>
      <c:valAx>
        <c:axId val="138947968"/>
        <c:scaling>
          <c:orientation val="minMax"/>
        </c:scaling>
        <c:delete val="1"/>
        <c:axPos val="l"/>
        <c:numFmt formatCode="#,##0.00" sourceLinked="1"/>
        <c:tickLblPos val="none"/>
        <c:crossAx val="13894643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6"/>
          <c:y val="0.13613956803855609"/>
          <c:w val="0.29881448911261593"/>
          <c:h val="0.326873221965471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482.2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153.80000000000001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75E-3"/>
                  <c:y val="1.932353624973691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1438.6</c:v>
                </c:pt>
                <c:pt idx="1">
                  <c:v>1062.9000000000001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41181312"/>
        <c:axId val="141182848"/>
        <c:axId val="0"/>
      </c:bar3DChart>
      <c:catAx>
        <c:axId val="141181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1182848"/>
        <c:crosses val="autoZero"/>
        <c:auto val="1"/>
        <c:lblAlgn val="ctr"/>
        <c:lblOffset val="100"/>
      </c:catAx>
      <c:valAx>
        <c:axId val="141182848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1181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2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64"/>
                </c:manualLayout>
              </c:layout>
              <c:showVal val="1"/>
            </c:dLbl>
            <c:dLbl>
              <c:idx val="1"/>
              <c:layout>
                <c:manualLayout>
                  <c:x val="-4.5904208407225969E-17"/>
                  <c:y val="0.20471237190630306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9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2074.6</c:v>
                </c:pt>
                <c:pt idx="1">
                  <c:v>1628.5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42214272"/>
        <c:axId val="142215808"/>
        <c:axId val="0"/>
      </c:bar3DChart>
      <c:catAx>
        <c:axId val="1422142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2215808"/>
        <c:crosses val="autoZero"/>
        <c:auto val="1"/>
        <c:lblAlgn val="ctr"/>
        <c:lblOffset val="100"/>
      </c:catAx>
      <c:valAx>
        <c:axId val="14221580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221427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410,4</c:v>
                </c:pt>
                <c:pt idx="1">
                  <c:v>Акцизы 29,0</c:v>
                </c:pt>
                <c:pt idx="2">
                  <c:v>Налоги на совокупный доход 36,5</c:v>
                </c:pt>
                <c:pt idx="3">
                  <c:v>Гос.пошлина 6,3</c:v>
                </c:pt>
                <c:pt idx="4">
                  <c:v>Доходы от использования имущества 92,4</c:v>
                </c:pt>
                <c:pt idx="5">
                  <c:v>Платежи при пользовании природными ресурсами 19,9</c:v>
                </c:pt>
                <c:pt idx="6">
                  <c:v>Доходы от оказания платных услуг 1,2</c:v>
                </c:pt>
                <c:pt idx="7">
                  <c:v>Доходы от продажи имущества 38,5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410.4</c:v>
                </c:pt>
                <c:pt idx="1">
                  <c:v>29</c:v>
                </c:pt>
                <c:pt idx="2">
                  <c:v>36.5</c:v>
                </c:pt>
                <c:pt idx="3">
                  <c:v>6.3</c:v>
                </c:pt>
                <c:pt idx="4">
                  <c:v>92.4</c:v>
                </c:pt>
                <c:pt idx="5">
                  <c:v>19.899999999999999</c:v>
                </c:pt>
                <c:pt idx="6">
                  <c:v>1.2</c:v>
                </c:pt>
                <c:pt idx="7">
                  <c:v>38.5</c:v>
                </c:pt>
                <c:pt idx="8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5E-4"/>
          <c:y val="2.0914886293831952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71"/>
          <c:w val="0.712860917284305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9"/>
          <c:w val="0.639259684388341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3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132 149,8</c:v>
                </c:pt>
                <c:pt idx="1">
                  <c:v>Национальная безопасность и правоохранительная деятельность 641,0</c:v>
                </c:pt>
                <c:pt idx="2">
                  <c:v>Национальная экономика 87 932,3</c:v>
                </c:pt>
                <c:pt idx="3">
                  <c:v>Жилищно-коммунальное хозяйство 60 909,7</c:v>
                </c:pt>
                <c:pt idx="4">
                  <c:v>Охрана окружающей среды 19 599,5</c:v>
                </c:pt>
                <c:pt idx="5">
                  <c:v>Образование 1 336 370,4</c:v>
                </c:pt>
                <c:pt idx="6">
                  <c:v>Культура 122 315,2</c:v>
                </c:pt>
                <c:pt idx="7">
                  <c:v>Социальная политика 119 359,8</c:v>
                </c:pt>
                <c:pt idx="8">
                  <c:v>Физическая культура и спорт 111 510,2</c:v>
                </c:pt>
                <c:pt idx="9">
                  <c:v>Средства массовой информации 12 607,2</c:v>
                </c:pt>
                <c:pt idx="10">
                  <c:v>Межбюджетные трансферты 129 226,1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132149.79999999999</c:v>
                </c:pt>
                <c:pt idx="1">
                  <c:v>641</c:v>
                </c:pt>
                <c:pt idx="2">
                  <c:v>87932.3</c:v>
                </c:pt>
                <c:pt idx="3">
                  <c:v>60909.7</c:v>
                </c:pt>
                <c:pt idx="4">
                  <c:v>19599.5</c:v>
                </c:pt>
                <c:pt idx="5">
                  <c:v>1336370.4000000004</c:v>
                </c:pt>
                <c:pt idx="6">
                  <c:v>122315.2</c:v>
                </c:pt>
                <c:pt idx="7">
                  <c:v>119359.8</c:v>
                </c:pt>
                <c:pt idx="8">
                  <c:v>111510.2</c:v>
                </c:pt>
                <c:pt idx="9">
                  <c:v>12607.2</c:v>
                </c:pt>
                <c:pt idx="10">
                  <c:v>129226.1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381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1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44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19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27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427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54E-3"/>
                  <c:y val="1.862957546919634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37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0.7922436483328591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5.8756351667140896E-2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1689555.6</c:v>
                </c:pt>
                <c:pt idx="1">
                  <c:v>120187.8</c:v>
                </c:pt>
                <c:pt idx="2">
                  <c:v>132149.79999999999</c:v>
                </c:pt>
                <c:pt idx="3">
                  <c:v>19599.5</c:v>
                </c:pt>
                <c:pt idx="4">
                  <c:v>171128.50000000012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87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225143.1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959881.3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83787.899999999994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8428.7999999999975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58984.5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78752512"/>
        <c:axId val="178774784"/>
        <c:axId val="0"/>
      </c:bar3DChart>
      <c:catAx>
        <c:axId val="178752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8774784"/>
        <c:crosses val="autoZero"/>
        <c:auto val="1"/>
        <c:lblAlgn val="ctr"/>
        <c:lblOffset val="100"/>
      </c:catAx>
      <c:valAx>
        <c:axId val="178774784"/>
        <c:scaling>
          <c:orientation val="minMax"/>
        </c:scaling>
        <c:delete val="1"/>
        <c:axPos val="l"/>
        <c:numFmt formatCode="#,##0.0" sourceLinked="1"/>
        <c:tickLblPos val="none"/>
        <c:crossAx val="1787525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89"/>
          <c:w val="0.69893926615099677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8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735E-2"/>
          <c:y val="0.23855007139057638"/>
          <c:w val="0.9227849972584201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336</a:t>
                    </a:r>
                    <a:r>
                      <a:rPr lang="ru-RU" baseline="0" dirty="0" smtClean="0"/>
                      <a:t> 370,4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3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1336370.4000000004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78876800"/>
        <c:axId val="178878336"/>
      </c:lineChart>
      <c:catAx>
        <c:axId val="178876800"/>
        <c:scaling>
          <c:orientation val="minMax"/>
        </c:scaling>
        <c:delete val="1"/>
        <c:axPos val="b"/>
        <c:numFmt formatCode="General" sourceLinked="1"/>
        <c:tickLblPos val="none"/>
        <c:crossAx val="178878336"/>
        <c:crosses val="autoZero"/>
        <c:auto val="1"/>
        <c:lblAlgn val="ctr"/>
        <c:lblOffset val="100"/>
      </c:catAx>
      <c:valAx>
        <c:axId val="178878336"/>
        <c:scaling>
          <c:orientation val="minMax"/>
        </c:scaling>
        <c:delete val="1"/>
        <c:axPos val="l"/>
        <c:numFmt formatCode="#,##0.00" sourceLinked="1"/>
        <c:tickLblPos val="none"/>
        <c:crossAx val="178876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81631232"/>
        <c:axId val="181641216"/>
        <c:axId val="0"/>
      </c:bar3DChart>
      <c:catAx>
        <c:axId val="181631232"/>
        <c:scaling>
          <c:orientation val="minMax"/>
        </c:scaling>
        <c:delete val="1"/>
        <c:axPos val="b"/>
        <c:tickLblPos val="none"/>
        <c:crossAx val="181641216"/>
        <c:crosses val="autoZero"/>
        <c:auto val="1"/>
        <c:lblAlgn val="ctr"/>
        <c:lblOffset val="100"/>
      </c:catAx>
      <c:valAx>
        <c:axId val="18164121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163123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4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81707520"/>
        <c:axId val="181709056"/>
        <c:axId val="0"/>
      </c:bar3DChart>
      <c:catAx>
        <c:axId val="181707520"/>
        <c:scaling>
          <c:orientation val="minMax"/>
        </c:scaling>
        <c:delete val="1"/>
        <c:axPos val="b"/>
        <c:tickLblPos val="none"/>
        <c:crossAx val="181709056"/>
        <c:crosses val="autoZero"/>
        <c:auto val="1"/>
        <c:lblAlgn val="ctr"/>
        <c:lblOffset val="100"/>
      </c:catAx>
      <c:valAx>
        <c:axId val="18170905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170752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54931200"/>
        <c:axId val="154932736"/>
        <c:axId val="0"/>
      </c:bar3DChart>
      <c:catAx>
        <c:axId val="15493120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932736"/>
        <c:crosses val="autoZero"/>
        <c:auto val="1"/>
        <c:lblAlgn val="ctr"/>
        <c:lblOffset val="100"/>
      </c:catAx>
      <c:valAx>
        <c:axId val="15493273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49312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35"/>
          <c:w val="0.944127017646587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54956544"/>
        <c:axId val="154958080"/>
      </c:barChart>
      <c:catAx>
        <c:axId val="154956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4958080"/>
        <c:crosses val="autoZero"/>
        <c:auto val="1"/>
        <c:lblAlgn val="ctr"/>
        <c:lblOffset val="100"/>
      </c:catAx>
      <c:valAx>
        <c:axId val="1549580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956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28"/>
          <c:y val="2.607439601756413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54979328"/>
        <c:axId val="156177152"/>
      </c:lineChart>
      <c:catAx>
        <c:axId val="154979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177152"/>
        <c:crosses val="autoZero"/>
        <c:auto val="1"/>
        <c:lblAlgn val="ctr"/>
        <c:lblOffset val="100"/>
      </c:catAx>
      <c:valAx>
        <c:axId val="1561771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979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00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6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6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6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7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6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516E-17"/>
                </c:manualLayout>
              </c:layout>
              <c:showVal val="1"/>
            </c:dLbl>
            <c:dLbl>
              <c:idx val="6"/>
              <c:layout>
                <c:manualLayout>
                  <c:x val="1.6345481740672668E-2"/>
                  <c:y val="-4.558372653784096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56329856"/>
        <c:axId val="156331392"/>
        <c:axId val="0"/>
      </c:bar3DChart>
      <c:catAx>
        <c:axId val="1563298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6331392"/>
        <c:crossesAt val="0"/>
        <c:auto val="1"/>
        <c:lblAlgn val="ctr"/>
        <c:lblOffset val="100"/>
      </c:catAx>
      <c:valAx>
        <c:axId val="156331392"/>
        <c:scaling>
          <c:orientation val="minMax"/>
        </c:scaling>
        <c:delete val="1"/>
        <c:axPos val="l"/>
        <c:numFmt formatCode="General" sourceLinked="1"/>
        <c:tickLblPos val="none"/>
        <c:crossAx val="15632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834E-2"/>
          <c:y val="6.1888800375320158E-2"/>
          <c:w val="0.86692471299671914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56010752"/>
        <c:axId val="156012544"/>
      </c:barChart>
      <c:catAx>
        <c:axId val="156010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012544"/>
        <c:crossesAt val="0"/>
        <c:auto val="1"/>
        <c:lblAlgn val="ctr"/>
        <c:lblOffset val="100"/>
      </c:catAx>
      <c:valAx>
        <c:axId val="15601254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601075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56439680"/>
        <c:axId val="156441216"/>
        <c:axId val="0"/>
      </c:bar3DChart>
      <c:catAx>
        <c:axId val="156439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441216"/>
        <c:crosses val="autoZero"/>
        <c:auto val="1"/>
        <c:lblAlgn val="ctr"/>
        <c:lblOffset val="100"/>
      </c:catAx>
      <c:valAx>
        <c:axId val="1564412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4396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4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56486656"/>
        <c:axId val="156488448"/>
      </c:lineChart>
      <c:catAx>
        <c:axId val="156486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488448"/>
        <c:crosses val="autoZero"/>
        <c:auto val="1"/>
        <c:lblAlgn val="ctr"/>
        <c:lblOffset val="100"/>
      </c:catAx>
      <c:valAx>
        <c:axId val="156488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48665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2 046 378,0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86 243,2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2 132 621,2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58 049,0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2 132 621,2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2 074 572,2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1 626 032,5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№81 от 22.12.2023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4756382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739088592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805005963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2932228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8048524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560766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1 436 329,8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1 060 989,6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160 284,0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219 910,1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1 011 656,7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44 479,1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28329579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2 132 621,2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041647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149,8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8545126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119 359,8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3740902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111 510,2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553816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12 607,2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685299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1 336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370,4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1594010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315,2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9138221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932,3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4303618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931552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53 070,5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24 009,1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8808393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867,3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681101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0595198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2122417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703944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59 278,1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5230465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5808540"/>
              </p:ext>
            </p:extLst>
          </p:nvPr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177093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3929322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977,4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8 428,8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2213679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984,5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815035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693304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2555305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83787,9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7177551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3901770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734,0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69971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89 489,4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707792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8 100,8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981557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568,8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186139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106690,3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5780667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607,2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449538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111510,2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8896586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6 867,1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2 132621,2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2068736401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6162567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1352114222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1 682 621,0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159 882,0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6 283,9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197 591,3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2 046 378,2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1 307 030,9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117 457,1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134 912,7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118 152,6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5 067,7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6 130,0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51 126,4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60 210,5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45 803,9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161 512,2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28 487,2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4 336,9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1 307 716,9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1 230 132,9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76 618,9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279,0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510824788"/>
              </p:ext>
            </p:extLst>
          </p:nvPr>
        </p:nvGraphicFramePr>
        <p:xfrm>
          <a:off x="251520" y="1195011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955853978"/>
              </p:ext>
            </p:extLst>
          </p:nvPr>
        </p:nvGraphicFramePr>
        <p:xfrm>
          <a:off x="142844" y="642918"/>
          <a:ext cx="594132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30 010,8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025,3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1 988,3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2 760,9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28 635,5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7 734,0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86 243,2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7 836,9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2 955,8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50 764,5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12 607,2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16856</TotalTime>
  <Words>5185</Words>
  <Application>Microsoft Office PowerPoint</Application>
  <PresentationFormat>Экран (4:3)</PresentationFormat>
  <Paragraphs>1119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№81 от 22.12.2023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4685</cp:revision>
  <dcterms:created xsi:type="dcterms:W3CDTF">2013-11-30T21:03:12Z</dcterms:created>
  <dcterms:modified xsi:type="dcterms:W3CDTF">2024-01-11T03:35:58Z</dcterms:modified>
</cp:coreProperties>
</file>