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61"/>
  </p:notesMasterIdLst>
  <p:sldIdLst>
    <p:sldId id="434" r:id="rId8"/>
    <p:sldId id="435" r:id="rId9"/>
    <p:sldId id="439" r:id="rId10"/>
    <p:sldId id="485" r:id="rId11"/>
    <p:sldId id="479" r:id="rId12"/>
    <p:sldId id="545" r:id="rId13"/>
    <p:sldId id="547" r:id="rId14"/>
    <p:sldId id="548" r:id="rId15"/>
    <p:sldId id="546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525" r:id="rId43"/>
    <p:sldId id="542" r:id="rId44"/>
    <p:sldId id="526" r:id="rId45"/>
    <p:sldId id="464" r:id="rId46"/>
    <p:sldId id="527" r:id="rId47"/>
    <p:sldId id="528" r:id="rId48"/>
    <p:sldId id="458" r:id="rId49"/>
    <p:sldId id="543" r:id="rId50"/>
    <p:sldId id="529" r:id="rId51"/>
    <p:sldId id="544" r:id="rId52"/>
    <p:sldId id="530" r:id="rId53"/>
    <p:sldId id="531" r:id="rId54"/>
    <p:sldId id="533" r:id="rId55"/>
    <p:sldId id="504" r:id="rId56"/>
    <p:sldId id="549" r:id="rId57"/>
    <p:sldId id="532" r:id="rId58"/>
    <p:sldId id="474" r:id="rId59"/>
    <p:sldId id="475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E1EB"/>
    <a:srgbClr val="663300"/>
    <a:srgbClr val="990000"/>
    <a:srgbClr val="FFFFCC"/>
    <a:srgbClr val="9933FF"/>
    <a:srgbClr val="9999FF"/>
    <a:srgbClr val="FF9900"/>
    <a:srgbClr val="FFCCFF"/>
    <a:srgbClr val="FF5B5B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44533</c:v>
                </c:pt>
                <c:pt idx="1">
                  <c:v>50933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18297</c:v>
                </c:pt>
                <c:pt idx="1">
                  <c:v>21810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14663</c:v>
                </c:pt>
                <c:pt idx="1">
                  <c:v>15762</c:v>
                </c:pt>
              </c:numCache>
            </c:numRef>
          </c:val>
        </c:ser>
        <c:axId val="151440768"/>
        <c:axId val="75408512"/>
      </c:barChart>
      <c:catAx>
        <c:axId val="15144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5408512"/>
        <c:crosses val="autoZero"/>
        <c:auto val="1"/>
        <c:lblAlgn val="ctr"/>
        <c:lblOffset val="100"/>
      </c:catAx>
      <c:valAx>
        <c:axId val="754085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144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13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745"/>
          <c:y val="0.16125258111362173"/>
          <c:w val="0.37602507302370014"/>
          <c:h val="0.72173194311020028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5220639346751047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21</a:t>
                    </a:r>
                    <a:r>
                      <a:rPr lang="ru-RU" b="1" baseline="0" dirty="0" smtClean="0">
                        <a:solidFill>
                          <a:srgbClr val="FFFFCC"/>
                        </a:solidFill>
                      </a:rPr>
                      <a:t> 649,3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25 002,2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31</a:t>
                    </a:r>
                    <a:r>
                      <a:rPr lang="ru-RU" b="1" baseline="0" dirty="0" smtClean="0">
                        <a:solidFill>
                          <a:srgbClr val="FFFFCC"/>
                        </a:solidFill>
                      </a:rPr>
                      <a:t> 064,5</a:t>
                    </a:r>
                    <a:endParaRPr lang="en-US" b="1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21649.3</c:v>
                </c:pt>
                <c:pt idx="1">
                  <c:v>25002.2</c:v>
                </c:pt>
                <c:pt idx="2">
                  <c:v>31064.5</c:v>
                </c:pt>
              </c:numCache>
            </c:numRef>
          </c:val>
        </c:ser>
        <c:shape val="cylinder"/>
        <c:axId val="179091712"/>
        <c:axId val="179093504"/>
        <c:axId val="0"/>
      </c:bar3DChart>
      <c:catAx>
        <c:axId val="1790917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79093504"/>
        <c:crosses val="autoZero"/>
        <c:auto val="1"/>
        <c:lblAlgn val="ctr"/>
        <c:lblOffset val="100"/>
      </c:catAx>
      <c:valAx>
        <c:axId val="179093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7909171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101560.7</c:v>
                </c:pt>
                <c:pt idx="1">
                  <c:v>106516.6</c:v>
                </c:pt>
                <c:pt idx="2">
                  <c:v>104700.4</c:v>
                </c:pt>
              </c:numCache>
            </c:numRef>
          </c:val>
        </c:ser>
        <c:shape val="box"/>
        <c:axId val="177890432"/>
        <c:axId val="177891968"/>
        <c:axId val="0"/>
      </c:bar3DChart>
      <c:catAx>
        <c:axId val="177890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77891968"/>
        <c:crosses val="autoZero"/>
        <c:auto val="1"/>
        <c:lblAlgn val="ctr"/>
        <c:lblOffset val="100"/>
      </c:catAx>
      <c:valAx>
        <c:axId val="17789196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778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8293"/>
          <c:y val="0.47155910145786512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2022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647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601E-2"/>
          <c:w val="0.88240674264895336"/>
          <c:h val="0.675631934231745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0"/>
            <c:explosion val="18"/>
          </c:dPt>
          <c:dPt>
            <c:idx val="1"/>
            <c:explosion val="3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145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597E-4"/>
                  <c:y val="3.6049198027599892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701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103955.1</c:v>
                </c:pt>
                <c:pt idx="1">
                  <c:v>745.3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353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622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9017E-3"/>
                  <c:y val="0.38948199428458863"/>
                </c:manualLayout>
              </c:layout>
              <c:showVal val="1"/>
            </c:dLbl>
            <c:dLbl>
              <c:idx val="1"/>
              <c:layout>
                <c:manualLayout>
                  <c:x val="1.3458157211622496E-2"/>
                  <c:y val="0.40173005468528056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284150526484711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25549.5</c:v>
                </c:pt>
                <c:pt idx="1">
                  <c:v>26940</c:v>
                </c:pt>
                <c:pt idx="2">
                  <c:v>10802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9017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25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972,8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5016E-3"/>
                  <c:y val="0.3282424638003199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26 743,1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397E-2"/>
                  <c:y val="0.1910667333259269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547,2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25972.799999999996</c:v>
                </c:pt>
                <c:pt idx="1">
                  <c:v>26743.1</c:v>
                </c:pt>
                <c:pt idx="2">
                  <c:v>10547.2</c:v>
                </c:pt>
              </c:numCache>
            </c:numRef>
          </c:val>
        </c:ser>
        <c:shape val="cylinder"/>
        <c:axId val="177933696"/>
        <c:axId val="177935488"/>
        <c:axId val="0"/>
      </c:bar3DChart>
      <c:catAx>
        <c:axId val="17793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77935488"/>
        <c:crosses val="autoZero"/>
        <c:auto val="1"/>
        <c:lblAlgn val="ctr"/>
        <c:lblOffset val="100"/>
      </c:catAx>
      <c:valAx>
        <c:axId val="17793548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7793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977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413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2022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627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306"/>
          <c:y val="6.1462539118749909E-2"/>
          <c:w val="0.77694608006518429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932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559E-4"/>
                  <c:y val="3.6049198027599878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700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Плата за размещение отходов производства и потребления</c:v>
                </c:pt>
                <c:pt idx="1">
                  <c:v>Плата за размещение твердых коомкнальных отходов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9298.7999999999811</c:v>
                </c:pt>
                <c:pt idx="1">
                  <c:v>600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342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157301518512E-2"/>
          <c:y val="6.6626406113809059E-2"/>
          <c:w val="0.58541643521089959"/>
          <c:h val="0.7915465158598999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301</c:v>
                </c:pt>
                <c:pt idx="1">
                  <c:v>320</c:v>
                </c:pt>
                <c:pt idx="2">
                  <c:v>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102</c:v>
                </c:pt>
                <c:pt idx="1">
                  <c:v>106</c:v>
                </c:pt>
                <c:pt idx="2">
                  <c:v>105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8446660048525082E-3"/>
                  <c:y val="-4.8500757031094063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23</c:v>
                </c:pt>
                <c:pt idx="1">
                  <c:v>47</c:v>
                </c:pt>
                <c:pt idx="2">
                  <c:v>59</c:v>
                </c:pt>
              </c:numCache>
            </c:numRef>
          </c:val>
        </c:ser>
        <c:overlap val="100"/>
        <c:axId val="178065408"/>
        <c:axId val="178066944"/>
      </c:barChart>
      <c:catAx>
        <c:axId val="17806540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78066944"/>
        <c:crosses val="autoZero"/>
        <c:auto val="1"/>
        <c:lblAlgn val="ctr"/>
        <c:lblOffset val="100"/>
      </c:catAx>
      <c:valAx>
        <c:axId val="178066944"/>
        <c:scaling>
          <c:orientation val="minMax"/>
          <c:max val="5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8065408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2037692496532766"/>
          <c:h val="0.57412558845448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2021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826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7.235459080935451E-2"/>
                  <c:y val="0.14376871842619801"/>
                </c:manualLayout>
              </c:layout>
              <c:showVal val="1"/>
            </c:dLbl>
            <c:dLbl>
              <c:idx val="2"/>
              <c:layout>
                <c:manualLayout>
                  <c:x val="0.15660087247250309"/>
                  <c:y val="-0.2433359513889059"/>
                </c:manualLayout>
              </c:layout>
              <c:showVal val="1"/>
            </c:dLbl>
            <c:dLbl>
              <c:idx val="3"/>
              <c:layout>
                <c:manualLayout>
                  <c:x val="3.3054703991223199E-2"/>
                  <c:y val="0.1081287298975526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167072</c:v>
                </c:pt>
                <c:pt idx="1">
                  <c:v>131217</c:v>
                </c:pt>
                <c:pt idx="2">
                  <c:v>854198</c:v>
                </c:pt>
                <c:pt idx="3">
                  <c:v>46074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701"/>
          <c:y val="0.16125258111362173"/>
          <c:w val="0.37602507302369986"/>
          <c:h val="0.72173194311019984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2022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664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1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4.9265936694211823E-2"/>
                  <c:y val="0.12228160963394077"/>
                </c:manualLayout>
              </c:layout>
              <c:showVal val="1"/>
            </c:dLbl>
            <c:dLbl>
              <c:idx val="2"/>
              <c:layout>
                <c:manualLayout>
                  <c:x val="0.14542357287194721"/>
                  <c:y val="-0.29318590148241314"/>
                </c:manualLayout>
              </c:layout>
              <c:showVal val="1"/>
            </c:dLbl>
            <c:dLbl>
              <c:idx val="3"/>
              <c:layout>
                <c:manualLayout>
                  <c:x val="-6.1989254698432264E-2"/>
                  <c:y val="9.3320476979960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247527</c:v>
                </c:pt>
                <c:pt idx="1">
                  <c:v>282105</c:v>
                </c:pt>
                <c:pt idx="2">
                  <c:v>884939</c:v>
                </c:pt>
                <c:pt idx="3">
                  <c:v>36414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723"/>
          <c:y val="0.16125258111362173"/>
          <c:w val="0.37602507302369997"/>
          <c:h val="0.721731943110200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"/>
          <c:y val="3.0085415012902191E-2"/>
          <c:w val="0.94248368381094416"/>
          <c:h val="0.75037870581460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2926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3851.1</c:v>
                </c:pt>
                <c:pt idx="1">
                  <c:v>2870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797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60172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4712.6000000000004</c:v>
                </c:pt>
                <c:pt idx="1">
                  <c:v>3398</c:v>
                </c:pt>
              </c:numCache>
            </c:numRef>
          </c:val>
        </c:ser>
        <c:shape val="box"/>
        <c:axId val="151327488"/>
        <c:axId val="151329024"/>
        <c:axId val="0"/>
      </c:bar3DChart>
      <c:catAx>
        <c:axId val="151327488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29024"/>
        <c:crosses val="autoZero"/>
        <c:auto val="1"/>
        <c:lblAlgn val="ctr"/>
        <c:lblOffset val="100"/>
      </c:catAx>
      <c:valAx>
        <c:axId val="151329024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151327488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624"/>
          <c:y val="0.91663500417944865"/>
          <c:w val="0.34969673215100527"/>
          <c:h val="8.3364995820553747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2020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1"/>
          <c:w val="0.71173533011690671"/>
          <c:h val="0.892263706810349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1193415156600592E-2"/>
                  <c:y val="0.16043495167203703"/>
                </c:manualLayout>
              </c:layout>
              <c:showVal val="1"/>
            </c:dLbl>
            <c:dLbl>
              <c:idx val="1"/>
              <c:layout>
                <c:manualLayout>
                  <c:x val="-0.17241943877580976"/>
                  <c:y val="5.5951422064215092E-2"/>
                </c:manualLayout>
              </c:layout>
              <c:showVal val="1"/>
            </c:dLbl>
            <c:dLbl>
              <c:idx val="2"/>
              <c:layout>
                <c:manualLayout>
                  <c:x val="0.13927586380345983"/>
                  <c:y val="-0.25606425674925032"/>
                </c:manualLayout>
              </c:layout>
              <c:showVal val="1"/>
            </c:dLbl>
            <c:dLbl>
              <c:idx val="3"/>
              <c:layout>
                <c:manualLayout>
                  <c:x val="-1.2647230229779541E-3"/>
                  <c:y val="6.59996111543166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52252</c:v>
                </c:pt>
                <c:pt idx="1">
                  <c:v>333346.59999999998</c:v>
                </c:pt>
                <c:pt idx="2">
                  <c:v>738851.8</c:v>
                </c:pt>
                <c:pt idx="3">
                  <c:v>13747.3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8636"/>
          <c:y val="0.15243410454394068"/>
          <c:w val="0.37602507302369997"/>
          <c:h val="0.721731943110200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2023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70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873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60038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122 766,4</c:v>
                </c:pt>
                <c:pt idx="1">
                  <c:v>Национальная безопасность и правоохранительная деятельность  635,8</c:v>
                </c:pt>
                <c:pt idx="2">
                  <c:v>Национальная экономика 67 359,2</c:v>
                </c:pt>
                <c:pt idx="3">
                  <c:v>Жилищно-коммунальное хозяйство 45 825,5</c:v>
                </c:pt>
                <c:pt idx="4">
                  <c:v>Охрана оружающей среды 19 228,4</c:v>
                </c:pt>
                <c:pt idx="5">
                  <c:v>Социально-культурная сфера 1 618 718,3</c:v>
                </c:pt>
                <c:pt idx="6">
                  <c:v>Средства массовой информации 12 201,8</c:v>
                </c:pt>
                <c:pt idx="7">
                  <c:v>Обслуживание государственного долга </c:v>
                </c:pt>
                <c:pt idx="8">
                  <c:v>Межбюджетные трансферты 129 226,1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122766.39999999999</c:v>
                </c:pt>
                <c:pt idx="1">
                  <c:v>635.79999999999995</c:v>
                </c:pt>
                <c:pt idx="2">
                  <c:v>67359.199999999997</c:v>
                </c:pt>
                <c:pt idx="3">
                  <c:v>45825.5</c:v>
                </c:pt>
                <c:pt idx="4">
                  <c:v>19228.400000000001</c:v>
                </c:pt>
                <c:pt idx="5">
                  <c:v>1618718.3</c:v>
                </c:pt>
                <c:pt idx="6">
                  <c:v>12201.8</c:v>
                </c:pt>
                <c:pt idx="7">
                  <c:v>0</c:v>
                </c:pt>
                <c:pt idx="8">
                  <c:v>129226.1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604"/>
          <c:y val="1.2473888321179639E-2"/>
          <c:w val="0.35997232740278667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190 071,7</c:v>
                </c:pt>
                <c:pt idx="1">
                  <c:v>Национальная безопасность и правоохранительная деятельность 1 047,0</c:v>
                </c:pt>
                <c:pt idx="2">
                  <c:v>Национальная экономика 63273,4</c:v>
                </c:pt>
                <c:pt idx="3">
                  <c:v>Жилищно-коммунальное хозяйство 109 074,3</c:v>
                </c:pt>
                <c:pt idx="4">
                  <c:v>Социально-культурная сфера          1 518 262,4</c:v>
                </c:pt>
                <c:pt idx="5">
                  <c:v>Средства массовой информации 10 677,6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122 161,0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190071.7</c:v>
                </c:pt>
                <c:pt idx="1">
                  <c:v>1047</c:v>
                </c:pt>
                <c:pt idx="2">
                  <c:v>63273.4</c:v>
                </c:pt>
                <c:pt idx="3">
                  <c:v>109074.3</c:v>
                </c:pt>
                <c:pt idx="4">
                  <c:v>1518262.4</c:v>
                </c:pt>
                <c:pt idx="5">
                  <c:v>10677.6</c:v>
                </c:pt>
                <c:pt idx="6">
                  <c:v>0</c:v>
                </c:pt>
                <c:pt idx="7">
                  <c:v>122161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65"/>
          <c:y val="2.5153240860754982E-2"/>
          <c:w val="0.34359809152488235"/>
          <c:h val="0.8500713569548549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61E-2"/>
          <c:y val="0.21412376844944989"/>
          <c:w val="0.59737639631568662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0.76000000000001811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1114"/>
          <c:w val="0.35921992671967612"/>
          <c:h val="0.284488265730749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7739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213296.3</c:v>
                </c:pt>
                <c:pt idx="1">
                  <c:v>927393.6</c:v>
                </c:pt>
                <c:pt idx="2">
                  <c:v>81411.7</c:v>
                </c:pt>
                <c:pt idx="3">
                  <c:v>144.80000000000001</c:v>
                </c:pt>
                <c:pt idx="4">
                  <c:v>56644.3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592E-4"/>
                  <c:y val="-0.34645197374583997"/>
                </c:manualLayout>
              </c:layout>
              <c:showVal val="1"/>
            </c:dLbl>
            <c:dLbl>
              <c:idx val="1"/>
              <c:layout>
                <c:manualLayout>
                  <c:x val="-8.4565519656065399E-4"/>
                  <c:y val="-0.34741128981311442"/>
                </c:manualLayout>
              </c:layout>
              <c:showVal val="1"/>
            </c:dLbl>
            <c:dLbl>
              <c:idx val="2"/>
              <c:layout>
                <c:manualLayout>
                  <c:x val="-3.9578935673814462E-3"/>
                  <c:y val="-0.35330034135641047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30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1175867.4000000004</c:v>
                </c:pt>
                <c:pt idx="1">
                  <c:v>1177218.3</c:v>
                </c:pt>
                <c:pt idx="2">
                  <c:v>1285017.2</c:v>
                </c:pt>
              </c:numCache>
            </c:numRef>
          </c:val>
        </c:ser>
        <c:overlap val="100"/>
        <c:axId val="180643328"/>
        <c:axId val="180644864"/>
      </c:barChart>
      <c:catAx>
        <c:axId val="18064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644864"/>
        <c:crosses val="autoZero"/>
        <c:auto val="1"/>
        <c:lblAlgn val="ctr"/>
        <c:lblOffset val="100"/>
      </c:catAx>
      <c:valAx>
        <c:axId val="180644864"/>
        <c:scaling>
          <c:orientation val="minMax"/>
          <c:max val="1200000"/>
        </c:scaling>
        <c:delete val="1"/>
        <c:axPos val="l"/>
        <c:numFmt formatCode="#,##0.0" sourceLinked="1"/>
        <c:tickLblPos val="none"/>
        <c:crossAx val="180643328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751"/>
          <c:y val="8.6065573770495798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2258</c:v>
                </c:pt>
                <c:pt idx="1">
                  <c:v>2274</c:v>
                </c:pt>
                <c:pt idx="2">
                  <c:v>2159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81102080"/>
        <c:axId val="181103616"/>
        <c:axId val="0"/>
      </c:bar3DChart>
      <c:catAx>
        <c:axId val="181102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81103616"/>
        <c:crosses val="autoZero"/>
        <c:auto val="1"/>
        <c:lblAlgn val="ctr"/>
        <c:lblOffset val="100"/>
      </c:catAx>
      <c:valAx>
        <c:axId val="181103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1102080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492"/>
          <c:y val="0.11400260396775859"/>
          <c:w val="0.77630126029924262"/>
          <c:h val="0.731996137571555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184.6</c:v>
                </c:pt>
                <c:pt idx="1">
                  <c:v>203.3</c:v>
                </c:pt>
                <c:pt idx="2">
                  <c:v>213.3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81133696"/>
        <c:axId val="181135232"/>
        <c:axId val="0"/>
      </c:bar3DChart>
      <c:catAx>
        <c:axId val="18113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81135232"/>
        <c:crosses val="autoZero"/>
        <c:auto val="1"/>
        <c:lblAlgn val="ctr"/>
        <c:lblOffset val="100"/>
      </c:catAx>
      <c:valAx>
        <c:axId val="181135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1133696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756"/>
          <c:y val="8.6065573770495798E-2"/>
          <c:w val="0.72894647471751162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4081</c:v>
                </c:pt>
                <c:pt idx="1">
                  <c:v>4221</c:v>
                </c:pt>
                <c:pt idx="2">
                  <c:v>3056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78177920"/>
        <c:axId val="178179456"/>
        <c:axId val="0"/>
      </c:bar3DChart>
      <c:catAx>
        <c:axId val="17817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8179456"/>
        <c:crosses val="autoZero"/>
        <c:auto val="1"/>
        <c:lblAlgn val="ctr"/>
        <c:lblOffset val="100"/>
      </c:catAx>
      <c:valAx>
        <c:axId val="178179456"/>
        <c:scaling>
          <c:orientation val="minMax"/>
          <c:max val="4300"/>
          <c:min val="25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8177920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503"/>
          <c:y val="7.8702154678952321E-2"/>
          <c:w val="0.77630126029924262"/>
          <c:h val="0.767296410374009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71.7</c:v>
                </c:pt>
                <c:pt idx="2">
                  <c:v>81.400000000000006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82035200"/>
        <c:axId val="182036736"/>
        <c:axId val="0"/>
      </c:bar3DChart>
      <c:catAx>
        <c:axId val="18203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2036736"/>
        <c:crosses val="autoZero"/>
        <c:auto val="1"/>
        <c:lblAlgn val="ctr"/>
        <c:lblOffset val="100"/>
      </c:catAx>
      <c:valAx>
        <c:axId val="182036736"/>
        <c:scaling>
          <c:orientation val="minMax"/>
          <c:max val="8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2035200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59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1762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44533.4</c:v>
                </c:pt>
                <c:pt idx="1">
                  <c:v>58985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1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44533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011976282073121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50933</c:v>
                </c:pt>
                <c:pt idx="1">
                  <c:v>83390</c:v>
                </c:pt>
              </c:numCache>
            </c:numRef>
          </c:val>
        </c:ser>
        <c:shape val="box"/>
        <c:axId val="151371136"/>
        <c:axId val="151377024"/>
        <c:axId val="0"/>
      </c:bar3DChart>
      <c:catAx>
        <c:axId val="15137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77024"/>
        <c:crosses val="autoZero"/>
        <c:auto val="1"/>
        <c:lblAlgn val="ctr"/>
        <c:lblOffset val="100"/>
      </c:catAx>
      <c:valAx>
        <c:axId val="1513770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1371136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626"/>
          <c:w val="0.35221375393832627"/>
          <c:h val="0.1081507139309902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6.0323921300359492E-3"/>
                  <c:y val="-0.29140711845908202"/>
                </c:manualLayout>
              </c:layout>
              <c:showVal val="1"/>
            </c:dLbl>
            <c:dLbl>
              <c:idx val="1"/>
              <c:layout>
                <c:manualLayout>
                  <c:x val="-3.6137548684153521E-3"/>
                  <c:y val="-0.33029564241971016"/>
                </c:manualLayout>
              </c:layout>
              <c:showVal val="1"/>
            </c:dLbl>
            <c:dLbl>
              <c:idx val="2"/>
              <c:layout>
                <c:manualLayout>
                  <c:x val="4.0588555354171508E-3"/>
                  <c:y val="-0.33491091820441959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30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113183.2</c:v>
                </c:pt>
                <c:pt idx="1">
                  <c:v>111642.8</c:v>
                </c:pt>
                <c:pt idx="2">
                  <c:v>117825.5</c:v>
                </c:pt>
              </c:numCache>
            </c:numRef>
          </c:val>
        </c:ser>
        <c:shape val="cylinder"/>
        <c:axId val="182452992"/>
        <c:axId val="182454528"/>
        <c:axId val="0"/>
      </c:bar3DChart>
      <c:catAx>
        <c:axId val="18245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454528"/>
        <c:crosses val="autoZero"/>
        <c:auto val="1"/>
        <c:lblAlgn val="ctr"/>
        <c:lblOffset val="100"/>
      </c:catAx>
      <c:valAx>
        <c:axId val="182454528"/>
        <c:scaling>
          <c:orientation val="minMax"/>
          <c:max val="120000"/>
        </c:scaling>
        <c:axPos val="l"/>
        <c:majorGridlines/>
        <c:numFmt formatCode="#,##0.0" sourceLinked="1"/>
        <c:tickLblPos val="none"/>
        <c:crossAx val="18245299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952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554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87093.7</c:v>
                </c:pt>
                <c:pt idx="1">
                  <c:v>30731.9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148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2758308485122016E-2"/>
                  <c:y val="-0.34878415721255995"/>
                </c:manualLayout>
              </c:layout>
              <c:showVal val="1"/>
            </c:dLbl>
            <c:dLbl>
              <c:idx val="1"/>
              <c:layout>
                <c:manualLayout>
                  <c:x val="9.8519157275493541E-2"/>
                  <c:y val="0.1311466230719840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122359</c:v>
                </c:pt>
                <c:pt idx="1">
                  <c:v>6867.1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94.685980618466317</c:v>
                </c:pt>
                <c:pt idx="1">
                  <c:v>5.3140193815336074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1761.4</c:v>
                </c:pt>
                <c:pt idx="1">
                  <c:v>2018.6</c:v>
                </c:pt>
                <c:pt idx="2">
                  <c:v>2086.8000000000002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1681.3</c:v>
                </c:pt>
                <c:pt idx="1">
                  <c:v>2014.6</c:v>
                </c:pt>
                <c:pt idx="2">
                  <c:v>2015.9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/Профицит(+)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1669878018503176E-3"/>
                  <c:y val="-6.586711710053358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46.3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axId val="176738304"/>
        <c:axId val="176739840"/>
      </c:barChart>
      <c:catAx>
        <c:axId val="176738304"/>
        <c:scaling>
          <c:orientation val="minMax"/>
        </c:scaling>
        <c:delete val="1"/>
        <c:axPos val="b"/>
        <c:numFmt formatCode="General" sourceLinked="1"/>
        <c:tickLblPos val="none"/>
        <c:crossAx val="176739840"/>
        <c:crosses val="autoZero"/>
        <c:auto val="1"/>
        <c:lblAlgn val="ctr"/>
        <c:lblOffset val="100"/>
      </c:catAx>
      <c:valAx>
        <c:axId val="176739840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76738304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6349574310806423"/>
          <c:y val="0.20689572230182701"/>
          <c:w val="0.23165543511752526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763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98"/>
          <c:y val="0.18217054263565635"/>
          <c:w val="0.75718849840255664"/>
          <c:h val="0.3953488372093113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4.1965199590583396E-2"/>
                  <c:y val="5.692178668327154E-3"/>
                </c:manualLayout>
              </c:layout>
              <c:showPercent val="1"/>
            </c:dLbl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- 431 303,5 тыс. руб.</c:v>
                </c:pt>
                <c:pt idx="1">
                  <c:v>Неналоговые доходы - 135 043,4 тыс. руб.</c:v>
                </c:pt>
                <c:pt idx="2">
                  <c:v>Безвозмездные поступления -  1 452 242,9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431303.5</c:v>
                </c:pt>
                <c:pt idx="1">
                  <c:v>135043.4</c:v>
                </c:pt>
                <c:pt idx="2">
                  <c:v>1452242.9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456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602918321588843"/>
          <c:y val="4.003662828296781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96"/>
          <c:y val="0.1821705426356563"/>
          <c:w val="0.75718849840255664"/>
          <c:h val="0.395348837209311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1939307795360145"/>
                  <c:y val="-3.4150752814420884E-2"/>
                </c:manualLayout>
              </c:layout>
              <c:showPercent val="1"/>
            </c:dLbl>
            <c:dLbl>
              <c:idx val="2"/>
              <c:layout>
                <c:manualLayout>
                  <c:x val="0.20500181581334076"/>
                  <c:y val="-0.13767490063979787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- 504 950,1 тыс. руб.</c:v>
                </c:pt>
                <c:pt idx="1">
                  <c:v>Неналоговые доходы - 158 580,1 тыс. руб.</c:v>
                </c:pt>
                <c:pt idx="2">
                  <c:v>Безвозмездные поступления - 1 423 278,9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504950.10000000003</c:v>
                </c:pt>
                <c:pt idx="1">
                  <c:v>158580.10000000003</c:v>
                </c:pt>
                <c:pt idx="2">
                  <c:v>1423278.9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791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96"/>
          <c:y val="0.1821705426356563"/>
          <c:w val="0.75718849840255664"/>
          <c:h val="0.395348837209311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04316604743874"/>
                  <c:y val="7.548900562644778E-2"/>
                </c:manualLayout>
              </c:layout>
              <c:showPercent val="1"/>
            </c:dLbl>
            <c:dLbl>
              <c:idx val="1"/>
              <c:layout>
                <c:manualLayout>
                  <c:x val="-0.12668219440840109"/>
                  <c:y val="-4.0100373048082026E-2"/>
                </c:manualLayout>
              </c:layout>
              <c:showPercent val="1"/>
            </c:dLbl>
            <c:dLbl>
              <c:idx val="2"/>
              <c:layout>
                <c:manualLayout>
                  <c:x val="0.22268844848846392"/>
                  <c:y val="-6.8319251074631923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- 377 235,3 тыс. руб.</c:v>
                </c:pt>
                <c:pt idx="1">
                  <c:v>Неналоговые доходы - 146 797,3 тыс. руб.</c:v>
                </c:pt>
                <c:pt idx="2">
                  <c:v>Безвозмездные поступления - 1 203 575,1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377235.3</c:v>
                </c:pt>
                <c:pt idx="1">
                  <c:v>146797.29999999999</c:v>
                </c:pt>
                <c:pt idx="2">
                  <c:v>1203575.1000000001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361652.7</c:v>
                </c:pt>
                <c:pt idx="1">
                  <c:v>31064.5</c:v>
                </c:pt>
                <c:pt idx="2">
                  <c:v>31588.6</c:v>
                </c:pt>
                <c:pt idx="3" formatCode="General">
                  <c:v>6997.7</c:v>
                </c:pt>
                <c:pt idx="4" formatCode="General">
                  <c:v>104700.4</c:v>
                </c:pt>
                <c:pt idx="5" formatCode="General">
                  <c:v>10547.2</c:v>
                </c:pt>
                <c:pt idx="6" formatCode="General">
                  <c:v>16862.099999999951</c:v>
                </c:pt>
                <c:pt idx="7" formatCode="General">
                  <c:v>2933.6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1921E-3"/>
                  <c:y val="0.32824284955992677"/>
                </c:manualLayout>
              </c:layout>
              <c:showVal val="1"/>
            </c:dLbl>
            <c:dLbl>
              <c:idx val="1"/>
              <c:layout>
                <c:manualLayout>
                  <c:x val="1.1439990356172517E-2"/>
                  <c:y val="0.36988559913096386"/>
                </c:manualLayout>
              </c:layout>
              <c:showVal val="1"/>
            </c:dLbl>
            <c:dLbl>
              <c:idx val="2"/>
              <c:layout>
                <c:manualLayout>
                  <c:x val="1.0238592001186932E-2"/>
                  <c:y val="0.362536878618425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296108.7</c:v>
                </c:pt>
                <c:pt idx="1">
                  <c:v>304691.7</c:v>
                </c:pt>
                <c:pt idx="2">
                  <c:v>352600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933"/>
                </c:manualLayout>
              </c:layout>
              <c:showVal val="1"/>
            </c:dLbl>
            <c:dLbl>
              <c:idx val="1"/>
              <c:layout>
                <c:manualLayout>
                  <c:x val="1.2260570421752937E-2"/>
                  <c:y val="0.36758878643113735"/>
                </c:manualLayout>
              </c:layout>
              <c:showVal val="1"/>
            </c:dLbl>
            <c:dLbl>
              <c:idx val="2"/>
              <c:layout>
                <c:manualLayout>
                  <c:x val="5.6112701092679894E-3"/>
                  <c:y val="0.3675885935513358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300648.2</c:v>
                </c:pt>
                <c:pt idx="1">
                  <c:v>319781.8</c:v>
                </c:pt>
                <c:pt idx="2">
                  <c:v>361652.7</c:v>
                </c:pt>
              </c:numCache>
            </c:numRef>
          </c:val>
        </c:ser>
        <c:shape val="cylinder"/>
        <c:axId val="179138560"/>
        <c:axId val="179140096"/>
        <c:axId val="0"/>
      </c:bar3DChart>
      <c:catAx>
        <c:axId val="17913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79140096"/>
        <c:crosses val="autoZero"/>
        <c:auto val="1"/>
        <c:lblAlgn val="ctr"/>
        <c:lblOffset val="100"/>
      </c:catAx>
      <c:valAx>
        <c:axId val="17914009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791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784"/>
          <c:w val="0.18838106407582372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1 937 977,5 тыс.рублей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77 983,9 тыс.рублей</a:t>
          </a:r>
          <a:endParaRPr lang="ru-RU" sz="15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2023 году осуществлялось в рамках 17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F24AE-75D8-467D-84AF-7FC2B2BC3383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BB5A266C-136F-4D4D-A0CD-3A3592B56B70}" type="presOf" srcId="{E6AE6CB4-C484-43CF-A7ED-C76104F0022B}" destId="{86BEF549-315E-4A3F-B55E-B57D26A55129}" srcOrd="0" destOrd="0" presId="urn:microsoft.com/office/officeart/2009/3/layout/IncreasingArrowsProcess"/>
    <dgm:cxn modelId="{C47E8DB0-22C7-43CC-A123-AEBC2D5EC668}" type="presOf" srcId="{42F3AADE-91BC-4F53-96CB-8E1EE585A2DA}" destId="{5914EB7D-8A5B-4060-AAF1-418D36193991}" srcOrd="0" destOrd="0" presId="urn:microsoft.com/office/officeart/2009/3/layout/IncreasingArrowsProcess"/>
    <dgm:cxn modelId="{BEBEABFA-436B-4423-9F40-B36A8807F3C9}" type="presOf" srcId="{56727721-662E-44E6-9968-5331C400028A}" destId="{B2F430F6-A5FF-4650-892D-A1CC762059F0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7FE27EDD-86B1-4BC4-8501-D07F83D1139F}" type="presParOf" srcId="{86BEF549-315E-4A3F-B55E-B57D26A55129}" destId="{86A4337D-FF19-472E-916A-D9FD8841784D}" srcOrd="0" destOrd="0" presId="urn:microsoft.com/office/officeart/2009/3/layout/IncreasingArrowsProcess"/>
    <dgm:cxn modelId="{5599B593-633C-441A-AD2B-7A7A9AD9492B}" type="presParOf" srcId="{86BEF549-315E-4A3F-B55E-B57D26A55129}" destId="{B2F430F6-A5FF-4650-892D-A1CC762059F0}" srcOrd="1" destOrd="0" presId="urn:microsoft.com/office/officeart/2009/3/layout/IncreasingArrowsProcess"/>
    <dgm:cxn modelId="{6A778300-7537-449E-8A12-8844DC1A6BCC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0.524</cdr:x>
      <cdr:y>0</cdr:y>
    </cdr:from>
    <cdr:to>
      <cdr:x>0.59677</cdr:x>
      <cdr:y>0.05614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78810" y="0"/>
          <a:ext cx="649782" cy="3073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568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2 015 961,4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0.20968</cdr:x>
      <cdr:y>0.40741</cdr:y>
    </cdr:from>
    <cdr:to>
      <cdr:x>0.58468</cdr:x>
      <cdr:y>0.49897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2376264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2 014 567,4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0.jpeg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chart" Target="../charts/char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5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3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4.jpeg"/><Relationship Id="rId7" Type="http://schemas.openxmlformats.org/officeDocument/2006/relationships/image" Target="../media/image12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2023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26 от 24.06.2024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2023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7866226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2023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2 086,5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2 086,8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100,0%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138,7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2 015,9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94,3%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-52,2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70,8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9108456"/>
              </p:ext>
            </p:extLst>
          </p:nvPr>
        </p:nvGraphicFramePr>
        <p:xfrm>
          <a:off x="395536" y="4149080"/>
          <a:ext cx="8555068" cy="20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950157"/>
              </p:ext>
            </p:extLst>
          </p:nvPr>
        </p:nvGraphicFramePr>
        <p:xfrm>
          <a:off x="3131840" y="1412776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4151831"/>
              </p:ext>
            </p:extLst>
          </p:nvPr>
        </p:nvGraphicFramePr>
        <p:xfrm>
          <a:off x="6010418" y="1340768"/>
          <a:ext cx="313358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5388080"/>
              </p:ext>
            </p:extLst>
          </p:nvPr>
        </p:nvGraphicFramePr>
        <p:xfrm>
          <a:off x="179512" y="1340768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2021 – 2023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2019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309136"/>
              </p:ext>
            </p:extLst>
          </p:nvPr>
        </p:nvGraphicFramePr>
        <p:xfrm>
          <a:off x="899592" y="116632"/>
          <a:ext cx="7992888" cy="62967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4301"/>
                <a:gridCol w="1196030"/>
                <a:gridCol w="1345534"/>
                <a:gridCol w="897023"/>
              </a:tblGrid>
              <a:tr h="323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01.01.2023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415 358,0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431 303,5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352 600,0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361 652,7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26 920,0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064,5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29 309,0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31 588,6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6 529,0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6 997,7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127 768,2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135 043,4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97 644,0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104 700,4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10 802,2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10 547,2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16 697,0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16 862,1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2 234,2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2 484,8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1 487 563,1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1 452 242,9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1 484 863,1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1 450 985,5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246 182,0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247 527,0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302 311,1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282 104,9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898 826,5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884 939,1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37 543,4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36 414,5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2 690,8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5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-1 433,3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452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2 030 689,3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2 018 589,9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78802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7195778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6 341,3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6 348,8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6 997,7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год – 472 475,6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 год – 524 032,6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год – 566 347,0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5 075,7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2 933,6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5429" y="3500438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300 648,2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319 781,8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361 652,7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7646" y="2534411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101 560,7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106 516,6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104 700,4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25 972,8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26 743,1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10 547,2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8 461,9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16 862,1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26 102,5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31 588,6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25 002,2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31 064,5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978586" y="1681832"/>
            <a:ext cx="847000" cy="2200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893603" y="1443244"/>
            <a:ext cx="1656184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flipV="1">
            <a:off x="6357949" y="3390370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4391980" y="1592796"/>
            <a:ext cx="864096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2022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815961088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559649720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632574189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135233109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395536" y="476672"/>
            <a:ext cx="8229600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В целях реализации принципа прозрачности,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открытости бюджета и бюджетного процесса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и информирования жителей о расходовании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средств бюджета Усть-Абаканского района разработан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2023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2023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Vmeste-k-uspekhu-rayona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6632"/>
            <a:ext cx="2139267" cy="20592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352224651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663862941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2225162930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59632" y="1772816"/>
            <a:ext cx="66916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473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2020-2022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2987824" y="1412776"/>
            <a:ext cx="7200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524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20981">
            <a:off x="3721242" y="1741362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44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020981">
            <a:off x="1921041" y="2029394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i="1" dirty="0" smtClean="0"/>
              <a:t>51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555925183"/>
              </p:ext>
            </p:extLst>
          </p:nvPr>
        </p:nvGraphicFramePr>
        <p:xfrm>
          <a:off x="1979712" y="4002191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40268570"/>
              </p:ext>
            </p:extLst>
          </p:nvPr>
        </p:nvGraphicFramePr>
        <p:xfrm>
          <a:off x="179512" y="1268760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51831306"/>
              </p:ext>
            </p:extLst>
          </p:nvPr>
        </p:nvGraphicFramePr>
        <p:xfrm>
          <a:off x="4283968" y="1340768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="" xmlns:p14="http://schemas.microsoft.com/office/powerpoint/2010/main" val="3668664768"/>
              </p:ext>
            </p:extLst>
          </p:nvPr>
        </p:nvGraphicFramePr>
        <p:xfrm>
          <a:off x="4283968" y="908720"/>
          <a:ext cx="4716016" cy="578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="" xmlns:p14="http://schemas.microsoft.com/office/powerpoint/2010/main" val="3668664768"/>
              </p:ext>
            </p:extLst>
          </p:nvPr>
        </p:nvGraphicFramePr>
        <p:xfrm>
          <a:off x="0" y="1025352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560" y="1268760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2022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7780051"/>
              </p:ext>
            </p:extLst>
          </p:nvPr>
        </p:nvGraphicFramePr>
        <p:xfrm>
          <a:off x="142845" y="1021020"/>
          <a:ext cx="8749636" cy="51942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3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132 149,8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122 766,4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92,9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5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641,0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635,8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99,2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87 932,3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Times New Roman"/>
                        </a:rPr>
                        <a:t>4.1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Times New Roman"/>
                        </a:rPr>
                        <a:t>67</a:t>
                      </a:r>
                      <a:r>
                        <a:rPr lang="en-US" sz="1100" b="1" i="0" u="none" strike="noStrike" baseline="0" dirty="0" smtClean="0">
                          <a:latin typeface="Times New Roman"/>
                        </a:rPr>
                        <a:t> 359</a:t>
                      </a:r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3,3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76,6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66 535,7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3,1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45 825,5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68,9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19 599,5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19 228,4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98,9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1 336 749,4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62,5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1 285 017,2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63,7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122 315,2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5,7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117 825,5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0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119 399,8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112 991,2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94,6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111 510,2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102884,4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5,1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92,3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12 607,2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12 201,8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0,6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96,8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129 226,1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129 226,1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2 139 666,2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2 015 961,4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94,3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56490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996952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89040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149080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509120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/>
          <a:srcRect l="14406" r="18102"/>
          <a:stretch>
            <a:fillRect/>
          </a:stretch>
        </p:blipFill>
        <p:spPr bwMode="auto">
          <a:xfrm>
            <a:off x="2483768" y="5013176"/>
            <a:ext cx="4320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555776" y="5445224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805264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fsd.multiurok.ru/html/2017/03/06/s_58bcb29fe20ac/img1.jpg"/>
          <p:cNvPicPr/>
          <p:nvPr/>
        </p:nvPicPr>
        <p:blipFill>
          <a:blip r:embed="rId13" cstate="print"/>
          <a:srcRect t="62381" r="72334"/>
          <a:stretch>
            <a:fillRect/>
          </a:stretch>
        </p:blipFill>
        <p:spPr bwMode="auto">
          <a:xfrm>
            <a:off x="2483768" y="3429000"/>
            <a:ext cx="50986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2023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3 970,9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53 070,5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46 644,1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24 009,1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23 049,1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42 867,3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41 573,5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7 886,9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7 528,8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7020272" y="105273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100392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2023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38679" y="6285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8639" y="6070028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35261" y="1920253"/>
            <a:ext cx="1512168" cy="353198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105273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95473" y="428568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65961" y="4571858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95936" y="3857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0184" y="4714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0184" y="528581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450000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6" y="507150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6" y="5714446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38680" y="4785752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855854"/>
              </p:ext>
            </p:extLst>
          </p:nvPr>
        </p:nvGraphicFramePr>
        <p:xfrm>
          <a:off x="7092280" y="1052736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511192"/>
              </p:ext>
            </p:extLst>
          </p:nvPr>
        </p:nvGraphicFramePr>
        <p:xfrm>
          <a:off x="7092280" y="170080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2358261"/>
              </p:ext>
            </p:extLst>
          </p:nvPr>
        </p:nvGraphicFramePr>
        <p:xfrm>
          <a:off x="7092280" y="342900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11 094,8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10 866,5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924267"/>
              </p:ext>
            </p:extLst>
          </p:nvPr>
        </p:nvGraphicFramePr>
        <p:xfrm>
          <a:off x="7076590" y="399993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8 647,0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8 061,2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5279655"/>
              </p:ext>
            </p:extLst>
          </p:nvPr>
        </p:nvGraphicFramePr>
        <p:xfrm>
          <a:off x="7020272" y="45091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4597591"/>
              </p:ext>
            </p:extLst>
          </p:nvPr>
        </p:nvGraphicFramePr>
        <p:xfrm>
          <a:off x="7092280" y="515719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40 277,8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2664685"/>
              </p:ext>
            </p:extLst>
          </p:nvPr>
        </p:nvGraphicFramePr>
        <p:xfrm>
          <a:off x="7092280" y="580526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7 980,0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7 221,3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25" y="4214248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00392" y="76470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07904" y="1916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995936" y="2420888"/>
            <a:ext cx="3000396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511192"/>
              </p:ext>
            </p:extLst>
          </p:nvPr>
        </p:nvGraphicFramePr>
        <p:xfrm>
          <a:off x="7092280" y="263691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2023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124744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27854" y="1492766"/>
            <a:ext cx="1136169" cy="432046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263691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98072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14096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9915688"/>
              </p:ext>
            </p:extLst>
          </p:nvPr>
        </p:nvGraphicFramePr>
        <p:xfrm>
          <a:off x="7081150" y="106926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7 734,0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7 115,8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162880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41 603,4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22 328,1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8 428,8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6 126,6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58 984,5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56 644,3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0207448"/>
              </p:ext>
            </p:extLst>
          </p:nvPr>
        </p:nvGraphicFramePr>
        <p:xfrm>
          <a:off x="7020272" y="3140968"/>
          <a:ext cx="1857388" cy="2880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221 793,1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213 296,3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963 610,3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927 393,6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83 787,9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81 411,7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995936" y="1988840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206084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17 198,3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16 381,5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3779912" y="1700808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539552" y="242088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0600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Охрана окружающей среды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5" name="Рисунок 64" descr="https://celes.club/pictures/uploads/posts/2023-06/thumbs/1687311243_celes-club-p-svalka-risunok-risunok-vkontakte-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276872"/>
            <a:ext cx="776081" cy="5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Группа 29"/>
          <p:cNvGrpSpPr/>
          <p:nvPr/>
        </p:nvGrpSpPr>
        <p:grpSpPr>
          <a:xfrm>
            <a:off x="3356248" y="1565176"/>
            <a:ext cx="571504" cy="339903"/>
            <a:chOff x="1488406" y="1094161"/>
            <a:chExt cx="310105" cy="339903"/>
          </a:xfrm>
        </p:grpSpPr>
        <p:sp>
          <p:nvSpPr>
            <p:cNvPr id="75" name="Стрелка вправо 74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>
            <a:off x="3779912" y="278092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3995936" y="2564904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06 05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охраны окружающей среды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256490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19 599,5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19 228,4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2023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89 489,4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87 093,7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32 825,8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30 731,9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8 100,8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8 011,2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4 608,8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4 462,9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106 690,3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100 517,0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12 607,2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12 201,8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111 510,2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102 884,4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122 359,0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122 359,0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6 867,1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6 867,1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2 138 666,2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2 015 961,4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2023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2023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3"/>
          <p:cNvGrpSpPr/>
          <p:nvPr/>
        </p:nvGrpSpPr>
        <p:grpSpPr>
          <a:xfrm>
            <a:off x="6156176" y="12687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2 015 961,4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268760"/>
          <a:ext cx="45720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64502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96,1 %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3,9 %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792808"/>
              </p:ext>
            </p:extLst>
          </p:nvPr>
        </p:nvGraphicFramePr>
        <p:xfrm>
          <a:off x="857224" y="1000108"/>
          <a:ext cx="7858180" cy="50203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2023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Усть-Абаканского района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51 126,4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42 566,1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</a:t>
                      </a:r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Усть-Абаканском </a:t>
                      </a:r>
                      <a:r>
                        <a:rPr lang="ru-RU" sz="12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1 307 409,9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1 259 630,9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6 130,0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5 850,8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117 457,1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113 291,1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118 152,6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108 372,8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134 952,7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126 213,4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28 487,2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27 218,0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  <p:pic>
        <p:nvPicPr>
          <p:cNvPr id="18" name="Рисунок 17" descr="https://www.agropraktika.com/upload/iblock/996/vsglqs0fwhmhtsjmc487dbtqidie4afm.jpg"/>
          <p:cNvPicPr/>
          <p:nvPr/>
        </p:nvPicPr>
        <p:blipFill>
          <a:blip r:embed="rId11" cstate="print"/>
          <a:srcRect l="59918"/>
          <a:stretch>
            <a:fillRect/>
          </a:stretch>
        </p:blipFill>
        <p:spPr bwMode="auto">
          <a:xfrm>
            <a:off x="107504" y="1196752"/>
            <a:ext cx="735136" cy="6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5754340"/>
              </p:ext>
            </p:extLst>
          </p:nvPr>
        </p:nvGraphicFramePr>
        <p:xfrm>
          <a:off x="857224" y="1357298"/>
          <a:ext cx="7858180" cy="4305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5 067,7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4 756,7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60 210,5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41 210,2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161 512,2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160 328,6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2 741,2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2 741,2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Усть-Абаканском районе»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429,8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38 679,7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2 052 423,0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1 937 977,5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79715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  <p:pic>
        <p:nvPicPr>
          <p:cNvPr id="26626" name="Picture 2" descr="https://fs01.cap.ru/www21-11/gkan/news/2021/12/22/5e01f3f7-f83c-4908-8126-3798e46ccc41/710e034d196e0231af9cbb35efe0e.jpg"/>
          <p:cNvPicPr>
            <a:picLocks noChangeAspect="1" noChangeArrowheads="1"/>
          </p:cNvPicPr>
          <p:nvPr/>
        </p:nvPicPr>
        <p:blipFill>
          <a:blip r:embed="rId9" cstate="print"/>
          <a:srcRect l="13891" r="9711"/>
          <a:stretch>
            <a:fillRect/>
          </a:stretch>
        </p:blipFill>
        <p:spPr bwMode="auto">
          <a:xfrm>
            <a:off x="107504" y="3717032"/>
            <a:ext cx="720080" cy="5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1 259 630,9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1 183 977,1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75 394,6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259,2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2021-2023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– 213 296,3 тыс. руб.,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1491882"/>
              </p:ext>
            </p:extLst>
          </p:nvPr>
        </p:nvGraphicFramePr>
        <p:xfrm>
          <a:off x="179512" y="1196752"/>
          <a:ext cx="5760640" cy="5616624"/>
        </p:xfrm>
        <a:graphic>
          <a:graphicData uri="http://schemas.openxmlformats.org/drawingml/2006/table">
            <a:tbl>
              <a:tblPr/>
              <a:tblGrid>
                <a:gridCol w="4862878"/>
                <a:gridCol w="897762"/>
              </a:tblGrid>
              <a:tr h="76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 </a:t>
                      </a:r>
                      <a:r>
                        <a:rPr lang="ru-RU" sz="10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10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емельного налога под строительство детского сада  в д.Чапаево.)</a:t>
                      </a:r>
                      <a:endParaRPr lang="ru-RU" sz="105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72,7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58112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модернизация</a:t>
                      </a:r>
                      <a:r>
                        <a:rPr lang="ru-RU" sz="115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региональных систем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дошкольного образования  </a:t>
                      </a:r>
                      <a:r>
                        <a:rPr lang="ru-RU" sz="10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проведения капитального ремонта в выполнены следующие мероприятия: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Замена окон, дверей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; -Ремонт крыши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Солнышко;  Ремонт освещения, электрооборудования(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Солнышко);  Монтаж, замена уличного освещения: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Звездочка;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Калинка);    Монтаж входных калиток: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Ласточка,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кровли, замена окон: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Звездочка.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мероприятий по развитию дошкольного образования  выполнено: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-Приобретение мебели в группу (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Звездочка,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Радуга);  Приобретение стиральной машины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Ромашка);                                                                                 -Напольного покрытия: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 Приобретение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игр.оборуд.на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участок: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Монтаж АУПС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Устройство брусчатки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телефона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Радуга;  Приобретение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мультимедии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Ромашка; Приобретение кондиционера и колонки в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      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санитарной безопасности: приобретение оборудования и инвентаря для пищеблоков (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Радуга-,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приобретение оборудования и инвентаря для медицинских кабинетов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Солнышко); </a:t>
                      </a:r>
                    </a:p>
                    <a:p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пожарной безопасности проведено испытание пожарных кранов и лестниц,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огражд.кровли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сРябинушка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Солнышко,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Радуга);   проведена проверка качества огнезащитной обработки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дерев.конструкций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Радуга;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Ромашка.  Замена пожарной лестницы (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Ромашка), приобретение огнетушителей в </a:t>
                      </a:r>
                      <a:r>
                        <a:rPr lang="ru-RU" sz="105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Радуга)</a:t>
                      </a:r>
                      <a:endParaRPr lang="ru-RU" sz="10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11 168,4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20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0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201 627,5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5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  -  </a:t>
                      </a:r>
                      <a:r>
                        <a:rPr lang="ru-RU" sz="10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0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927 393,6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2815861"/>
              </p:ext>
            </p:extLst>
          </p:nvPr>
        </p:nvGraphicFramePr>
        <p:xfrm>
          <a:off x="179512" y="1268760"/>
          <a:ext cx="6912768" cy="5145712"/>
        </p:xfrm>
        <a:graphic>
          <a:graphicData uri="http://schemas.openxmlformats.org/drawingml/2006/table">
            <a:tbl>
              <a:tblPr/>
              <a:tblGrid>
                <a:gridCol w="6011093"/>
                <a:gridCol w="901675"/>
              </a:tblGrid>
              <a:tr h="1973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реализация мероприятий по развитию общеобразовательных организаций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помещений: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У-Бюрская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У-А СОШ; 2. Монтаж входных калиток: Красноозерная ООШ,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У-А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Райковская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Солнечная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Расцветская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Опытненская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ОШИ,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Чарковская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СОШИ, Росток,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Весенненская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В-Биджинская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У-Бюрская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Калининская СОШ, Московская СОШ,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Чапаевская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Ремонт освещения, помещений, электрооборудования в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школах;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;Обучение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пож-тех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минимум; Замена окон, дверей; Санитарная безопасность: приобретение оборудования и инвентаря для медицинских кабинетов; приобретение оборудования и инвентаря для пищеблоков; Приобретение школьной мебели; Ремонт канализации, ХВС, Ремонт отопления в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школах;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расширит.бака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игр.оборуд.на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участок; Приобретение огнетушителей; Ремонт крылец; Приобретение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кондиционеров;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пандуса: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Весенненская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Монтаж видеонаблюдения: Калининская СОШ; Ремонт кровли: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У-А СОШ; Проект ЗСО: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Сан-эпид.экспертиза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ЗСО; Приобретение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оборуд.в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школьный музей; Огнезащитная обработка; Проверка качества огнезащитной обработки; Приобретение огнетушителей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против.знаков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ГДЗК,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пож.рукавов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орг.техники; Приобретение мебели в группу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/с, ПСД на АУПС; Монтаж,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дооборуд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АУПС; Проведение ГИА; Установка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пож.дверей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люков; Испытание пожарных кранов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лестниц,огражд.кровли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жалюзи; 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Приобрет.спорт.инвентаря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Обучение кочегаров; Проведение конкурсов: "Про100лидеры», "Педагог дошкольного образования», "Учитель года», "Августовская конференция», "День дошкольного работника» , "День учителя» "Рождественские чтения», "Победители», "Педагогический дуэт»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44 727,4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443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жилья для специалистов с высшим педагогическим образованием </a:t>
                      </a:r>
                      <a:endParaRPr lang="ru-RU" sz="12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7 602,7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s://ust-abakan.ru/upload/iblock/298/Zadacha-_-perevesti-obuchenie-shkolnikov-v-s.-Kalinino-v-odnu-smenu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836712"/>
            <a:ext cx="1692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st-abakan.ru/upload/iblock/a42/kade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883" y="2420888"/>
            <a:ext cx="1946117" cy="1296144"/>
          </a:xfrm>
          <a:prstGeom prst="rect">
            <a:avLst/>
          </a:prstGeom>
          <a:noFill/>
        </p:spPr>
      </p:pic>
      <p:sp>
        <p:nvSpPr>
          <p:cNvPr id="2052" name="AutoShape 4" descr="https://www.vittomebel.ru/upload/shop_4/1/1/9/group_11935/group_119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xpress-china.ru/upload/iblock/01c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861048"/>
            <a:ext cx="1907704" cy="1273392"/>
          </a:xfrm>
          <a:prstGeom prst="rect">
            <a:avLst/>
          </a:prstGeom>
          <a:noFill/>
        </p:spPr>
      </p:pic>
      <p:pic>
        <p:nvPicPr>
          <p:cNvPr id="2056" name="Picture 8" descr="https://flagshtok.info/article/21/38e6dbbd/image612def447c034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229200"/>
            <a:ext cx="1907704" cy="145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9672" y="11663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2815861"/>
              </p:ext>
            </p:extLst>
          </p:nvPr>
        </p:nvGraphicFramePr>
        <p:xfrm>
          <a:off x="251520" y="595070"/>
          <a:ext cx="6840760" cy="6209500"/>
        </p:xfrm>
        <a:graphic>
          <a:graphicData uri="http://schemas.openxmlformats.org/drawingml/2006/table">
            <a:tbl>
              <a:tblPr/>
              <a:tblGrid>
                <a:gridCol w="5971063"/>
                <a:gridCol w="869697"/>
              </a:tblGrid>
              <a:tr h="662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 </a:t>
                      </a:r>
                      <a:r>
                        <a:rPr lang="ru-RU" sz="9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сметной документации на капитальный ремонт спортивного зала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Чарковская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СОШИ;  Проверка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смет.док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Весенненская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У-А СОШ;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Гос.экспертиза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У-А СОШ,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Весенненская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 ПСД на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кровли </a:t>
                      </a:r>
                      <a:r>
                        <a:rPr lang="ru-RU" sz="9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СОШ)</a:t>
                      </a:r>
                      <a:endParaRPr lang="ru-RU" sz="9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2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798 864,5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104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 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«Современная школа»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(МБОУ "Калининская СОШ», МБОУ "Красноозерная ООШ")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6 475,4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0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орг.техники в общеобразовательные учреждения, ремонт кабинетов и приобретение учебной мебели (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Чарковская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СОШИ, НШ «Росток»,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Красноозерная ООШ)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«Цифровая образовательная среда»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21 506,6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8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спортивного зала и приобретение спортивного инвентаря «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Чарковская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СОШИ» 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«Успех каждого ребенка»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3 357,3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оснащения муниципальных общеобразовательных организаций, государственными символами Российской Федерации и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 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«Патриотическое воспитание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граждан РФ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270,5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40 717,2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855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организации отдыха, оздоровления и занятости несовершеннолетних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организаций пришкольных площадок в каникулярное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время)</a:t>
                      </a:r>
                      <a:endParaRPr lang="ru-RU" sz="10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316,6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90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1 649,5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21268" cy="1584176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789040"/>
            <a:ext cx="1728192" cy="1445768"/>
          </a:xfrm>
          <a:prstGeom prst="rect">
            <a:avLst/>
          </a:prstGeom>
          <a:noFill/>
        </p:spPr>
      </p:pic>
      <p:pic>
        <p:nvPicPr>
          <p:cNvPr id="11" name="Рисунок 10" descr="https://catchsuccess.ru/wp-content/uploads/b/9/8/b98ae10f64d4be38e57c0a4401c6fe55.jpeg"/>
          <p:cNvPicPr/>
          <p:nvPr/>
        </p:nvPicPr>
        <p:blipFill>
          <a:blip r:embed="rId6" cstate="print"/>
          <a:srcRect l="71012" b="71658"/>
          <a:stretch>
            <a:fillRect/>
          </a:stretch>
        </p:blipFill>
        <p:spPr bwMode="auto">
          <a:xfrm>
            <a:off x="7236296" y="5445224"/>
            <a:ext cx="1722286" cy="12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6-20.userapi.com/s/v1/ig2/GkAvN4H_BiaFwOoBio-Dz1nAuuJUVXyF1LY5GXSt0tpiDq7lH68_Gx0OgSRmoZB1UvkNp71n-xypmScj66NJtP3p.jpg?size=1009x1009&amp;quality=95&amp;crop=33,44,1009,1009&amp;ava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57318" cy="8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81 411,7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2815861"/>
              </p:ext>
            </p:extLst>
          </p:nvPr>
        </p:nvGraphicFramePr>
        <p:xfrm>
          <a:off x="251520" y="1124744"/>
          <a:ext cx="5904656" cy="5245022"/>
        </p:xfrm>
        <a:graphic>
          <a:graphicData uri="http://schemas.openxmlformats.org/drawingml/2006/table">
            <a:tbl>
              <a:tblPr/>
              <a:tblGrid>
                <a:gridCol w="5145032"/>
                <a:gridCol w="759624"/>
              </a:tblGrid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планировка территории Усть-Абаканская ДШИ (для строительства нового здания), испытание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пож.лестниц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ЦДО; обучение по пожарной безопасности ЦДО; </a:t>
                      </a:r>
                      <a:endParaRPr lang="ru-RU" sz="12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627,2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  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Госэкспертиза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(ДШИ)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89,1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713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и поддержка одаренных детей и талантливой молодежи: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Конкурсы, праздники для школьников и дошкольников; Проезд победителя "Звезда спасения»;Поощрительные выплаты выпускникам-медалистам;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Награждение выпускников.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Физкультурно-оздоровительная работа с различными категориями населения</a:t>
                      </a: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(«Лыжня России», проведение различный спорт.</a:t>
                      </a:r>
                      <a:r>
                        <a:rPr lang="ru-RU" sz="11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соревнований)</a:t>
                      </a:r>
                      <a:endParaRPr lang="ru-RU" sz="11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1 376,6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5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Функционирование модели персонифицированного финансирования дополнительного образования детей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6 852,8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5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67 574,0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954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занятий физической культурой и спортом,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развития отрасли физической культуры и спорта , укрепление материально-технической базы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(Капитальный ремонт кровли МБУДО "Усть-Абаканская СШ»;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по капитальному ремонту покрытия трибун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/зрителей на стадионе МБУДО "Усть-Абаканская СШ»,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оборудование для гиревого зала);приобретение </a:t>
                      </a:r>
                      <a:r>
                        <a:rPr lang="ru-RU" sz="1100" b="0" i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спорт.инвентаря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531,3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360,7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577705" cy="1716792"/>
          </a:xfrm>
          <a:prstGeom prst="rect">
            <a:avLst/>
          </a:prstGeom>
          <a:noFill/>
        </p:spPr>
      </p:pic>
      <p:pic>
        <p:nvPicPr>
          <p:cNvPr id="11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2592288" cy="1944216"/>
          </a:xfrm>
          <a:prstGeom prst="rect">
            <a:avLst/>
          </a:prstGeom>
          <a:noFill/>
        </p:spPr>
      </p:pic>
      <p:pic>
        <p:nvPicPr>
          <p:cNvPr id="13" name="Picture 8" descr="http://900igr.net/up/datas/174327/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592288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117 825,5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4869160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714644" cy="16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6680279"/>
              </p:ext>
            </p:extLst>
          </p:nvPr>
        </p:nvGraphicFramePr>
        <p:xfrm>
          <a:off x="179512" y="836712"/>
          <a:ext cx="5688632" cy="6128630"/>
        </p:xfrm>
        <a:graphic>
          <a:graphicData uri="http://schemas.openxmlformats.org/drawingml/2006/table">
            <a:tbl>
              <a:tblPr/>
              <a:tblGrid>
                <a:gridCol w="4790427"/>
                <a:gridCol w="898205"/>
              </a:tblGrid>
              <a:tr h="442836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 культуры (Дома культуры, Музеи,  ЦБС, МРЦ)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69 394,1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297,4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6153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культурных ценностей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фонда, проведение капитальных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текущих ремонтов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12 365,4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836433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библиотечной деятельности 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(Обеспечение библиотек услугами связи в части предоставления широкополосного доступа к сети «Интернет», пополнение и обновление книжного фонда, проведение</a:t>
                      </a:r>
                      <a:r>
                        <a:rPr lang="ru-RU" sz="115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с детьми и молодежью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1 632,1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464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музейного фонда и развитие музеев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451,7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961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формирования туристической инфраструктуры и материально-технической базы</a:t>
                      </a:r>
                      <a:r>
                        <a:rPr lang="ru-RU" sz="115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т.ч.</a:t>
                      </a:r>
                      <a:r>
                        <a:rPr lang="ru-RU" sz="115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юрт МАУК "Музей "</a:t>
                      </a:r>
                      <a:r>
                        <a:rPr lang="ru-RU" sz="11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Салбык</a:t>
                      </a:r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«, монтаж электрооборудования МАУК "Музей "</a:t>
                      </a:r>
                      <a:r>
                        <a:rPr lang="ru-RU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Салбык</a:t>
                      </a:r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"; Уточнение границ объекта культурного наследия федерального </a:t>
                      </a:r>
                      <a:r>
                        <a:rPr lang="ru-RU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значени</a:t>
                      </a:r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(Археологические изыскания);Проведение историко-культурной экспертизы земельного участка для строительства автомобильной дороги )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2 181,7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8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Усть-Абаканском районе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(Мероприятия в сфере развития и гармонизации межнациональных отношений 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566,7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5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204,6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реализации муниципальной программы </a:t>
                      </a:r>
                      <a:r>
                        <a:rPr lang="ru-RU" sz="11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(обеспечение деятельности УКМПСТ)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30 588,5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5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429388" y="3000372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2021-2023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340768"/>
          <a:ext cx="55081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 102 884,4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6680279"/>
              </p:ext>
            </p:extLst>
          </p:nvPr>
        </p:nvGraphicFramePr>
        <p:xfrm>
          <a:off x="251520" y="1340767"/>
          <a:ext cx="5544616" cy="3230356"/>
        </p:xfrm>
        <a:graphic>
          <a:graphicData uri="http://schemas.openxmlformats.org/drawingml/2006/table">
            <a:tbl>
              <a:tblPr/>
              <a:tblGrid>
                <a:gridCol w="4669150"/>
                <a:gridCol w="875466"/>
              </a:tblGrid>
              <a:tr h="456451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спортивных мероприятий, обеспечение подготовки команд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9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развития отрасли физической культуры и спорта (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подведомственных учреждений (МБУДО "Усть-Абаканская СШ« в части </a:t>
                      </a:r>
                      <a:r>
                        <a:rPr lang="ru-RU" sz="11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спорт.подготовки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команд, оказание адресной финансовой поддержки спортивным организациям, осуществляющим подготовку спортивного резерва )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6 486,7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8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деятельности подведомственных учреждений (МАУ "Универсальный спортивный зал»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1 821,4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998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Физкультурно-оздоровительная работа с различными категориями населения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185,2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862149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и оснащение универсального спортивного зала  п. Усть-Абакан</a:t>
                      </a:r>
                      <a:r>
                        <a:rPr lang="ru-RU" sz="115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рамках регионального проекта  Республики Хакасия «Спорт-Норма жизни»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94 310,4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ust-abakan.ru/upload/iblock/c72/baske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952328" cy="1660684"/>
          </a:xfrm>
          <a:prstGeom prst="rect">
            <a:avLst/>
          </a:prstGeom>
          <a:noFill/>
        </p:spPr>
      </p:pic>
      <p:pic>
        <p:nvPicPr>
          <p:cNvPr id="1038" name="Picture 14" descr="https://sun9-35.userapi.com/impg/J0jC3-w0ETs10XYFXYaU_2QZhziHpjed_hocVg/r8V2ufriS7Q.jpg?size=604x453&amp;quality=95&amp;sign=1a136054e93af8b18cc10842cb828a0f&amp;c_uniq_tag=9CK8DHIdP3QDfs6KeBpa5LgZfYpoUmeEK2sDt63RozQ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880320" cy="2160240"/>
          </a:xfrm>
          <a:prstGeom prst="rect">
            <a:avLst/>
          </a:prstGeom>
          <a:noFill/>
        </p:spPr>
      </p:pic>
      <p:pic>
        <p:nvPicPr>
          <p:cNvPr id="1042" name="Picture 18" descr="https://ust-abakan.ru/upload/iblock/31f/DSC07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37112"/>
            <a:ext cx="3947878" cy="2232248"/>
          </a:xfrm>
          <a:prstGeom prst="rect">
            <a:avLst/>
          </a:prstGeom>
          <a:noFill/>
        </p:spPr>
      </p:pic>
      <p:pic>
        <p:nvPicPr>
          <p:cNvPr id="15362" name="Picture 2" descr="https://sun9-34.userapi.com/impg/zDF6EBosVRq0cYTcJbcAKiHZYh-hHExqjOuCGA/mWU0D01erew.jpg?size=1280x853&amp;quality=95&amp;sign=eba96644fd30b5ea18f3b629a00ad38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53136"/>
            <a:ext cx="31335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84072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хозяйство </a:t>
            </a: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35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40 277,8 тыс.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2023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313384"/>
            <a:ext cx="6589396" cy="55446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000" b="1" dirty="0" smtClean="0">
                <a:solidFill>
                  <a:srgbClr val="7030A0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–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11 553,02  тыс.руб</a:t>
            </a:r>
            <a:r>
              <a:rPr lang="ru-RU" sz="1000" b="1" dirty="0" smtClean="0">
                <a:solidFill>
                  <a:schemeClr val="accent3"/>
                </a:solidFill>
              </a:rPr>
              <a:t>. </a:t>
            </a:r>
            <a:r>
              <a:rPr lang="ru-RU" sz="1000" dirty="0" smtClean="0"/>
              <a:t>в том числе:                                                                                                                                                                                                                                          1. Содержание автомобильных дорог, из них: Содержание автомобильных дорог местного значения в границах муниципального образования Чарковский сельсовет, Усть-Бюрский сельсовет;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Содержание автомобильных дорог общего пользования местного значения, расположенных вне границ населенных пунктов в границах Усть-Абаканского района(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Чарков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Ах-Хол-аал</a:t>
            </a:r>
            <a:r>
              <a:rPr lang="ru-RU" sz="1000" dirty="0" smtClean="0"/>
              <a:t> Майский; Подъезд к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Бейка;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Чарков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Уйбат</a:t>
            </a:r>
            <a:r>
              <a:rPr lang="ru-RU" sz="1000" dirty="0" smtClean="0"/>
              <a:t>);                                                                                                                                                                                                                                                                     Содержание автомобильных дорог местного значения в границах муниципального образования Доможаковский с/</a:t>
            </a:r>
            <a:r>
              <a:rPr lang="ru-RU" sz="1000" dirty="0" err="1" smtClean="0"/>
              <a:t>с</a:t>
            </a:r>
            <a:r>
              <a:rPr lang="ru-RU" sz="1000" dirty="0" smtClean="0"/>
              <a:t>; 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12,8 км (с.Зеленое - д. Заря - 11 км, Подъезд к д. Заря - 1,8 км);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 ( Подъезд к п. Ильича,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Трояков ,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Райков -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Баинов</a:t>
            </a:r>
            <a:r>
              <a:rPr lang="ru-RU" sz="1000" dirty="0" smtClean="0"/>
              <a:t> );                                                                                                                                                                                                                  Содержание автомобильных дорог местного значения в границах муниципального образования </a:t>
            </a:r>
            <a:r>
              <a:rPr lang="ru-RU" sz="1000" dirty="0" err="1" smtClean="0"/>
              <a:t>Вершино-Биджинский</a:t>
            </a:r>
            <a:r>
              <a:rPr lang="ru-RU" sz="1000" dirty="0" smtClean="0"/>
              <a:t> сельсовет, Московский сельсовет. 2.  Экспертиза сметной стоимости.</a:t>
            </a:r>
          </a:p>
          <a:p>
            <a:r>
              <a:rPr lang="ru-RU" sz="1000" dirty="0" smtClean="0"/>
              <a:t>3. Ремонт автомобильных дорог, их них:                                                                                                                                                              Ремонт асфальтобетонного покрытия автомобильных дорог местного значения в границах поселений </a:t>
            </a:r>
            <a:r>
              <a:rPr lang="ru-RU" sz="1000" dirty="0" err="1" smtClean="0"/>
              <a:t>Доможаковского</a:t>
            </a:r>
            <a:r>
              <a:rPr lang="ru-RU" sz="1000" dirty="0" smtClean="0"/>
              <a:t>, Московского, </a:t>
            </a:r>
            <a:r>
              <a:rPr lang="ru-RU" sz="1000" dirty="0" err="1" smtClean="0"/>
              <a:t>Вершино-Биджинского</a:t>
            </a:r>
            <a:r>
              <a:rPr lang="ru-RU" sz="1000" dirty="0" smtClean="0"/>
              <a:t>, </a:t>
            </a:r>
            <a:r>
              <a:rPr lang="ru-RU" sz="1000" dirty="0" err="1" smtClean="0"/>
              <a:t>Усть-Бюрского</a:t>
            </a:r>
            <a:r>
              <a:rPr lang="ru-RU" sz="1000" dirty="0" smtClean="0"/>
              <a:t>, </a:t>
            </a:r>
            <a:r>
              <a:rPr lang="ru-RU" sz="1000" dirty="0" err="1" smtClean="0"/>
              <a:t>Чарковского</a:t>
            </a:r>
            <a:r>
              <a:rPr lang="ru-RU" sz="1000" dirty="0" smtClean="0"/>
              <a:t> сельсоветов Усть-Абаканского района Республики Хакасия (ямочный ремонт);                                                                                                                                                                                       Ремонт автомобильной дороги по ул. Юбилейная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, Усть-Абаканского района Республики Хакасия (315м);                                                                                                                                                                                                                                                                      Ремонт автомобильной дороги по ул. Баумана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, Усть-Абаканского района Республики Хакасия (660м);                                                                                                                                                                                                                                                   Ремонт асфальтобетонного покрытия автомобильной дороги ул. 30 лет Победы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;                                                                                           Ремонт автомобильной дороги, расположенной по адресу: Республика Хакасия, Усть-Абаканский район,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, ул. Лесхозная (652 м);                                                                                                                                                                                                                                          Ремонт парковочной площадки, расположенной по адресу: Республика Хакасия, Усть-Абаканский район, с. </a:t>
            </a:r>
            <a:r>
              <a:rPr lang="ru-RU" sz="1000" dirty="0" err="1" smtClean="0"/>
              <a:t>Усть-Бюр</a:t>
            </a:r>
            <a:r>
              <a:rPr lang="ru-RU" sz="1000" dirty="0" smtClean="0"/>
              <a:t>, ул. Ленина, 48а</a:t>
            </a:r>
          </a:p>
          <a:p>
            <a:r>
              <a:rPr lang="ru-RU" sz="1000" dirty="0" smtClean="0"/>
              <a:t>4.Обеспечение безопасности дорожного движения (обустройство пешеходных переходов):                                                                     Выполнение работ по обустройству пешеходного перехода в районе МБОУ "</a:t>
            </a:r>
            <a:r>
              <a:rPr lang="ru-RU" sz="1000" dirty="0" err="1" smtClean="0"/>
              <a:t>В-Биджинская</a:t>
            </a:r>
            <a:r>
              <a:rPr lang="ru-RU" sz="1000" dirty="0" smtClean="0"/>
              <a:t> СОШ", расположенного по адресу: Республика Хакасия, Усть-Абаканский район,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, ул. 30 лет Победы, 28. </a:t>
            </a:r>
          </a:p>
          <a:p>
            <a:r>
              <a:rPr lang="ru-RU" sz="1000" dirty="0" smtClean="0"/>
              <a:t>5. Установка дорожных знаков;                                                                                                                                                                                                6. Дорожная разметка;                                                                                                                                                                                               7. Разработка ПОДД и технических паспортов .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619672" y="836712"/>
            <a:ext cx="432048" cy="432048"/>
          </a:xfrm>
          <a:prstGeom prst="curvedRightArrow">
            <a:avLst>
              <a:gd name="adj1" fmla="val 25000"/>
              <a:gd name="adj2" fmla="val 50000"/>
              <a:gd name="adj3" fmla="val 360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86" descr="http://im1-tub-ru.yandex.net/i?id=246444009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2017063" cy="20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780928"/>
            <a:ext cx="2143082" cy="1339426"/>
          </a:xfrm>
          <a:prstGeom prst="rect">
            <a:avLst/>
          </a:prstGeom>
          <a:noFill/>
        </p:spPr>
      </p:pic>
      <p:pic>
        <p:nvPicPr>
          <p:cNvPr id="11" name="Picture 7" descr="https://novosibirskaya-oblast.doski.ru/i/73/70/42737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20688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2023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620688"/>
            <a:ext cx="6120680" cy="61206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0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(в том числе на разработку проектной документации), 19 081,3  из них</a:t>
            </a:r>
            <a:r>
              <a:rPr lang="ru-RU" sz="1000" b="1" dirty="0" smtClean="0"/>
              <a:t>: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000" dirty="0" smtClean="0"/>
              <a:t> 1. Ремонт асфальтобетонного покрытия автомобильной дороги ул. 30 лет Победы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 (0,6 км);                                                                                                                                                                                                                                     2. Ремонт автомобильной дороги по ул. Механизаторская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, Усть-Абаканского района Республики Хакасия (1,090км);                                                                                                                                                                                                                                        3. Ремонт автомобильной дороги по ул. Набережная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, Усть-Абаканского района Республики Хакасия (1,010км);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4. Ремонт автомобильной дороги с. Зеленое - д. Заря Усть-Абаканского района Республики Хакасия (0,257км);                                                                                                                                                                                                                                           5. Ремонт автомобильной дороги, расположенной по адресу: Республика Хакасия, Усть-Абаканский район, с. Московское, ул. Степная (0,27км).                                                                                                                                                                                                                     6. Ремонт автомобильной дороги  по ул. Железнодорожная п. Оросительный, Усть-Абаканского района Республики Хакасия (0,27км).</a:t>
            </a:r>
          </a:p>
          <a:p>
            <a:r>
              <a:rPr lang="ru-RU" sz="10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(в том числе на разработку проектной документации) (софинансирование), 389,5 из них</a:t>
            </a:r>
            <a:r>
              <a:rPr lang="ru-RU" sz="1000" b="1" dirty="0" smtClean="0"/>
              <a:t>:                                     </a:t>
            </a:r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                      1. Ремонт асфальтобетонного покрытия автомобильной дороги ул. 30 лет Победы с. </a:t>
            </a:r>
            <a:r>
              <a:rPr lang="ru-RU" sz="1000" dirty="0" err="1" smtClean="0"/>
              <a:t>Вершино-Биджа</a:t>
            </a:r>
            <a:r>
              <a:rPr lang="ru-RU" sz="1000" dirty="0" smtClean="0"/>
              <a:t>;                                                                                  </a:t>
            </a:r>
          </a:p>
          <a:p>
            <a:r>
              <a:rPr lang="ru-RU" sz="1000" dirty="0" smtClean="0"/>
              <a:t>2. Ремонт автомобильной дороги по ул. Механизаторская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, Усть-Абаканского района Республики Хакасия ;                                                                                                                                                                                                                                                                              3. Ремонт автомобильной дороги по ул. Набережная </a:t>
            </a:r>
            <a:r>
              <a:rPr lang="ru-RU" sz="1000" dirty="0" err="1" smtClean="0"/>
              <a:t>аал</a:t>
            </a:r>
            <a:r>
              <a:rPr lang="ru-RU" sz="1000" dirty="0" smtClean="0"/>
              <a:t> </a:t>
            </a:r>
            <a:r>
              <a:rPr lang="ru-RU" sz="1000" dirty="0" err="1" smtClean="0"/>
              <a:t>Доможаков</a:t>
            </a:r>
            <a:r>
              <a:rPr lang="ru-RU" sz="1000" dirty="0" smtClean="0"/>
              <a:t>, Усть-Абаканского района Республики Хакасия 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4. Ремонт автомобильной дороги с. Зеленое - д. Заря Усть-Абаканского района Республики Хакасия ;                                                                                                                                               5. Ремонт автомобильной дороги, расположенной по адресу: Республика Хакасия, Усть-Абаканский район, с. Московское, ул. Степная;                                                                                                                                                                                                                                        6. Ремонт автомобильной дороги  по ул. Железнодорожная п. Оросительный, Усть-Абаканского района Республики Хакасия .</a:t>
            </a:r>
          </a:p>
          <a:p>
            <a:r>
              <a:rPr lang="ru-RU" sz="1000" b="1" dirty="0" smtClean="0">
                <a:solidFill>
                  <a:srgbClr val="7030A0"/>
                </a:solidFill>
              </a:rPr>
              <a:t>Иные межбюджетные трансферты на содержание, капитальный ремонт, ремонт и строительство автомобильных дорог общего пользования, в том числе разработка проектно-сметной документации, 9 253,98 из них: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000" dirty="0" smtClean="0"/>
              <a:t>1. Ремонт дорог ул. Дачная, ул. Тихая д. Чапаево;                                                                                                                                                                   2. Ремонт автомобильной дороги по ул. Молодежная в д. Чапаево;                                                                                                                            3. Устройство парковки по ул. Молодежная в д. Чапаево;                                                                                                                                    4. Ямочный ремонт автомобильной дороги по ул. Советская в с. Калинино;                                                                                                                5. Ремонт автомобильной дороги по ул. Советская в с. Калинино.</a:t>
            </a: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pic>
        <p:nvPicPr>
          <p:cNvPr id="150531" name="Picture 3" descr="https://avatars.mds.yandex.net/get-altay/1784518/2a0000016a9560e0b72d1b01f6798e19c1fd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3015233" cy="1584176"/>
          </a:xfrm>
          <a:prstGeom prst="rect">
            <a:avLst/>
          </a:prstGeom>
          <a:noFill/>
        </p:spPr>
      </p:pic>
      <p:pic>
        <p:nvPicPr>
          <p:cNvPr id="150533" name="Picture 5" descr="https://cdn.vashgorod.ru/r/1200x1200/img/8a/9e/8a9e50069055fbd36f4c6fab94005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48680"/>
            <a:ext cx="2977271" cy="2232248"/>
          </a:xfrm>
          <a:prstGeom prst="rect">
            <a:avLst/>
          </a:prstGeom>
          <a:noFill/>
        </p:spPr>
      </p:pic>
      <p:pic>
        <p:nvPicPr>
          <p:cNvPr id="1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869160"/>
            <a:ext cx="2126989" cy="169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2023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476672"/>
            <a:ext cx="3643338" cy="6378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45 825,5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 том числе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2592288" cy="185163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691102" cy="18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3968" y="6093296"/>
            <a:ext cx="4680520" cy="49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Содержание УЖКХ и С 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16 351,5 тыс.руб.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3968" y="1268760"/>
            <a:ext cx="4608512" cy="6924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</a:rPr>
              <a:t>Субсидии муниципальному казенному предприятию ЖКХ на  погашение кредиторской задолженности </a:t>
            </a:r>
            <a:r>
              <a:rPr lang="ru-RU" sz="1300" b="1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15 910,0 тыс. рублей.</a:t>
            </a:r>
            <a:endParaRPr lang="ru-RU" sz="1300" b="1" dirty="0"/>
          </a:p>
        </p:txBody>
      </p:sp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628228"/>
            <a:ext cx="2736304" cy="184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2204864"/>
            <a:ext cx="4608512" cy="1431161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dirty="0" smtClean="0"/>
              <a:t>Поддержка и развитие систем коммунального комплекса в муниципальных образованиях Республики Хакасия, в т.ч. проведение капитального ремонта объектов коммунальной инфраструктуры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100" b="1" i="1" dirty="0" smtClean="0">
                <a:solidFill>
                  <a:schemeClr val="tx1"/>
                </a:solidFill>
              </a:rPr>
              <a:t>(</a:t>
            </a:r>
            <a:r>
              <a:rPr lang="ru-RU" sz="1100" i="1" dirty="0" smtClean="0"/>
              <a:t>Поставка блочно-модульной котельной с установкой в с. Солнечное;  Технологическое присоединение электроустановки системы водоснабжения с.Зеленое</a:t>
            </a:r>
            <a:r>
              <a:rPr lang="ru-RU" sz="1100" b="1" i="1" dirty="0" smtClean="0">
                <a:solidFill>
                  <a:schemeClr val="tx1"/>
                </a:solidFill>
              </a:rPr>
              <a:t>)  -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5 782,2 тыс. рублей.</a:t>
            </a:r>
            <a:endParaRPr lang="ru-RU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3789040"/>
            <a:ext cx="468052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Разработка ПСД и инженерных изысканий системы водоснабжения с.Зеленое </a:t>
            </a:r>
            <a:r>
              <a:rPr lang="ru-RU" sz="1300" b="1" dirty="0" smtClean="0">
                <a:solidFill>
                  <a:schemeClr val="tx1"/>
                </a:solidFill>
              </a:rPr>
              <a:t>– 110,2  тыс.руб.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3968" y="4365104"/>
            <a:ext cx="4608512" cy="158504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Экспертиза проверки достоверности сметной стоимости по капитальному ремонту тепловой сети с.Солнечное;  Экспертиза проверки достоверности сметной стоимости, разработка ПСД на капитальный ремонт тепловой сети с.Солнечное;    Экспертиза металлических дымовых труб в котельных </a:t>
            </a:r>
            <a:r>
              <a:rPr lang="ru-RU" sz="1200" dirty="0" err="1" smtClean="0"/>
              <a:t>аал.Доможаков,аал</a:t>
            </a:r>
            <a:r>
              <a:rPr lang="ru-RU" sz="1200" dirty="0" smtClean="0"/>
              <a:t> </a:t>
            </a:r>
            <a:r>
              <a:rPr lang="ru-RU" sz="1200" dirty="0" err="1" smtClean="0"/>
              <a:t>Чарков,с.Вершина-Биджа</a:t>
            </a:r>
            <a:r>
              <a:rPr lang="ru-RU" sz="1200" dirty="0" smtClean="0"/>
              <a:t>;   Профилактическое испытание электрооборудования объектов котельных </a:t>
            </a:r>
            <a:r>
              <a:rPr lang="ru-RU" sz="1200" dirty="0" err="1" smtClean="0"/>
              <a:t>аал.Чарков</a:t>
            </a:r>
            <a:r>
              <a:rPr lang="ru-RU" sz="1200" dirty="0" smtClean="0"/>
              <a:t>, </a:t>
            </a:r>
            <a:r>
              <a:rPr lang="ru-RU" sz="1200" dirty="0" err="1" smtClean="0"/>
              <a:t>п.Вершина-Биджа</a:t>
            </a:r>
            <a:r>
              <a:rPr lang="ru-RU" sz="1200" dirty="0" smtClean="0"/>
              <a:t> – </a:t>
            </a:r>
            <a:r>
              <a:rPr lang="ru-RU" sz="1300" b="1" dirty="0" smtClean="0">
                <a:solidFill>
                  <a:schemeClr val="tx1"/>
                </a:solidFill>
              </a:rPr>
              <a:t>525,7  тыс. рублей.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2023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112 991,2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51520" y="1196751"/>
            <a:ext cx="4143404" cy="3990053"/>
            <a:chOff x="4285720" y="2547905"/>
            <a:chExt cx="3838742" cy="51030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695255"/>
              <a:ext cx="3838742" cy="826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48 128,1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21580"/>
              <a:ext cx="3838742" cy="590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3 592,4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2999165"/>
              <a:ext cx="3838742" cy="59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4 623,7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59044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8 011,2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5301208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47 765,3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1520" y="3140968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 698,0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3933056"/>
            <a:ext cx="4176464" cy="64633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172,5 тыс.руб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  <p:pic>
        <p:nvPicPr>
          <p:cNvPr id="22" name="Рисунок 21" descr="https://avatars.mds.yandex.net/get-zen_doc/197791/pub_5f8dc04cb5e4d5370e8ed178_5f8dc07dd95e5c3d0bf575c0/scale_1200"/>
          <p:cNvPicPr/>
          <p:nvPr/>
        </p:nvPicPr>
        <p:blipFill>
          <a:blip r:embed="rId10" cstate="print"/>
          <a:srcRect t="7764" r="7841" b="84739"/>
          <a:stretch>
            <a:fillRect/>
          </a:stretch>
        </p:blipFill>
        <p:spPr bwMode="auto">
          <a:xfrm>
            <a:off x="4716016" y="4509120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 descr="https://formulakd.ru/images/uslugi/2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2023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129 226,1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03848" y="2132856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588224" y="3645024"/>
            <a:ext cx="1368152" cy="1080120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72200" y="1196752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77 983,9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060848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436" y="2474656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7 479,8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797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51920" y="2204864"/>
            <a:ext cx="189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5586" y="261981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3 970,9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2131716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6505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3 821,2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9872" y="3501008"/>
            <a:ext cx="2162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25002" y="3997654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2 743,6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478" y="189403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23528" y="3356992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 cstate="print"/>
          <a:srcRect l="12569" t="8333" r="66636" b="8333"/>
          <a:stretch>
            <a:fillRect/>
          </a:stretch>
        </p:blipFill>
        <p:spPr bwMode="auto">
          <a:xfrm>
            <a:off x="395536" y="299695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3861048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44 400,6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3284984"/>
            <a:ext cx="279477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6" y="3140968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91683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29830" y="416105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3 366,0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5936" y="4869160"/>
            <a:ext cx="21620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47864" y="5589240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12 201,8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 cstate="print"/>
          <a:srcRect r="9999"/>
          <a:stretch>
            <a:fillRect/>
          </a:stretch>
        </p:blipFill>
        <p:spPr bwMode="auto">
          <a:xfrm>
            <a:off x="2771800" y="508518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026" y="320556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49</a:t>
            </a:fld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2023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0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района. 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капитальных вложений за счет всех источников финансирования в 2023 году в составил 141,9 млн. рублей, из них:	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021864"/>
              </p:ext>
            </p:extLst>
          </p:nvPr>
        </p:nvGraphicFramePr>
        <p:xfrm>
          <a:off x="323528" y="2420888"/>
          <a:ext cx="8643999" cy="3876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 smtClean="0"/>
                        <a:t>п</a:t>
                      </a:r>
                      <a:r>
                        <a:rPr lang="ru-RU" sz="1400" b="1" dirty="0" smtClean="0"/>
                        <a:t>/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2023г.              (млн. руб.)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7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dirty="0" smtClean="0"/>
                        <a:t>Строительство</a:t>
                      </a:r>
                      <a:r>
                        <a:rPr lang="ru-RU" sz="1400" b="1" baseline="0" dirty="0" smtClean="0"/>
                        <a:t>  универсального спортивного зала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84,0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66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водопровода в с. Зеленое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4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42,8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Строительство жилья, предоставляемого по договорам найма жилого помещения 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аал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Чарков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Строительство жилья, предоставляемого по договорам найма жилого помещения (п. Тепличный,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аал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Доможаков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, с. Солнечное)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3,8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Приобретение жилья для специалистов с высшим педагогическим образованием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7,6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2023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01.01.2024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="" xmlns:p14="http://schemas.microsoft.com/office/powerpoint/2010/main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Первый зам.Главы  - 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</a:t>
            </a:r>
            <a:r>
              <a:rPr lang="ru-RU" sz="1600" b="1" dirty="0" smtClean="0">
                <a:solidFill>
                  <a:srgbClr val="002060"/>
                </a:solidFill>
              </a:rPr>
              <a:t>- Потылицына </a:t>
            </a:r>
            <a:r>
              <a:rPr lang="ru-RU" sz="1600" b="1" dirty="0">
                <a:solidFill>
                  <a:srgbClr val="002060"/>
                </a:solidFill>
              </a:rPr>
              <a:t>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2-14-32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36,2 %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63,8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41 329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4377208" cy="320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80"/>
                <a:gridCol w="1041628"/>
                <a:gridCol w="104400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/>
                </a:tc>
              </a:tr>
              <a:tr h="4203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44 533,4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50 932,5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896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80,4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1,08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43504" y="3428998"/>
            <a:ext cx="285752" cy="14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Пользователь\Desktop\-Бюр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70462"/>
            <a:ext cx="3071834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571636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2023 год увеличился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22,4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14,2%;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увеличился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41,4%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оборот розничной торговли увеличился на 18,4%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786058"/>
          <a:ext cx="4857752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2 159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5 638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1 500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1 271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землепользования,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20889</TotalTime>
  <Words>6257</Words>
  <Application>Microsoft Office PowerPoint</Application>
  <PresentationFormat>Экран (4:3)</PresentationFormat>
  <Paragraphs>1122</Paragraphs>
  <Slides>53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2019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2023 год</vt:lpstr>
      <vt:lpstr>Исполнение по подразделам классификации расходов  бюджета  муниципального образования   Усть-Абаканский район за 2023 год</vt:lpstr>
      <vt:lpstr>Исполнение по подразделам классификации расходов  бюджета  муниципального образования   Усть-Абаканский район за 2023 год</vt:lpstr>
      <vt:lpstr>Исполнение по подразделам классификации расходов  бюджета  муниципального образования   Усть-Абаканский район за 2023 год</vt:lpstr>
      <vt:lpstr>Исполнение по подразделам классификации расходов  бюджета  муниципального образования   Усть-Абаканский район за 2023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6319</cp:revision>
  <cp:lastPrinted>2016-05-25T12:21:08Z</cp:lastPrinted>
  <dcterms:created xsi:type="dcterms:W3CDTF">2013-11-20T11:05:04Z</dcterms:created>
  <dcterms:modified xsi:type="dcterms:W3CDTF">2024-06-24T08:57:35Z</dcterms:modified>
</cp:coreProperties>
</file>