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4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dLbls/>
        <c:axId val="159865472"/>
        <c:axId val="159887744"/>
      </c:barChart>
      <c:catAx>
        <c:axId val="159865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887744"/>
        <c:crosses val="autoZero"/>
        <c:auto val="1"/>
        <c:lblAlgn val="ctr"/>
        <c:lblOffset val="100"/>
      </c:catAx>
      <c:valAx>
        <c:axId val="159887744"/>
        <c:scaling>
          <c:orientation val="minMax"/>
        </c:scaling>
        <c:axPos val="l"/>
        <c:majorGridlines/>
        <c:numFmt formatCode="General" sourceLinked="1"/>
        <c:tickLblPos val="none"/>
        <c:crossAx val="15986547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778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9716899980402466E-2"/>
                  <c:y val="-5.951649164918933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495642</c:v>
                </c:pt>
                <c:pt idx="1">
                  <c:v>116836.5</c:v>
                </c:pt>
                <c:pt idx="2">
                  <c:v>1469664.4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3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495642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116836.5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1469664.4</c:v>
                </c:pt>
              </c:numCache>
            </c:numRef>
          </c:val>
        </c:ser>
        <c:dLbls/>
        <c:shape val="box"/>
        <c:axId val="135856128"/>
        <c:axId val="135857664"/>
        <c:axId val="0"/>
      </c:bar3DChart>
      <c:catAx>
        <c:axId val="135856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35857664"/>
        <c:crossesAt val="0"/>
        <c:auto val="1"/>
        <c:lblAlgn val="ctr"/>
        <c:lblOffset val="100"/>
      </c:catAx>
      <c:valAx>
        <c:axId val="135857664"/>
        <c:scaling>
          <c:orientation val="minMax"/>
        </c:scaling>
        <c:delete val="1"/>
        <c:axPos val="l"/>
        <c:numFmt formatCode="#,##0.00" sourceLinked="1"/>
        <c:tickLblPos val="none"/>
        <c:crossAx val="13585612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38"/>
          <c:y val="0.13613956803855579"/>
          <c:w val="0.29881448911261693"/>
          <c:h val="0.3268732219654718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495.6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116.8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679E-3"/>
                  <c:y val="1.932353624973695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1469.7</c:v>
                </c:pt>
                <c:pt idx="1">
                  <c:v>1247.3</c:v>
                </c:pt>
                <c:pt idx="2">
                  <c:v>1254.4000000000001</c:v>
                </c:pt>
              </c:numCache>
            </c:numRef>
          </c:val>
        </c:ser>
        <c:dLbls/>
        <c:shape val="box"/>
        <c:axId val="164677888"/>
        <c:axId val="135925760"/>
        <c:axId val="0"/>
      </c:bar3DChart>
      <c:catAx>
        <c:axId val="164677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5925760"/>
        <c:crosses val="autoZero"/>
        <c:auto val="1"/>
        <c:lblAlgn val="ctr"/>
        <c:lblOffset val="100"/>
      </c:catAx>
      <c:valAx>
        <c:axId val="13592576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467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14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14"/>
                </c:manualLayout>
              </c:layout>
              <c:showVal val="1"/>
            </c:dLbl>
            <c:dLbl>
              <c:idx val="1"/>
              <c:layout>
                <c:manualLayout>
                  <c:x val="-4.5904208407226228E-17"/>
                  <c:y val="0.20471237190630329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2082.1</c:v>
                </c:pt>
                <c:pt idx="1">
                  <c:v>1889.6</c:v>
                </c:pt>
                <c:pt idx="2">
                  <c:v>1930.3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36059904"/>
        <c:axId val="136078080"/>
        <c:axId val="0"/>
      </c:bar3DChart>
      <c:catAx>
        <c:axId val="136059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36078080"/>
        <c:crosses val="autoZero"/>
        <c:auto val="1"/>
        <c:lblAlgn val="ctr"/>
        <c:lblOffset val="100"/>
      </c:catAx>
      <c:valAx>
        <c:axId val="136078080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6059904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32,1</c:v>
                </c:pt>
                <c:pt idx="3">
                  <c:v>Гос.пошлина 7,2</c:v>
                </c:pt>
                <c:pt idx="4">
                  <c:v>Доходы от использования имущества 97,8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422.1</c:v>
                </c:pt>
                <c:pt idx="1">
                  <c:v>34.200000000000003</c:v>
                </c:pt>
                <c:pt idx="2">
                  <c:v>32.1</c:v>
                </c:pt>
                <c:pt idx="3">
                  <c:v>7.2</c:v>
                </c:pt>
                <c:pt idx="4">
                  <c:v>97.8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12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37E-4"/>
          <c:y val="2.091488629383191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35.300000000000004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3"/>
          <c:w val="0.71286091728430601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37.300000000000004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46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35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1857789271816120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 140 743,2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110 882,5</c:v>
                </c:pt>
                <c:pt idx="3">
                  <c:v>Жилищно-коммунальное хозяйство 70 206,3</c:v>
                </c:pt>
                <c:pt idx="4">
                  <c:v>Охрана окружающей среды 13 197,9</c:v>
                </c:pt>
                <c:pt idx="5">
                  <c:v>Образование 1 419 831,3</c:v>
                </c:pt>
                <c:pt idx="6">
                  <c:v>Культура 138 211,5</c:v>
                </c:pt>
                <c:pt idx="7">
                  <c:v>Социальная политика 128 766,0</c:v>
                </c:pt>
                <c:pt idx="8">
                  <c:v>Физическая культура и спорт 26 412,4</c:v>
                </c:pt>
                <c:pt idx="9">
                  <c:v>Средства массовой информации 12 546,2</c:v>
                </c:pt>
                <c:pt idx="10">
                  <c:v>Межбюджетные трансферты 141 905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140743.20000000001</c:v>
                </c:pt>
                <c:pt idx="1">
                  <c:v>779.5</c:v>
                </c:pt>
                <c:pt idx="2">
                  <c:v>110882.5</c:v>
                </c:pt>
                <c:pt idx="3">
                  <c:v>70206.3</c:v>
                </c:pt>
                <c:pt idx="4">
                  <c:v>13197.9</c:v>
                </c:pt>
                <c:pt idx="5">
                  <c:v>1419831.3</c:v>
                </c:pt>
                <c:pt idx="6">
                  <c:v>138211.5</c:v>
                </c:pt>
                <c:pt idx="7">
                  <c:v>128766</c:v>
                </c:pt>
                <c:pt idx="8">
                  <c:v>26412.400000000001</c:v>
                </c:pt>
                <c:pt idx="9">
                  <c:v>12546.2</c:v>
                </c:pt>
                <c:pt idx="10">
                  <c:v>141905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92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77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54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52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522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85E-3"/>
                  <c:y val="1.8629575469196365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5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0.77750639919059028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7.3493600809409823E-2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1713221.2</c:v>
                </c:pt>
                <c:pt idx="1">
                  <c:v>147398.20000000001</c:v>
                </c:pt>
                <c:pt idx="2">
                  <c:v>140743.20000000001</c:v>
                </c:pt>
                <c:pt idx="3">
                  <c:v>13197.9</c:v>
                </c:pt>
                <c:pt idx="4">
                  <c:v>188921.29999999981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06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224406.6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1025517.3</c:v>
                </c:pt>
                <c:pt idx="1">
                  <c:v>906363.6</c:v>
                </c:pt>
                <c:pt idx="2">
                  <c:v>912893.9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96500.3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163.9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8821.2000000000007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794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64422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dLbls/>
        <c:shape val="box"/>
        <c:axId val="140753152"/>
        <c:axId val="140845056"/>
        <c:axId val="0"/>
      </c:bar3DChart>
      <c:catAx>
        <c:axId val="140753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845056"/>
        <c:crosses val="autoZero"/>
        <c:auto val="1"/>
        <c:lblAlgn val="ctr"/>
        <c:lblOffset val="100"/>
      </c:catAx>
      <c:valAx>
        <c:axId val="140845056"/>
        <c:scaling>
          <c:orientation val="minMax"/>
        </c:scaling>
        <c:delete val="1"/>
        <c:axPos val="l"/>
        <c:numFmt formatCode="#,##0.0" sourceLinked="1"/>
        <c:tickLblPos val="none"/>
        <c:crossAx val="1407531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33"/>
          <c:w val="0.69893926615099744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915E-2"/>
          <c:y val="0.23855007139057638"/>
          <c:w val="0.92278499725842089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419</a:t>
                    </a:r>
                    <a:r>
                      <a:rPr lang="ru-RU" baseline="0" dirty="0" smtClean="0"/>
                      <a:t> 831,3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20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1419831.3</c:v>
                </c:pt>
                <c:pt idx="1">
                  <c:v>1242671.7</c:v>
                </c:pt>
                <c:pt idx="2">
                  <c:v>1250369.5</c:v>
                </c:pt>
              </c:numCache>
            </c:numRef>
          </c:val>
        </c:ser>
        <c:dLbls/>
        <c:marker val="1"/>
        <c:axId val="140971392"/>
        <c:axId val="140973184"/>
      </c:lineChart>
      <c:catAx>
        <c:axId val="140971392"/>
        <c:scaling>
          <c:orientation val="minMax"/>
        </c:scaling>
        <c:delete val="1"/>
        <c:axPos val="b"/>
        <c:numFmt formatCode="General" sourceLinked="1"/>
        <c:tickLblPos val="none"/>
        <c:crossAx val="140973184"/>
        <c:crosses val="autoZero"/>
        <c:auto val="1"/>
        <c:lblAlgn val="ctr"/>
        <c:lblOffset val="100"/>
      </c:catAx>
      <c:valAx>
        <c:axId val="140973184"/>
        <c:scaling>
          <c:orientation val="minMax"/>
        </c:scaling>
        <c:delete val="1"/>
        <c:axPos val="l"/>
        <c:numFmt formatCode="#,##0.00" sourceLinked="1"/>
        <c:tickLblPos val="none"/>
        <c:crossAx val="140971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6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dLbls/>
        <c:shape val="box"/>
        <c:axId val="144107392"/>
        <c:axId val="144108928"/>
        <c:axId val="0"/>
      </c:bar3DChart>
      <c:catAx>
        <c:axId val="144107392"/>
        <c:scaling>
          <c:orientation val="minMax"/>
        </c:scaling>
        <c:delete val="1"/>
        <c:axPos val="b"/>
        <c:tickLblPos val="none"/>
        <c:crossAx val="144108928"/>
        <c:crosses val="autoZero"/>
        <c:auto val="1"/>
        <c:lblAlgn val="ctr"/>
        <c:lblOffset val="100"/>
      </c:catAx>
      <c:valAx>
        <c:axId val="14410892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10739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4179584"/>
        <c:axId val="144181120"/>
        <c:axId val="0"/>
      </c:bar3DChart>
      <c:catAx>
        <c:axId val="144179584"/>
        <c:scaling>
          <c:orientation val="minMax"/>
        </c:scaling>
        <c:delete val="1"/>
        <c:axPos val="b"/>
        <c:tickLblPos val="none"/>
        <c:crossAx val="144181120"/>
        <c:crosses val="autoZero"/>
        <c:auto val="1"/>
        <c:lblAlgn val="ctr"/>
        <c:lblOffset val="100"/>
      </c:catAx>
      <c:valAx>
        <c:axId val="14418112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417958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dLbls/>
        <c:shape val="cone"/>
        <c:axId val="160082176"/>
        <c:axId val="160092160"/>
        <c:axId val="0"/>
      </c:bar3DChart>
      <c:catAx>
        <c:axId val="1600821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092160"/>
        <c:crosses val="autoZero"/>
        <c:auto val="1"/>
        <c:lblAlgn val="ctr"/>
        <c:lblOffset val="100"/>
      </c:catAx>
      <c:valAx>
        <c:axId val="16009216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00821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2"/>
          <c:w val="0.94412701764659013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dLbls/>
        <c:axId val="159468544"/>
        <c:axId val="159470336"/>
      </c:barChart>
      <c:catAx>
        <c:axId val="1594685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9470336"/>
        <c:crosses val="autoZero"/>
        <c:auto val="1"/>
        <c:lblAlgn val="ctr"/>
        <c:lblOffset val="100"/>
      </c:catAx>
      <c:valAx>
        <c:axId val="1594703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4685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44"/>
          <c:y val="2.6074396017564247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dLbls/>
        <c:marker val="1"/>
        <c:axId val="159507584"/>
        <c:axId val="159509120"/>
      </c:lineChart>
      <c:catAx>
        <c:axId val="1595075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509120"/>
        <c:crosses val="autoZero"/>
        <c:auto val="1"/>
        <c:lblAlgn val="ctr"/>
        <c:lblOffset val="100"/>
      </c:catAx>
      <c:valAx>
        <c:axId val="1595091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95075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96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7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7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61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3E-2"/>
                  <c:y val="-4.5583726537841108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dLbls/>
        <c:shape val="cylinder"/>
        <c:axId val="160276480"/>
        <c:axId val="160278016"/>
        <c:axId val="0"/>
      </c:bar3DChart>
      <c:catAx>
        <c:axId val="1602764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278016"/>
        <c:crossesAt val="0"/>
        <c:auto val="1"/>
        <c:lblAlgn val="ctr"/>
        <c:lblOffset val="100"/>
      </c:catAx>
      <c:valAx>
        <c:axId val="160278016"/>
        <c:scaling>
          <c:orientation val="minMax"/>
        </c:scaling>
        <c:delete val="1"/>
        <c:axPos val="l"/>
        <c:numFmt formatCode="General" sourceLinked="1"/>
        <c:tickLblPos val="none"/>
        <c:crossAx val="160276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5001E-2"/>
          <c:y val="6.1888800375320158E-2"/>
          <c:w val="0.8669247129967205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dLbls/>
        <c:axId val="160354688"/>
        <c:axId val="160356224"/>
      </c:barChart>
      <c:catAx>
        <c:axId val="160354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356224"/>
        <c:crossesAt val="0"/>
        <c:auto val="1"/>
        <c:lblAlgn val="ctr"/>
        <c:lblOffset val="100"/>
      </c:catAx>
      <c:valAx>
        <c:axId val="160356224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03546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dLbls/>
        <c:shape val="cone"/>
        <c:axId val="160418816"/>
        <c:axId val="160432896"/>
        <c:axId val="0"/>
      </c:bar3DChart>
      <c:catAx>
        <c:axId val="160418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432896"/>
        <c:crosses val="autoZero"/>
        <c:auto val="1"/>
        <c:lblAlgn val="ctr"/>
        <c:lblOffset val="100"/>
      </c:catAx>
      <c:valAx>
        <c:axId val="1604328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04188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404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dLbls/>
        <c:marker val="1"/>
        <c:axId val="160466048"/>
        <c:axId val="160467584"/>
      </c:lineChart>
      <c:catAx>
        <c:axId val="160466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467584"/>
        <c:crosses val="autoZero"/>
        <c:auto val="1"/>
        <c:lblAlgn val="ctr"/>
        <c:lblOffset val="100"/>
      </c:catAx>
      <c:valAx>
        <c:axId val="1604675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046604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2 107 470,0 тыс.рублей ( 95,4 %)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99 011,8 тыс. рублей ( 4,5%)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2 203 481,8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2 107 470,0 тыс.рублей ( 95,4 %)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2024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99 011,8 тыс. рублей ( 4,5%)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2 203 481,8 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13.06.2024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6 от 22.03.2024 года             «О внесении изменений в Решение Совета депутатов Усть-Абаканского района Республики Хакасия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№ 82 от 22.12.2023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2024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2026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121 338,9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2 203 481,8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2 082 142,9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1 943 070,6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1 889 650,3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1 903 599,2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1 930 349,3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2169637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257351982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57704674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927086602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092280" y="3429000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130614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080108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1 464 671,1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1 247 343,0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1 254 416,1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177 303,0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47 414,0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54 837,0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185 435,7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97 391,4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103 715,0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1 059 696,7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1 063 664,3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1 057 241,1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42 235,7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238386659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2 203 481,8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383633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140 743,2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128 766,0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137 168,2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137 998,7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964507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26 412,4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6076787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1 419 831,0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1 242 671,7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1 250 369,5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0334040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211,5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110 882,5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7160916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206,3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422281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62 929,8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24 480,4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3439100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777,7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42023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11 078,6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14 185,4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6 831,7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17 781,6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55246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64668741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64 422,0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5209836"/>
              </p:ext>
            </p:extLst>
          </p:nvPr>
        </p:nvGraphicFramePr>
        <p:xfrm>
          <a:off x="6929454" y="3928496"/>
          <a:ext cx="253909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39278"/>
                <a:gridCol w="849773"/>
                <a:gridCol w="85003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1025517,3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906 363,6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912 893,9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224 406,6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7612362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96 500,3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13 197,9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5 937,5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038596"/>
              </p:ext>
            </p:extLst>
          </p:nvPr>
        </p:nvGraphicFramePr>
        <p:xfrm>
          <a:off x="7081150" y="1357299"/>
          <a:ext cx="209936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44152"/>
                <a:gridCol w="707138"/>
                <a:gridCol w="648072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102689,4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35 522,1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8 278,4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6 152,1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114335,5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128706,7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128978,7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12 546,2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892820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26 412,4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2 203 481,8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1 903 599,3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1 944 729,4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2024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4013466085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59021308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073852167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2024 и плановый период 2025 и 2026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2024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1 703 704,6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188 756,9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75656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7 223,1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207 785,4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2 107 470,0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1 341 789,0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154 935,7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143 576,1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60 335,6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7 089,1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2024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49 256,2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78 786,8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4 273,7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56 440,2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174 574,4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25 988,1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3 529,9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1 341 789,1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1 301 038,5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39 435,5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1 315,1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676198971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2024	год и плановый период 2025-2026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762840315"/>
              </p:ext>
            </p:extLst>
          </p:nvPr>
        </p:nvGraphicFramePr>
        <p:xfrm>
          <a:off x="142844" y="66045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35 211,0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742,9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26 480,5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3 096,4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7856525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</a:t>
                      </a:r>
                      <a:r>
                        <a:rPr lang="ru-RU" sz="115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258,3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1 437,3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306,1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77 191,9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55 306,7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 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2024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38 687,2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4 273,7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6 866,9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96 011,8тыс.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7 970,4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4 186,7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3 904,5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565,7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60 410,2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12 546,2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17821</TotalTime>
  <Words>5466</Words>
  <Application>Microsoft Office PowerPoint</Application>
  <PresentationFormat>Экран (4:3)</PresentationFormat>
  <Paragraphs>1164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4770</cp:revision>
  <dcterms:created xsi:type="dcterms:W3CDTF">2013-11-30T21:03:12Z</dcterms:created>
  <dcterms:modified xsi:type="dcterms:W3CDTF">2024-06-13T02:12:04Z</dcterms:modified>
</cp:coreProperties>
</file>