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78" r:id="rId4"/>
    <p:sldId id="280" r:id="rId5"/>
    <p:sldId id="282" r:id="rId6"/>
    <p:sldId id="284" r:id="rId7"/>
    <p:sldId id="286" r:id="rId8"/>
    <p:sldId id="291" r:id="rId9"/>
    <p:sldId id="292" r:id="rId10"/>
    <p:sldId id="293" r:id="rId11"/>
    <p:sldId id="298" r:id="rId12"/>
    <p:sldId id="299" r:id="rId13"/>
    <p:sldId id="300" r:id="rId14"/>
    <p:sldId id="302" r:id="rId15"/>
    <p:sldId id="301" r:id="rId16"/>
    <p:sldId id="303" r:id="rId17"/>
    <p:sldId id="305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0012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0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ikrh\Desktop\агитац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55726"/>
            <a:ext cx="6768752" cy="26394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51812"/>
            <a:ext cx="7493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ПРЕДВЫБОРНАЯ АГИТАЦИЯ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НА ВЫБОРАХ В ОРГАНЫ МЕСТНОГО САМОУПРАВЛЕНИЯ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71600" y="72956"/>
            <a:ext cx="72008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 ПРОВОДИТЬ ПРЕДВЫБОРНУЮ АГИТАЦИЮ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627534"/>
            <a:ext cx="8496944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федеральным органам государственной власти, органам государственной власти субъектов Российской Федерации, иным государственным органам, органам местного самоуправления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1923678"/>
            <a:ext cx="8496944" cy="1440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лицам, замещающим государственные или выборные муниципальные должности, государственным и муниципальным служащим, лицам, являющимся членами органов управления организаций независимо от формы собственности при исполнении ими своих должностных или служебных обязанностей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3363838"/>
            <a:ext cx="6984776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Указание в агитационном материале должности такого лица не является нарушением настоящего запрета</a:t>
            </a:r>
            <a:endParaRPr lang="ru-RU" dirty="0"/>
          </a:p>
        </p:txBody>
      </p:sp>
      <p:pic>
        <p:nvPicPr>
          <p:cNvPr id="25604" name="Picture 4" descr="https://cdn.pixabay.com/photo/2016/03/31/18/04/finger-1294109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486" y="3435846"/>
            <a:ext cx="1022162" cy="538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71600" y="72956"/>
            <a:ext cx="72008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 ПРОВОДИТЬ ПРЕДВЫБОРНУЮ АГИТАЦИЮ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627534"/>
            <a:ext cx="8496944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воинским частям, военным учреждениям и организациям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1419622"/>
            <a:ext cx="8496944" cy="9361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благотворительным и религиозным организациям, учрежденным ими организациям, а также членам и участникам религиозных объединений при совершении обрядов и церемоний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643758"/>
            <a:ext cx="8496944" cy="7200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избирательным комиссиям, членам комиссий с правом решающего голоса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651870"/>
            <a:ext cx="8496944" cy="9361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представителям организаций, осуществляющих выпуск средств массовой информации, и представителям редакций сетевых изданий при осуществлении ими профессиональной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71600" y="72956"/>
            <a:ext cx="72008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 ПРОВОДИТЬ ПРЕДВЫБОРНУЮ АГИТАЦИЮ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627534"/>
            <a:ext cx="8496944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лицам, в отношении которых решением суда в период проводимой избирательной кампании установлен факт нарушения Федерального закона «О противодействии экстремисткой деятельности»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923678"/>
            <a:ext cx="8496944" cy="6480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иным лицам, указанным в п. 7 ст. 48 67-ФЗ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931790"/>
            <a:ext cx="8496944" cy="144016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Hak" pitchFamily="34" charset="-52"/>
              </a:rPr>
              <a:t>Лицам, замещающим государственные или выборные муниципальные должности, запрещается проводить предвыборную агитацию на каналах организаций телерадиовещания и в периодических печатных изданиях, </a:t>
            </a:r>
            <a:r>
              <a:rPr lang="ru-RU" sz="1600" b="1" dirty="0" smtClean="0">
                <a:solidFill>
                  <a:srgbClr val="C00000"/>
                </a:solidFill>
                <a:latin typeface="Arial Hak" pitchFamily="34" charset="-52"/>
              </a:rPr>
              <a:t>за исключением случаев, если указанные лица зарегистрированы в качестве кандидатов в депутаты или на выборные должности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3808" y="72956"/>
            <a:ext cx="34563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55526"/>
            <a:ext cx="864096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Привлекать к предвыборной агитации лиц, не достигших на день голосования возраста 18 лет  </a:t>
            </a:r>
            <a:endParaRPr lang="ru-RU" sz="16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347614"/>
            <a:ext cx="864096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Использовать в агитационных материалах изображения иных физических лиц</a:t>
            </a:r>
            <a:endParaRPr lang="ru-RU" sz="16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139702"/>
            <a:ext cx="864096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Использовать в агитационных материалах высказываний физических лиц о кандидате без письменного согласия данных лиц</a:t>
            </a:r>
            <a:endParaRPr lang="ru-RU" sz="16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931790"/>
            <a:ext cx="8208912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Согласие не требуется в случае: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использования избирательным объединением на соответствующих выборах высказываний выдвинутых им кандидатов;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использования обнародованных высказываний о кандидатах с указанием даты (периода времени) обнародования таких высказываний и наименования СМИ, в котором они были обнародованы;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цитирования высказываний об избирательном объединении, о кандидате, обнародованных на соответствующих выборах иными избирательными объединениями, кандидатами в своих агитационных материалах, изготовленных и распространенных в соответствии с законом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Picture 4" descr="https://cdn.pixabay.com/photo/2016/03/31/18/04/finger-1294109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04325" flipH="1">
            <a:off x="45022" y="3094787"/>
            <a:ext cx="648072" cy="34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3808" y="72956"/>
            <a:ext cx="34563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55526"/>
            <a:ext cx="864096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Призывать к совершению деяний, предусмотренных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Федеральным законом «О противодействии экстремисткой деятельности»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419622"/>
            <a:ext cx="8640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Злоупотреблять свободой массовой информации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139702"/>
            <a:ext cx="8640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Нарушать интеллектуальную собственность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859782"/>
            <a:ext cx="8640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Осуществлять подкуп избирателей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579862"/>
            <a:ext cx="8640960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Проводить лотереи и иные основанные на риске игры,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 которых выигрыш призов или участие в их розыгрыше зависит от итогов голосования, либо которые иным образом связаны с выборами </a:t>
            </a:r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587974"/>
            <a:ext cx="8640960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Заниматься благотворительной деятельностью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3808" y="72956"/>
            <a:ext cx="34563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55526"/>
            <a:ext cx="864096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Призывать к совершению деяний, предусмотренных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Федеральным законом «О противодействии экстремисткой деятельности»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419622"/>
            <a:ext cx="8640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Злоупотреблять свободой массовой информации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139702"/>
            <a:ext cx="8640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Нарушать интеллектуальную собственность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859782"/>
            <a:ext cx="8640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Осуществлять подкуп избирателей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579862"/>
            <a:ext cx="8640960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Проводить лотереи и иные основанные на риске игры,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 которых выигрыш призов или участие в их розыгрыше зависит от итогов голосования, либо которые иным образом связаны с выборами </a:t>
            </a:r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587974"/>
            <a:ext cx="8640960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Заниматься благотворительной деятельностью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3808" y="72956"/>
            <a:ext cx="34563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55526"/>
            <a:ext cx="864096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Наличие в агитационных материалах коммерческой рекламы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563639"/>
            <a:ext cx="8208912" cy="3240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Оплата рекламы коммерческой и иной не связанной с выборами деятельности с использованием фамилии или изображения кандидата в период выборов осуществляется только за счет средств соответствующего избирательного фонда.</a:t>
            </a:r>
          </a:p>
          <a:p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день голосования и в день, предшествующий дню голосования, такая реклама, в том числе оплаченная за счет средств соответствующего избирательного фонда,</a:t>
            </a:r>
            <a:r>
              <a:rPr lang="ru-RU" sz="1600" dirty="0" smtClean="0"/>
              <a:t>,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допускается.</a:t>
            </a:r>
          </a:p>
          <a:p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этих же условиях могут размещаться объявления (иная информация) о связанной с выборами деятельности кандидата при условии указания в объявлении (иной информации) сведений, из средств избирательного фонда какого кандидата оплачено их размещение</a:t>
            </a:r>
          </a:p>
        </p:txBody>
      </p:sp>
      <p:pic>
        <p:nvPicPr>
          <p:cNvPr id="16" name="Picture 4" descr="https://cdn.pixabay.com/photo/2016/03/31/18/04/finger-1294109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04325" flipH="1">
            <a:off x="45022" y="1726637"/>
            <a:ext cx="648072" cy="34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sonline.ru/wp-content/uploads/2018/01/c5bedc.h1w3vb.4n41.xc_.m8-1024x683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sonline.ru/wp-content/uploads/2018/01/c5bedc.h1w3vb.4n41.xc_.m8-1024x683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Алёна\Desktop\c5bedc.h1w3vb.4n41.xc_.m8-1024x683.jpg"/>
          <p:cNvPicPr>
            <a:picLocks noChangeAspect="1" noChangeArrowheads="1"/>
          </p:cNvPicPr>
          <p:nvPr/>
        </p:nvPicPr>
        <p:blipFill>
          <a:blip r:embed="rId2" cstate="print"/>
          <a:srcRect b="15642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Порядок оформления и представления агитационных материалов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избирательную комиссию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347614"/>
            <a:ext cx="8784976" cy="18002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1635646"/>
            <a:ext cx="887775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001236"/>
                </a:solidFill>
                <a:latin typeface="Arial Black" pitchFamily="34" charset="0"/>
              </a:rPr>
              <a:t>ПОРЯДОК ОФОРМЛЕНИЯ И ПРЕДСТАВЛЕНИЯ</a:t>
            </a:r>
          </a:p>
          <a:p>
            <a:pPr algn="ctr"/>
            <a:r>
              <a:rPr lang="ru-RU" sz="2600" dirty="0" smtClean="0">
                <a:solidFill>
                  <a:srgbClr val="001236"/>
                </a:solidFill>
                <a:latin typeface="Arial Black" pitchFamily="34" charset="0"/>
              </a:rPr>
              <a:t>АГИТАЦИОННЫХ МАТЕРИАЛОВ </a:t>
            </a:r>
          </a:p>
          <a:p>
            <a:pPr algn="ctr"/>
            <a:r>
              <a:rPr lang="ru-RU" sz="2600" dirty="0" smtClean="0">
                <a:solidFill>
                  <a:srgbClr val="001236"/>
                </a:solidFill>
                <a:latin typeface="Arial Black" pitchFamily="34" charset="0"/>
              </a:rPr>
              <a:t>В ИЗБИРАТЕЛЬНУЮ КОМИССИЮ</a:t>
            </a:r>
            <a:endParaRPr lang="ru-RU" sz="2600" dirty="0">
              <a:solidFill>
                <a:srgbClr val="00123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59632" y="771550"/>
            <a:ext cx="7488832" cy="4032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algn="just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Ст. 50, п. 11.1</a:t>
            </a:r>
          </a:p>
          <a:p>
            <a:pPr marL="363538" algn="just"/>
            <a:r>
              <a:rPr lang="ru-RU" sz="1600" dirty="0" smtClean="0">
                <a:latin typeface="Arial Black" pitchFamily="34" charset="0"/>
              </a:rPr>
              <a:t>Копия агитационного материала, предназначенного для размещения на каналах организаций, осуществляющих телерадиовещание, в периодических печатных изданиях, после направления (передачи) агитационного материала в указанную организацию, редакцию периодического печатного издания и до начала его распространения представляется зарегистрированным кандидатом, избирательным объединением в соответствующую избирательную комиссию вместе с информацией о том, изображение какого кандидата (каких кандидатов) использовано в соответствующем агитационном материале (в случае использования изображений кандидата (кандидатов) в агитационном материале)</a:t>
            </a:r>
            <a:endParaRPr lang="ru-RU" dirty="0"/>
          </a:p>
        </p:txBody>
      </p:sp>
      <p:pic>
        <p:nvPicPr>
          <p:cNvPr id="14338" name="Picture 2" descr="C:\Users\Алёна\Desktop\Testimonials-1170x1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7494"/>
            <a:ext cx="1259632" cy="1259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560" y="411509"/>
            <a:ext cx="2592288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Что представляется?</a:t>
            </a:r>
            <a:endParaRPr lang="ru-RU" dirty="0">
              <a:solidFill>
                <a:srgbClr val="760000"/>
              </a:solidFill>
              <a:latin typeface="Arial Black" pitchFamily="34" charset="0"/>
            </a:endParaRPr>
          </a:p>
        </p:txBody>
      </p:sp>
      <p:pic>
        <p:nvPicPr>
          <p:cNvPr id="15362" name="Picture 2" descr="C:\Users\Алёна\Desktop\1603185878_2907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23478"/>
            <a:ext cx="648072" cy="647602"/>
          </a:xfrm>
          <a:prstGeom prst="rect">
            <a:avLst/>
          </a:prstGeom>
          <a:noFill/>
        </p:spPr>
      </p:pic>
      <p:sp>
        <p:nvSpPr>
          <p:cNvPr id="7" name="Штриховая стрелка вправо 6"/>
          <p:cNvSpPr/>
          <p:nvPr/>
        </p:nvSpPr>
        <p:spPr>
          <a:xfrm>
            <a:off x="3275856" y="411509"/>
            <a:ext cx="432048" cy="50405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411509"/>
            <a:ext cx="5112568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Копия агитационного материала, предназначенного для размещения на каналах организаций, осуществляющих телерадиовещание, в периодических печатных изданиях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59" y="1707653"/>
            <a:ext cx="2592288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Когда представляется?</a:t>
            </a:r>
            <a:endParaRPr lang="ru-RU" dirty="0">
              <a:solidFill>
                <a:srgbClr val="760000"/>
              </a:solidFill>
              <a:latin typeface="Arial Black" pitchFamily="34" charset="0"/>
            </a:endParaRPr>
          </a:p>
        </p:txBody>
      </p:sp>
      <p:pic>
        <p:nvPicPr>
          <p:cNvPr id="10" name="Picture 2" descr="C:\Users\Алёна\Desktop\1603185878_2907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9622"/>
            <a:ext cx="648072" cy="647602"/>
          </a:xfrm>
          <a:prstGeom prst="rect">
            <a:avLst/>
          </a:prstGeom>
          <a:noFill/>
        </p:spPr>
      </p:pic>
      <p:sp>
        <p:nvSpPr>
          <p:cNvPr id="11" name="Штриховая стрелка вправо 10"/>
          <p:cNvSpPr/>
          <p:nvPr/>
        </p:nvSpPr>
        <p:spPr>
          <a:xfrm>
            <a:off x="3275855" y="1707653"/>
            <a:ext cx="432048" cy="50405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79911" y="1707653"/>
            <a:ext cx="5112568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u="sng" dirty="0" smtClean="0">
                <a:solidFill>
                  <a:srgbClr val="C00000"/>
                </a:solidFill>
                <a:latin typeface="Arial Black" pitchFamily="34" charset="0"/>
              </a:rPr>
              <a:t>После</a:t>
            </a:r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направления (передачи) агитационного материала в организацию телерадиовещания, редакцию периодического печатного издания и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b="1" u="sng" dirty="0" smtClean="0">
                <a:solidFill>
                  <a:srgbClr val="C00000"/>
                </a:solidFill>
                <a:latin typeface="Arial Black" pitchFamily="34" charset="0"/>
              </a:rPr>
              <a:t>до начала</a:t>
            </a:r>
            <a:r>
              <a:rPr lang="ru-RU" sz="1400" u="sng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его распространения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59" y="3003797"/>
            <a:ext cx="2592288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rgbClr val="760000"/>
                </a:solidFill>
                <a:latin typeface="Arial Black" pitchFamily="34" charset="0"/>
              </a:rPr>
              <a:t>Куда представляется</a:t>
            </a:r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?</a:t>
            </a:r>
            <a:endParaRPr lang="ru-RU" dirty="0">
              <a:solidFill>
                <a:srgbClr val="760000"/>
              </a:solidFill>
              <a:latin typeface="Arial Black" pitchFamily="34" charset="0"/>
            </a:endParaRPr>
          </a:p>
        </p:txBody>
      </p:sp>
      <p:pic>
        <p:nvPicPr>
          <p:cNvPr id="14" name="Picture 2" descr="C:\Users\Алёна\Desktop\1603185878_2907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15766"/>
            <a:ext cx="648072" cy="647602"/>
          </a:xfrm>
          <a:prstGeom prst="rect">
            <a:avLst/>
          </a:prstGeom>
          <a:noFill/>
        </p:spPr>
      </p:pic>
      <p:sp>
        <p:nvSpPr>
          <p:cNvPr id="15" name="Штриховая стрелка вправо 14"/>
          <p:cNvSpPr/>
          <p:nvPr/>
        </p:nvSpPr>
        <p:spPr>
          <a:xfrm>
            <a:off x="3275855" y="3003797"/>
            <a:ext cx="432048" cy="50405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79911" y="3003797"/>
            <a:ext cx="5112568" cy="7200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 ТИК, организующую выборы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59" y="4155925"/>
            <a:ext cx="2592288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Что еще</a:t>
            </a:r>
          </a:p>
          <a:p>
            <a:pPr algn="ctr"/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представляется?</a:t>
            </a:r>
            <a:endParaRPr lang="ru-RU" dirty="0">
              <a:solidFill>
                <a:srgbClr val="760000"/>
              </a:solidFill>
              <a:latin typeface="Arial Black" pitchFamily="34" charset="0"/>
            </a:endParaRPr>
          </a:p>
        </p:txBody>
      </p:sp>
      <p:pic>
        <p:nvPicPr>
          <p:cNvPr id="18" name="Picture 2" descr="C:\Users\Алёна\Desktop\1603185878_2907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7894"/>
            <a:ext cx="648072" cy="647602"/>
          </a:xfrm>
          <a:prstGeom prst="rect">
            <a:avLst/>
          </a:prstGeom>
          <a:noFill/>
        </p:spPr>
      </p:pic>
      <p:sp>
        <p:nvSpPr>
          <p:cNvPr id="19" name="Штриховая стрелка вправо 18"/>
          <p:cNvSpPr/>
          <p:nvPr/>
        </p:nvSpPr>
        <p:spPr>
          <a:xfrm>
            <a:off x="3275855" y="4155925"/>
            <a:ext cx="432048" cy="50405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79911" y="4155925"/>
            <a:ext cx="5112568" cy="8640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Информация о том, изображение какого кандидата (каких кандидатов) использовано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соответствующем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агитационном материале,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 если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таковые есть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1923678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НОРМАТИВНАЯ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БАЗА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s://allremont59.ru/wp-content/uploads/2019/12/zapret-zak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0416"/>
            <a:ext cx="2763380" cy="2101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9235" t="21077" r="24144" b="10000"/>
          <a:stretch>
            <a:fillRect/>
          </a:stretch>
        </p:blipFill>
        <p:spPr bwMode="auto">
          <a:xfrm>
            <a:off x="251519" y="195486"/>
            <a:ext cx="5760641" cy="478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987574"/>
            <a:ext cx="77048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Все печатные и аудиовизуальные материалы должны иметь выходные данные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699542"/>
            <a:ext cx="648072" cy="648072"/>
          </a:xfrm>
          <a:prstGeom prst="rect">
            <a:avLst/>
          </a:prstGeom>
          <a:noFill/>
        </p:spPr>
      </p:pic>
      <p:sp>
        <p:nvSpPr>
          <p:cNvPr id="7" name="Штриховая стрелка вправо 6"/>
          <p:cNvSpPr/>
          <p:nvPr/>
        </p:nvSpPr>
        <p:spPr>
          <a:xfrm>
            <a:off x="467544" y="2211710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067694"/>
            <a:ext cx="4320480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itchFamily="34" charset="0"/>
              </a:rPr>
              <a:t>Информация об изготовителе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67544" y="2931790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2787774"/>
            <a:ext cx="4320480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itchFamily="34" charset="0"/>
              </a:rPr>
              <a:t>Информация о заказчике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467544" y="3651870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3507854"/>
            <a:ext cx="4320480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itchFamily="34" charset="0"/>
              </a:rPr>
              <a:t>Дата изготовления, тираж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467544" y="4443958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584" y="4227934"/>
            <a:ext cx="784887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itchFamily="34" charset="0"/>
              </a:rPr>
              <a:t>Указание об оплате изготовления за счет средств соответствующего избирательного фонда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699542"/>
            <a:ext cx="432048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Информация об изготовителе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1419622"/>
            <a:ext cx="2943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Полиграфическая </a:t>
            </a:r>
          </a:p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организация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5501" y="1419622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Индивидуальный </a:t>
            </a:r>
          </a:p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предприниматель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211710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Изготовитель: 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ООО «Буква», Республика Хакасия, г. Абакан, ул. Вторая, 100, ИНН 000000000000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211710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Изготовитель: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Индивидуальный предприниматель Петров Анатолий Петрович, Республика Хакасия, 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г. Абакан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699542"/>
            <a:ext cx="432048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Информация об изготовителе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48828" y="1851670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Кандидат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0158" y="1851670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Избирательное </a:t>
            </a:r>
          </a:p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объединение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643758"/>
            <a:ext cx="4176464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Изготовитель: 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Иванов Иван Иванович, Республика Хакасия, р.п. Усть-Абакан. Изготовлено на собственном оборудовании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643758"/>
            <a:ext cx="4176464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Изготовитель: 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Региональное отделение политической партии «Наша партия», Республика Хакасия, г. Абакан, ул. Третья, 90, ИНН 000000000000. Изготовлено на собственном оборудовании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203598"/>
            <a:ext cx="8640960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Материал, изготовленный на собственном оборудовании</a:t>
            </a:r>
            <a:endParaRPr lang="ru-RU" dirty="0">
              <a:solidFill>
                <a:srgbClr val="76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699542"/>
            <a:ext cx="432048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Информация о заказчике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48828" y="1419622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Кандидат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0159" y="1419622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Избирательное </a:t>
            </a:r>
          </a:p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объединение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211710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Заказчик: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Иванов Иван Иванович, кандидат на должность главы Н-ского района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211710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Заказчик: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Региональное отделение политической партии «Наша партия»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699542"/>
            <a:ext cx="432048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Тираж и дата изготовления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25828" y="1419622"/>
            <a:ext cx="2194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Печатный </a:t>
            </a:r>
          </a:p>
          <a:p>
            <a:pPr algn="ctr"/>
            <a:r>
              <a:rPr lang="ru-RU" sz="2000" dirty="0" err="1" smtClean="0">
                <a:solidFill>
                  <a:srgbClr val="760000"/>
                </a:solidFill>
                <a:latin typeface="Arial Black" pitchFamily="34" charset="0"/>
              </a:rPr>
              <a:t>агитматериал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9863" y="1419622"/>
            <a:ext cx="2844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Аудиовизуальный</a:t>
            </a:r>
          </a:p>
          <a:p>
            <a:pPr algn="ctr"/>
            <a:r>
              <a:rPr lang="ru-RU" sz="2000" dirty="0" err="1" smtClean="0">
                <a:solidFill>
                  <a:srgbClr val="760000"/>
                </a:solidFill>
                <a:latin typeface="Arial Black" pitchFamily="34" charset="0"/>
              </a:rPr>
              <a:t>агитматериал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211710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Тираж – 100 экз. 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Дата изготовления – 12.08.2022 года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211710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Тираж – 1 </a:t>
            </a:r>
            <a:r>
              <a:rPr lang="ru-RU" dirty="0" err="1" smtClean="0">
                <a:solidFill>
                  <a:srgbClr val="001236"/>
                </a:solidFill>
                <a:latin typeface="Arial Black" pitchFamily="34" charset="0"/>
              </a:rPr>
              <a:t>экз</a:t>
            </a:r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*</a:t>
            </a:r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. 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Дата изготовления – 12.08.2022 года</a:t>
            </a:r>
          </a:p>
          <a:p>
            <a:endParaRPr lang="ru-RU" dirty="0" smtClean="0">
              <a:solidFill>
                <a:srgbClr val="001236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*</a:t>
            </a:r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 </a:t>
            </a:r>
            <a:r>
              <a:rPr lang="ru-RU" sz="1050" dirty="0" smtClean="0">
                <a:solidFill>
                  <a:srgbClr val="760000"/>
                </a:solidFill>
                <a:latin typeface="Arial Black" pitchFamily="34" charset="0"/>
              </a:rPr>
              <a:t>Тираж может быть указан 1 или по количеству социальных сетей, мест, где он будет транслироваться</a:t>
            </a:r>
            <a:endParaRPr lang="ru-RU" sz="1050" dirty="0">
              <a:solidFill>
                <a:srgbClr val="76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699542"/>
            <a:ext cx="784887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Указание об оплате за счет средств соответствующего избирательного фонда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51520" y="2355726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Изготовление оплачено из средств избирательного фонда кандидата Иванова И.И. на должность главы Н-ского района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355726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Изготовление оплачено из средств избирательного фонда регионального отделения политической партии «Наша партия»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8828" y="1563638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Кандидат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0159" y="1563638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Избирательное </a:t>
            </a:r>
          </a:p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объединение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699542"/>
            <a:ext cx="684076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Выходные данные в аудиовизуальных агитматериалах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pic>
        <p:nvPicPr>
          <p:cNvPr id="18434" name="Picture 2" descr="https://dontfear.ru/wp-content/uploads/2015/01/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7694"/>
            <a:ext cx="1944216" cy="1944216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339752" y="1923678"/>
            <a:ext cx="194421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itchFamily="34" charset="0"/>
              </a:rPr>
              <a:t>Видеоролик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2" y="3435846"/>
            <a:ext cx="194421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latin typeface="Arial Black" pitchFamily="34" charset="0"/>
              </a:rPr>
              <a:t>Аудиоролик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4355976" y="2067694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4427984" y="3579862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6016" y="1923678"/>
            <a:ext cx="417646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В бегущей строке, в последнем кадре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3435846"/>
            <a:ext cx="417646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Быстрое прочтение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771550"/>
            <a:ext cx="7704856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Все печатные, аудиовизуальные и иные агитматериалы перед началом распространения должны быть представлены в соответствующую избирательную комиссию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555526"/>
            <a:ext cx="648072" cy="648072"/>
          </a:xfrm>
          <a:prstGeom prst="rect">
            <a:avLst/>
          </a:prstGeom>
          <a:noFill/>
        </p:spPr>
      </p:pic>
      <p:pic>
        <p:nvPicPr>
          <p:cNvPr id="17" name="Picture 2" descr="https://dontfear.ru/wp-content/uploads/2015/01/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11710"/>
            <a:ext cx="864096" cy="864096"/>
          </a:xfrm>
          <a:prstGeom prst="rect">
            <a:avLst/>
          </a:prstGeom>
          <a:noFill/>
        </p:spPr>
      </p:pic>
      <p:pic>
        <p:nvPicPr>
          <p:cNvPr id="24578" name="Picture 2" descr="https://c279160.ssl.cf1.rackcdn.com/assets/blog_post/meta_og_image/178/Brochure-ICON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83718"/>
            <a:ext cx="792088" cy="792088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683568" y="3363838"/>
            <a:ext cx="302433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Экземпляр или копия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4580" name="Picture 4" descr="https://urteks.ru/uploadedFiles/catalogimages/big/img154174887023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283718"/>
            <a:ext cx="923198" cy="931397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5652120" y="3363838"/>
            <a:ext cx="302433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Экземпляр, фотография или копия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851670"/>
            <a:ext cx="2727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Печатные, аудиовизуальные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185167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Иные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ая прямоугольная выноска 22"/>
          <p:cNvSpPr/>
          <p:nvPr/>
        </p:nvSpPr>
        <p:spPr>
          <a:xfrm>
            <a:off x="3203848" y="4371950"/>
            <a:ext cx="5544616" cy="596602"/>
          </a:xfrm>
          <a:prstGeom prst="wedgeRoundRectCallout">
            <a:avLst>
              <a:gd name="adj1" fmla="val -57790"/>
              <a:gd name="adj2" fmla="val -1864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Тираж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555526"/>
            <a:ext cx="633670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Уведомление со сведениями об изготовителе  </a:t>
            </a:r>
          </a:p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заказчике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25604" name="AutoShape 4" descr="http://liontari.ru/wp-content/uploads/2019/01/%D0%B7%D0%BD%D0%B0%D1%87%D0%BE%D0%BA-%D0%B4%D0%BE%D0%BA%D1%83%D0%BC%D0%B5%D0%BD%D1%82%D1%8B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Алёна\Desktop\значок-документы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419622"/>
            <a:ext cx="2445954" cy="2448272"/>
          </a:xfrm>
          <a:prstGeom prst="rect">
            <a:avLst/>
          </a:prstGeom>
          <a:noFill/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3203848" y="1419622"/>
            <a:ext cx="5544616" cy="648072"/>
          </a:xfrm>
          <a:prstGeom prst="wedgeRoundRectCallout">
            <a:avLst>
              <a:gd name="adj1" fmla="val -58585"/>
              <a:gd name="adj2" fmla="val -220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Вид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агитматериала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: печатный, аудиовизуальный, иной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203848" y="2211710"/>
            <a:ext cx="5544616" cy="1080120"/>
          </a:xfrm>
          <a:prstGeom prst="wedgeRoundRectCallout">
            <a:avLst>
              <a:gd name="adj1" fmla="val -58585"/>
              <a:gd name="adj2" fmla="val -220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Разновидность: листовка, баннер, плакат, буклет, календарь, видеоролик, заставка, значок и т.д.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3848" y="3507854"/>
            <a:ext cx="5544616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60000"/>
                </a:solidFill>
                <a:latin typeface="Arial Black" pitchFamily="34" charset="0"/>
              </a:rPr>
              <a:t>Предназначенный для распространения в сети Интернет</a:t>
            </a:r>
            <a:endParaRPr lang="ru-RU" b="1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8028384" y="3219822"/>
            <a:ext cx="504056" cy="50405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72956"/>
            <a:ext cx="547260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НОРМАТИВНАЯ БАЗА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1547664" y="489942"/>
            <a:ext cx="1152000" cy="115212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4" descr="https://www.goodwillcentraltexas.org/uploads/images/general_images/2016_12.14_ComplianceIcons_Educati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91680" y="627534"/>
            <a:ext cx="864096" cy="8640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14687" y="1642070"/>
            <a:ext cx="20890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Федеральный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закон 67-ФЗ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1799564" y="2038114"/>
            <a:ext cx="648072" cy="1296144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3075806"/>
            <a:ext cx="2664296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Глава 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VII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статьи 48-56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6372200" y="483518"/>
            <a:ext cx="1152000" cy="115212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s://www.goodwillcentraltexas.org/uploads/images/general_images/2016_12.14_ComplianceIcons_Educati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621110"/>
            <a:ext cx="864096" cy="86409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56775" y="1635646"/>
            <a:ext cx="385393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Закон Республики Хакасия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65-ЗРХ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6624100" y="2031690"/>
            <a:ext cx="648072" cy="1296144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52120" y="3069382"/>
            <a:ext cx="2664296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Глава 6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статьи 37-42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555526"/>
            <a:ext cx="633670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Уведомление со сведениями об изготовителе  </a:t>
            </a:r>
          </a:p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заказчике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25604" name="AutoShape 4" descr="http://liontari.ru/wp-content/uploads/2019/01/%D0%B7%D0%BD%D0%B0%D1%87%D0%BE%D0%BA-%D0%B4%D0%BE%D0%BA%D1%83%D0%BC%D0%B5%D0%BD%D1%82%D1%8B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Алёна\Desktop\значок-документы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419622"/>
            <a:ext cx="2445954" cy="244827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915816" y="1347614"/>
            <a:ext cx="338437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Сведения об изготовителе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1800" y="1923678"/>
            <a:ext cx="223224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Black" pitchFamily="34" charset="0"/>
              </a:rPr>
              <a:t>Полиграфическая организация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932040" y="2211710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92080" y="1923678"/>
            <a:ext cx="3744416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Наименование, юридический адрес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71800" y="2787774"/>
            <a:ext cx="223224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Black" pitchFamily="34" charset="0"/>
              </a:rPr>
              <a:t>Индивидуальный</a:t>
            </a:r>
          </a:p>
          <a:p>
            <a:r>
              <a:rPr lang="ru-RU" sz="1400" dirty="0" smtClean="0">
                <a:latin typeface="Arial Black" pitchFamily="34" charset="0"/>
              </a:rPr>
              <a:t>предприниматель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4932040" y="3075806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92080" y="2787774"/>
            <a:ext cx="3744416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Ф.И.О. и полный адрес места жительства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71800" y="3579862"/>
            <a:ext cx="223224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Black" pitchFamily="34" charset="0"/>
              </a:rPr>
              <a:t>Кандидат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27" name="Штриховая стрелка вправо 26"/>
          <p:cNvSpPr/>
          <p:nvPr/>
        </p:nvSpPr>
        <p:spPr>
          <a:xfrm>
            <a:off x="4932040" y="3867894"/>
            <a:ext cx="288032" cy="288032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92080" y="3579862"/>
            <a:ext cx="3744416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Ф.И.О. и полный адрес места жительства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71800" y="4371950"/>
            <a:ext cx="223224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Black" pitchFamily="34" charset="0"/>
              </a:rPr>
              <a:t>Избирательное</a:t>
            </a:r>
          </a:p>
          <a:p>
            <a:r>
              <a:rPr lang="ru-RU" sz="1400" dirty="0" smtClean="0">
                <a:latin typeface="Arial Black" pitchFamily="34" charset="0"/>
              </a:rPr>
              <a:t>объединение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4932040" y="4659982"/>
            <a:ext cx="288032" cy="288032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92080" y="4371950"/>
            <a:ext cx="3744416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Наименование, юридический адрес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555526"/>
            <a:ext cx="633670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Уведомление со сведениями об изготовителе  </a:t>
            </a:r>
          </a:p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заказчике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25604" name="AutoShape 4" descr="http://liontari.ru/wp-content/uploads/2019/01/%D0%B7%D0%BD%D0%B0%D1%87%D0%BE%D0%BA-%D0%B4%D0%BE%D0%BA%D1%83%D0%BC%D0%B5%D0%BD%D1%82%D1%8B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Алёна\Desktop\значок-документы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419622"/>
            <a:ext cx="2445954" cy="244827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915816" y="1347614"/>
            <a:ext cx="338437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Сведения о заказчике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1800" y="1923678"/>
            <a:ext cx="223224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Black" pitchFamily="34" charset="0"/>
              </a:rPr>
              <a:t>Кандидат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932040" y="2211710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92080" y="1923678"/>
            <a:ext cx="3744416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Ф.И.О. с указанием должности, на которую он избирается, полный адрес места жительства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71800" y="3579862"/>
            <a:ext cx="223224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Black" pitchFamily="34" charset="0"/>
              </a:rPr>
              <a:t>Избирательное</a:t>
            </a:r>
          </a:p>
          <a:p>
            <a:r>
              <a:rPr lang="ru-RU" sz="1400" dirty="0" smtClean="0">
                <a:latin typeface="Arial Black" pitchFamily="34" charset="0"/>
              </a:rPr>
              <a:t>объединение 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4932040" y="3867894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92080" y="3579862"/>
            <a:ext cx="3744416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Наименование, юридический адрес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555526"/>
            <a:ext cx="633670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Копия документа об оплате изготовления агитационного материала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25604" name="AutoShape 4" descr="http://liontari.ru/wp-content/uploads/2019/01/%D0%B7%D0%BD%D0%B0%D1%87%D0%BE%D0%BA-%D0%B4%D0%BE%D0%BA%D1%83%D0%BC%D0%B5%D0%BD%D1%82%D1%8B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1419622"/>
            <a:ext cx="720080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Агитационный материал изготовленный на собственном оборудовании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6" name="Picture 2" descr="https://dontfear.ru/wp-content/uploads/2015/01/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211710"/>
            <a:ext cx="1008112" cy="1008112"/>
          </a:xfrm>
          <a:prstGeom prst="rect">
            <a:avLst/>
          </a:prstGeom>
          <a:noFill/>
        </p:spPr>
      </p:pic>
      <p:pic>
        <p:nvPicPr>
          <p:cNvPr id="20" name="Picture 2" descr="https://c279160.ssl.cf1.rackcdn.com/assets/blog_post/meta_og_image/178/Brochure-ICON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11710"/>
            <a:ext cx="1008112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39552" y="3219822"/>
            <a:ext cx="2315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itchFamily="34" charset="0"/>
              </a:rPr>
              <a:t>Печатный </a:t>
            </a:r>
            <a:r>
              <a:rPr lang="ru-RU" sz="1200" dirty="0" err="1" smtClean="0">
                <a:solidFill>
                  <a:srgbClr val="C00000"/>
                </a:solidFill>
                <a:latin typeface="Arial Black" pitchFamily="34" charset="0"/>
              </a:rPr>
              <a:t>агитматериал</a:t>
            </a:r>
            <a:endParaRPr lang="ru-RU" sz="1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3651870"/>
            <a:ext cx="4032448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Копия документа, подтверждающего приобретение за счет средств избирательного фонда расходных материалов (бумага, картридж) 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3219822"/>
            <a:ext cx="3041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itchFamily="34" charset="0"/>
              </a:rPr>
              <a:t>Аудиовизуальный </a:t>
            </a:r>
            <a:r>
              <a:rPr lang="ru-RU" sz="1200" dirty="0" err="1" smtClean="0">
                <a:solidFill>
                  <a:srgbClr val="C00000"/>
                </a:solidFill>
                <a:latin typeface="Arial Black" pitchFamily="34" charset="0"/>
              </a:rPr>
              <a:t>агитматериал</a:t>
            </a:r>
            <a:endParaRPr lang="ru-RU" sz="1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16016" y="3651870"/>
            <a:ext cx="4032448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Копия документа, подтверждающего приобретение за счет средств избирательного фонда цифрового носителя (компакт-диск, </a:t>
            </a:r>
            <a:r>
              <a:rPr lang="ru-RU" sz="1400" dirty="0" err="1" smtClean="0">
                <a:solidFill>
                  <a:srgbClr val="002060"/>
                </a:solidFill>
                <a:latin typeface="Arial Black" pitchFamily="34" charset="0"/>
              </a:rPr>
              <a:t>флеш-накопитель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)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050" name="Picture 2" descr="C:\Users\ikrh\Desktop\1200px-Oxygen480-apps-preferences-system-tim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7614"/>
            <a:ext cx="2448272" cy="2448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1568862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ПЕРИОД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ПРЕДВЫБОРНОЙ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АГИТАЦИИ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72956"/>
            <a:ext cx="547260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ОБЩИЙ СРОК ПРЕДВЫБОРНОЙ АГИТАЦИИ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9552" y="2499742"/>
            <a:ext cx="1116024" cy="115212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ikrh\Desktop\доку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15766"/>
            <a:ext cx="560973" cy="720080"/>
          </a:xfrm>
          <a:prstGeom prst="rect">
            <a:avLst/>
          </a:prstGeom>
          <a:noFill/>
        </p:spPr>
      </p:pic>
      <p:pic>
        <p:nvPicPr>
          <p:cNvPr id="3076" name="Picture 4" descr="C:\Users\ikrh\Desktop\ру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3831" y="2787774"/>
            <a:ext cx="351756" cy="668571"/>
          </a:xfrm>
          <a:prstGeom prst="rect">
            <a:avLst/>
          </a:prstGeom>
          <a:noFill/>
        </p:spPr>
      </p:pic>
      <p:grpSp>
        <p:nvGrpSpPr>
          <p:cNvPr id="2" name="Группа 29"/>
          <p:cNvGrpSpPr>
            <a:grpSpLocks noChangeAspect="1"/>
          </p:cNvGrpSpPr>
          <p:nvPr/>
        </p:nvGrpSpPr>
        <p:grpSpPr>
          <a:xfrm>
            <a:off x="7358082" y="2571750"/>
            <a:ext cx="906770" cy="936104"/>
            <a:chOff x="7920472" y="2499742"/>
            <a:chExt cx="1116024" cy="1152128"/>
          </a:xfrm>
        </p:grpSpPr>
        <p:sp>
          <p:nvSpPr>
            <p:cNvPr id="11" name="Овал 10"/>
            <p:cNvSpPr/>
            <p:nvPr/>
          </p:nvSpPr>
          <p:spPr>
            <a:xfrm>
              <a:off x="7920472" y="2499742"/>
              <a:ext cx="1116024" cy="115212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 descr="C:\Users\ikrh\Desktop\голосование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36496" y="2643758"/>
              <a:ext cx="718801" cy="720000"/>
            </a:xfrm>
            <a:prstGeom prst="rect">
              <a:avLst/>
            </a:prstGeom>
            <a:noFill/>
          </p:spPr>
        </p:pic>
      </p:grpSp>
      <p:sp>
        <p:nvSpPr>
          <p:cNvPr id="15" name="Овал 14"/>
          <p:cNvSpPr>
            <a:spLocks noChangeAspect="1"/>
          </p:cNvSpPr>
          <p:nvPr/>
        </p:nvSpPr>
        <p:spPr>
          <a:xfrm>
            <a:off x="1835696" y="2859782"/>
            <a:ext cx="504000" cy="5040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2483824" y="2859782"/>
            <a:ext cx="504000" cy="5040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3131952" y="2859782"/>
            <a:ext cx="504000" cy="5040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780080" y="2859782"/>
            <a:ext cx="504000" cy="504056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4428208" y="2859782"/>
            <a:ext cx="504000" cy="504056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5076336" y="2859782"/>
            <a:ext cx="504000" cy="504056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372200" y="199568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Дни голосования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6024" y="1779662"/>
            <a:ext cx="1763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Дата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опубликования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решения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115616" y="3723878"/>
            <a:ext cx="0" cy="72008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580112" y="3507854"/>
            <a:ext cx="0" cy="1008112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115616" y="4443958"/>
            <a:ext cx="4464496" cy="4320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Общий период предвыборной агитации</a:t>
            </a:r>
            <a:endParaRPr lang="ru-RU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7584" y="483518"/>
            <a:ext cx="7488832" cy="1224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Предвыборная агитация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 - деятельность, осуществляемая в период избирательной кампании</a:t>
            </a:r>
          </a:p>
          <a:p>
            <a:endParaRPr lang="ru-RU" sz="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Избирательная кампания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начинается со дня опубликования решения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о назначении выборов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3" name="Группа 30"/>
          <p:cNvGrpSpPr>
            <a:grpSpLocks noChangeAspect="1"/>
          </p:cNvGrpSpPr>
          <p:nvPr/>
        </p:nvGrpSpPr>
        <p:grpSpPr>
          <a:xfrm>
            <a:off x="6072198" y="2571750"/>
            <a:ext cx="906770" cy="936104"/>
            <a:chOff x="7920472" y="2499742"/>
            <a:chExt cx="1116024" cy="1152128"/>
          </a:xfrm>
        </p:grpSpPr>
        <p:sp>
          <p:nvSpPr>
            <p:cNvPr id="32" name="Овал 31"/>
            <p:cNvSpPr/>
            <p:nvPr/>
          </p:nvSpPr>
          <p:spPr>
            <a:xfrm>
              <a:off x="7920472" y="2499742"/>
              <a:ext cx="1116024" cy="115212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5" descr="C:\Users\ikrh\Desktop\голосование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36496" y="2643758"/>
              <a:ext cx="718801" cy="720000"/>
            </a:xfrm>
            <a:prstGeom prst="rect">
              <a:avLst/>
            </a:prstGeom>
            <a:noFill/>
          </p:spPr>
        </p:pic>
      </p:grpSp>
      <p:sp>
        <p:nvSpPr>
          <p:cNvPr id="38" name="Прямоугольник 37"/>
          <p:cNvSpPr/>
          <p:nvPr/>
        </p:nvSpPr>
        <p:spPr>
          <a:xfrm>
            <a:off x="5580112" y="4443958"/>
            <a:ext cx="2952328" cy="43204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С 00:00 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06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сентября</a:t>
            </a:r>
            <a:endParaRPr lang="ru-RU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51920" y="3435846"/>
            <a:ext cx="1584176" cy="79208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С 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10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августа -</a:t>
            </a:r>
          </a:p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агитация в СМИ</a:t>
            </a:r>
            <a:endParaRPr lang="ru-RU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23478"/>
            <a:ext cx="741682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НАЧАЛО НЕПОСРЕДСТВЕННОЙ АГИТАЦИИ КАНДИДАТА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7624" y="1131590"/>
            <a:ext cx="237626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1059582"/>
            <a:ext cx="1116024" cy="1152128"/>
          </a:xfrm>
          <a:prstGeom prst="ellipse">
            <a:avLst/>
          </a:prstGeom>
          <a:solidFill>
            <a:schemeClr val="bg1"/>
          </a:solidFill>
          <a:ln w="4762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619672" y="1347614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Arial Black" pitchFamily="34" charset="0"/>
              </a:rPr>
              <a:t>Кандидат, выдвинутый</a:t>
            </a:r>
          </a:p>
          <a:p>
            <a:r>
              <a:rPr lang="ru-RU" sz="1000" dirty="0" smtClean="0">
                <a:solidFill>
                  <a:srgbClr val="002060"/>
                </a:solidFill>
                <a:latin typeface="Arial Black" pitchFamily="34" charset="0"/>
              </a:rPr>
              <a:t>непосредственно</a:t>
            </a:r>
            <a:endParaRPr lang="ru-RU" sz="1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87624" y="3219822"/>
            <a:ext cx="237626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619672" y="321982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Arial Black" pitchFamily="34" charset="0"/>
              </a:rPr>
              <a:t>Кандидат, выдвинутый</a:t>
            </a:r>
          </a:p>
          <a:p>
            <a:r>
              <a:rPr lang="ru-RU" sz="1000" dirty="0" smtClean="0">
                <a:solidFill>
                  <a:srgbClr val="002060"/>
                </a:solidFill>
                <a:latin typeface="Arial Black" pitchFamily="34" charset="0"/>
              </a:rPr>
              <a:t>партией в списке кандидатов по одномандатному  (</a:t>
            </a:r>
            <a:r>
              <a:rPr lang="ru-RU" sz="1000" dirty="0" err="1" smtClean="0">
                <a:solidFill>
                  <a:srgbClr val="002060"/>
                </a:solidFill>
                <a:latin typeface="Arial Black" pitchFamily="34" charset="0"/>
              </a:rPr>
              <a:t>многомандатному</a:t>
            </a:r>
            <a:r>
              <a:rPr lang="ru-RU" sz="1000" dirty="0" smtClean="0">
                <a:solidFill>
                  <a:srgbClr val="002060"/>
                </a:solidFill>
                <a:latin typeface="Arial Black" pitchFamily="34" charset="0"/>
              </a:rPr>
              <a:t>) избирательному округу </a:t>
            </a:r>
            <a:endParaRPr lang="ru-RU" sz="1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67544" y="3147814"/>
            <a:ext cx="1116024" cy="1152128"/>
          </a:xfrm>
          <a:prstGeom prst="ellipse">
            <a:avLst/>
          </a:prstGeom>
          <a:solidFill>
            <a:schemeClr val="bg1"/>
          </a:solidFill>
          <a:ln w="4762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ikrh\Desktop\finish-line-png-hd.png"/>
          <p:cNvPicPr>
            <a:picLocks noChangeAspect="1" noChangeArrowheads="1"/>
          </p:cNvPicPr>
          <p:nvPr/>
        </p:nvPicPr>
        <p:blipFill>
          <a:blip r:embed="rId3" cstate="print"/>
          <a:srcRect l="20515" t="68210" r="29131"/>
          <a:stretch>
            <a:fillRect/>
          </a:stretch>
        </p:blipFill>
        <p:spPr bwMode="auto">
          <a:xfrm rot="5400000">
            <a:off x="2311367" y="2528127"/>
            <a:ext cx="3096344" cy="303270"/>
          </a:xfrm>
          <a:prstGeom prst="rect">
            <a:avLst/>
          </a:prstGeom>
          <a:noFill/>
        </p:spPr>
      </p:pic>
      <p:sp>
        <p:nvSpPr>
          <p:cNvPr id="41" name="Штриховая стрелка вправо 40"/>
          <p:cNvSpPr/>
          <p:nvPr/>
        </p:nvSpPr>
        <p:spPr>
          <a:xfrm>
            <a:off x="4067944" y="1203598"/>
            <a:ext cx="504056" cy="936104"/>
          </a:xfrm>
          <a:prstGeom prst="stripedRightArrow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триховая стрелка вправо 41"/>
          <p:cNvSpPr/>
          <p:nvPr/>
        </p:nvSpPr>
        <p:spPr>
          <a:xfrm>
            <a:off x="4067944" y="3219822"/>
            <a:ext cx="504056" cy="936104"/>
          </a:xfrm>
          <a:prstGeom prst="stripedRightArrow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716016" y="1131590"/>
            <a:ext cx="381642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786314" y="1214429"/>
            <a:ext cx="374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со дня представления кандидатом в ТИК заявления о согласии баллотироваться и до ноля часов по местному времени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06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 сентября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2022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 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года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16016" y="3147814"/>
            <a:ext cx="381642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788024" y="3293571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со дня принятия решения о выдвижении кандидатов, списка кандидатов и до ноля часов по местному времени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06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сентября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2022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 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года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9" name="Picture 3" descr="C:\Users\ikrh\Desktop\655388_people_512x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03598"/>
            <a:ext cx="792088" cy="792088"/>
          </a:xfrm>
          <a:prstGeom prst="rect">
            <a:avLst/>
          </a:prstGeom>
          <a:noFill/>
        </p:spPr>
      </p:pic>
      <p:pic>
        <p:nvPicPr>
          <p:cNvPr id="4101" name="Picture 5" descr="C:\Users\ikrh\Desktop\челове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91830"/>
            <a:ext cx="769942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1568862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ПРИЗНАКИ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ПРЕДВЫБОРНОЙ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АГИТАЦИИ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488" name="Picture 8" descr="https://wiki2.railml.org/images/e/eb/Rufzeich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76686"/>
            <a:ext cx="2592288" cy="259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95536" y="555526"/>
            <a:ext cx="4032448" cy="1152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Призывы голосовать за или против кандидата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139702"/>
            <a:ext cx="4032448" cy="1152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Выражение предпочтения какому-либо кандидату, в частности указание, за какого кандидата будет голосовать избиратель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3651870"/>
            <a:ext cx="4032448" cy="1152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Описание возможных последствий в случае победы или проигрыша кандидата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2" name="Группа 18"/>
          <p:cNvGrpSpPr>
            <a:grpSpLocks noChangeAspect="1"/>
          </p:cNvGrpSpPr>
          <p:nvPr/>
        </p:nvGrpSpPr>
        <p:grpSpPr>
          <a:xfrm>
            <a:off x="107504" y="3363838"/>
            <a:ext cx="648072" cy="648144"/>
            <a:chOff x="323528" y="339502"/>
            <a:chExt cx="936104" cy="936208"/>
          </a:xfrm>
        </p:grpSpPr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323528" y="339502"/>
              <a:ext cx="936104" cy="93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4" descr="https://raw.githubusercontent.com/hipstersmoothie/create-check/HEAD/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83518"/>
              <a:ext cx="648072" cy="648072"/>
            </a:xfrm>
            <a:prstGeom prst="rect">
              <a:avLst/>
            </a:prstGeom>
            <a:noFill/>
          </p:spPr>
        </p:pic>
      </p:grpSp>
      <p:sp>
        <p:nvSpPr>
          <p:cNvPr id="22" name="Скругленный прямоугольник 21"/>
          <p:cNvSpPr/>
          <p:nvPr/>
        </p:nvSpPr>
        <p:spPr>
          <a:xfrm>
            <a:off x="4860480" y="555526"/>
            <a:ext cx="4032000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Распространение информации с преобладающими сведениями о кандидате в сочетании с позитивными и негативными комментариями 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60480" y="2139702"/>
            <a:ext cx="4032000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Распространение информации, не связанной с профессиональной деятельностью кандидата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60480" y="3651870"/>
            <a:ext cx="4032000" cy="115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Деятельность способствующая созданию «+» или «-» отношения избирателей к кандидату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3" name="Группа 33"/>
          <p:cNvGrpSpPr>
            <a:grpSpLocks noChangeAspect="1"/>
          </p:cNvGrpSpPr>
          <p:nvPr/>
        </p:nvGrpSpPr>
        <p:grpSpPr>
          <a:xfrm>
            <a:off x="107504" y="1851582"/>
            <a:ext cx="648072" cy="648144"/>
            <a:chOff x="323528" y="339502"/>
            <a:chExt cx="936104" cy="936208"/>
          </a:xfrm>
        </p:grpSpPr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323528" y="339502"/>
              <a:ext cx="936104" cy="93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https://raw.githubusercontent.com/hipstersmoothie/create-check/HEAD/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83518"/>
              <a:ext cx="648072" cy="648072"/>
            </a:xfrm>
            <a:prstGeom prst="rect">
              <a:avLst/>
            </a:prstGeom>
            <a:noFill/>
          </p:spPr>
        </p:pic>
      </p:grpSp>
      <p:grpSp>
        <p:nvGrpSpPr>
          <p:cNvPr id="4" name="Группа 36"/>
          <p:cNvGrpSpPr>
            <a:grpSpLocks noChangeAspect="1"/>
          </p:cNvGrpSpPr>
          <p:nvPr/>
        </p:nvGrpSpPr>
        <p:grpSpPr>
          <a:xfrm>
            <a:off x="107504" y="267406"/>
            <a:ext cx="648072" cy="648144"/>
            <a:chOff x="323528" y="339502"/>
            <a:chExt cx="936104" cy="936208"/>
          </a:xfrm>
        </p:grpSpPr>
        <p:sp>
          <p:nvSpPr>
            <p:cNvPr id="38" name="Овал 37"/>
            <p:cNvSpPr>
              <a:spLocks noChangeAspect="1"/>
            </p:cNvSpPr>
            <p:nvPr/>
          </p:nvSpPr>
          <p:spPr>
            <a:xfrm>
              <a:off x="323528" y="339502"/>
              <a:ext cx="936104" cy="93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4" descr="https://raw.githubusercontent.com/hipstersmoothie/create-check/HEAD/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83518"/>
              <a:ext cx="648072" cy="648072"/>
            </a:xfrm>
            <a:prstGeom prst="rect">
              <a:avLst/>
            </a:prstGeom>
            <a:noFill/>
          </p:spPr>
        </p:pic>
      </p:grpSp>
      <p:grpSp>
        <p:nvGrpSpPr>
          <p:cNvPr id="5" name="Группа 39"/>
          <p:cNvGrpSpPr>
            <a:grpSpLocks noChangeAspect="1"/>
          </p:cNvGrpSpPr>
          <p:nvPr/>
        </p:nvGrpSpPr>
        <p:grpSpPr>
          <a:xfrm>
            <a:off x="4499992" y="339430"/>
            <a:ext cx="648072" cy="648144"/>
            <a:chOff x="323528" y="339502"/>
            <a:chExt cx="936104" cy="936208"/>
          </a:xfrm>
        </p:grpSpPr>
        <p:sp>
          <p:nvSpPr>
            <p:cNvPr id="41" name="Овал 40"/>
            <p:cNvSpPr>
              <a:spLocks noChangeAspect="1"/>
            </p:cNvSpPr>
            <p:nvPr/>
          </p:nvSpPr>
          <p:spPr>
            <a:xfrm>
              <a:off x="323528" y="339502"/>
              <a:ext cx="936104" cy="93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raw.githubusercontent.com/hipstersmoothie/create-check/HEAD/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83518"/>
              <a:ext cx="648072" cy="648072"/>
            </a:xfrm>
            <a:prstGeom prst="rect">
              <a:avLst/>
            </a:prstGeom>
            <a:noFill/>
          </p:spPr>
        </p:pic>
      </p:grpSp>
      <p:grpSp>
        <p:nvGrpSpPr>
          <p:cNvPr id="6" name="Группа 42"/>
          <p:cNvGrpSpPr>
            <a:grpSpLocks noChangeAspect="1"/>
          </p:cNvGrpSpPr>
          <p:nvPr/>
        </p:nvGrpSpPr>
        <p:grpSpPr>
          <a:xfrm>
            <a:off x="4499992" y="1923606"/>
            <a:ext cx="648072" cy="648144"/>
            <a:chOff x="323528" y="339502"/>
            <a:chExt cx="936104" cy="936208"/>
          </a:xfrm>
        </p:grpSpPr>
        <p:sp>
          <p:nvSpPr>
            <p:cNvPr id="44" name="Овал 43"/>
            <p:cNvSpPr>
              <a:spLocks noChangeAspect="1"/>
            </p:cNvSpPr>
            <p:nvPr/>
          </p:nvSpPr>
          <p:spPr>
            <a:xfrm>
              <a:off x="323528" y="339502"/>
              <a:ext cx="936104" cy="93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4" descr="https://raw.githubusercontent.com/hipstersmoothie/create-check/HEAD/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83518"/>
              <a:ext cx="648072" cy="648072"/>
            </a:xfrm>
            <a:prstGeom prst="rect">
              <a:avLst/>
            </a:prstGeom>
            <a:noFill/>
          </p:spPr>
        </p:pic>
      </p:grpSp>
      <p:grpSp>
        <p:nvGrpSpPr>
          <p:cNvPr id="7" name="Группа 45"/>
          <p:cNvGrpSpPr>
            <a:grpSpLocks noChangeAspect="1"/>
          </p:cNvGrpSpPr>
          <p:nvPr/>
        </p:nvGrpSpPr>
        <p:grpSpPr>
          <a:xfrm>
            <a:off x="4499992" y="3435774"/>
            <a:ext cx="648072" cy="648144"/>
            <a:chOff x="323528" y="339502"/>
            <a:chExt cx="936104" cy="936208"/>
          </a:xfrm>
        </p:grpSpPr>
        <p:sp>
          <p:nvSpPr>
            <p:cNvPr id="47" name="Овал 46"/>
            <p:cNvSpPr>
              <a:spLocks noChangeAspect="1"/>
            </p:cNvSpPr>
            <p:nvPr/>
          </p:nvSpPr>
          <p:spPr>
            <a:xfrm>
              <a:off x="323528" y="339502"/>
              <a:ext cx="936104" cy="93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4" descr="https://raw.githubusercontent.com/hipstersmoothie/create-check/HEAD/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83518"/>
              <a:ext cx="648072" cy="6480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1275606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ПРАВИЛА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ПРОВЕДЕНИЯ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ПРЕДВЫБОРНОЙ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АГИТАЦИИ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4578" name="Picture 2" descr="https://licey-6.odinedu.ru/upload/medialibrary/50f/50fc3c40bbff2e3c38810dfe36e992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75606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1425</Words>
  <Application>Microsoft Office PowerPoint</Application>
  <PresentationFormat>Экран (16:9)</PresentationFormat>
  <Paragraphs>211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Point-41</cp:lastModifiedBy>
  <cp:revision>18</cp:revision>
  <dcterms:created xsi:type="dcterms:W3CDTF">2022-06-23T17:10:24Z</dcterms:created>
  <dcterms:modified xsi:type="dcterms:W3CDTF">2024-07-23T02:25:26Z</dcterms:modified>
</cp:coreProperties>
</file>