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6"/>
  </p:notesMasterIdLst>
  <p:handoutMasterIdLst>
    <p:handoutMasterId r:id="rId67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27" r:id="rId19"/>
    <p:sldId id="428" r:id="rId20"/>
    <p:sldId id="410" r:id="rId21"/>
    <p:sldId id="429" r:id="rId22"/>
    <p:sldId id="430" r:id="rId23"/>
    <p:sldId id="431" r:id="rId24"/>
    <p:sldId id="432" r:id="rId25"/>
    <p:sldId id="346" r:id="rId26"/>
    <p:sldId id="32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38" r:id="rId35"/>
    <p:sldId id="335" r:id="rId36"/>
    <p:sldId id="384" r:id="rId37"/>
    <p:sldId id="407" r:id="rId38"/>
    <p:sldId id="385" r:id="rId39"/>
    <p:sldId id="408" r:id="rId40"/>
    <p:sldId id="373" r:id="rId41"/>
    <p:sldId id="374" r:id="rId42"/>
    <p:sldId id="336" r:id="rId43"/>
    <p:sldId id="348" r:id="rId44"/>
    <p:sldId id="353" r:id="rId45"/>
    <p:sldId id="354" r:id="rId46"/>
    <p:sldId id="358" r:id="rId47"/>
    <p:sldId id="362" r:id="rId48"/>
    <p:sldId id="393" r:id="rId49"/>
    <p:sldId id="394" r:id="rId50"/>
    <p:sldId id="433" r:id="rId51"/>
    <p:sldId id="395" r:id="rId52"/>
    <p:sldId id="364" r:id="rId53"/>
    <p:sldId id="417" r:id="rId54"/>
    <p:sldId id="365" r:id="rId55"/>
    <p:sldId id="369" r:id="rId56"/>
    <p:sldId id="366" r:id="rId57"/>
    <p:sldId id="416" r:id="rId58"/>
    <p:sldId id="418" r:id="rId59"/>
    <p:sldId id="415" r:id="rId60"/>
    <p:sldId id="359" r:id="rId61"/>
    <p:sldId id="368" r:id="rId62"/>
    <p:sldId id="345" r:id="rId63"/>
    <p:sldId id="347" r:id="rId64"/>
    <p:sldId id="351" r:id="rId65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1199</c:v>
                </c:pt>
                <c:pt idx="1">
                  <c:v>1313.9</c:v>
                </c:pt>
                <c:pt idx="2" formatCode="#,##0.0">
                  <c:v>1739.1</c:v>
                </c:pt>
                <c:pt idx="3">
                  <c:v>1765.8</c:v>
                </c:pt>
                <c:pt idx="4">
                  <c:v>1800.5</c:v>
                </c:pt>
                <c:pt idx="5">
                  <c:v>1836.5</c:v>
                </c:pt>
              </c:numCache>
            </c:numRef>
          </c:val>
        </c:ser>
        <c:dLbls/>
        <c:axId val="163353344"/>
        <c:axId val="163354880"/>
      </c:barChart>
      <c:catAx>
        <c:axId val="1633533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354880"/>
        <c:crosses val="autoZero"/>
        <c:auto val="1"/>
        <c:lblAlgn val="ctr"/>
        <c:lblOffset val="100"/>
      </c:catAx>
      <c:valAx>
        <c:axId val="163354880"/>
        <c:scaling>
          <c:orientation val="minMax"/>
        </c:scaling>
        <c:axPos val="l"/>
        <c:majorGridlines/>
        <c:numFmt formatCode="General" sourceLinked="1"/>
        <c:tickLblPos val="none"/>
        <c:crossAx val="163353344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80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9716899980402494E-2"/>
                  <c:y val="-5.9516491649189346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7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496964.2</c:v>
                </c:pt>
                <c:pt idx="1">
                  <c:v>117686.5</c:v>
                </c:pt>
                <c:pt idx="2">
                  <c:v>1489477.6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6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496964.3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117686.5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1489477.6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dLbls/>
        <c:shape val="box"/>
        <c:axId val="168206336"/>
        <c:axId val="168207872"/>
        <c:axId val="0"/>
      </c:bar3DChart>
      <c:catAx>
        <c:axId val="16820633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8207872"/>
        <c:crossesAt val="0"/>
        <c:auto val="1"/>
        <c:lblAlgn val="ctr"/>
        <c:lblOffset val="100"/>
      </c:catAx>
      <c:valAx>
        <c:axId val="168207872"/>
        <c:scaling>
          <c:orientation val="minMax"/>
        </c:scaling>
        <c:delete val="1"/>
        <c:axPos val="l"/>
        <c:numFmt formatCode="#,##0.00" sourceLinked="1"/>
        <c:tickLblPos val="none"/>
        <c:crossAx val="16820633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6"/>
          <c:y val="0.13613956803855573"/>
          <c:w val="0.29881448911261443"/>
          <c:h val="0.43583096262062643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496.9</c:v>
                </c:pt>
                <c:pt idx="1">
                  <c:v>525.70000000000005</c:v>
                </c:pt>
                <c:pt idx="2">
                  <c:v>558.9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117.7</c:v>
                </c:pt>
                <c:pt idx="1">
                  <c:v>116.6</c:v>
                </c:pt>
                <c:pt idx="2">
                  <c:v>117.1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696E-3"/>
                  <c:y val="1.932353624973696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1489.5</c:v>
                </c:pt>
                <c:pt idx="1">
                  <c:v>1247.3</c:v>
                </c:pt>
                <c:pt idx="2">
                  <c:v>1254.4000000000001</c:v>
                </c:pt>
              </c:numCache>
            </c:numRef>
          </c:val>
        </c:ser>
        <c:dLbls/>
        <c:shape val="box"/>
        <c:axId val="169531648"/>
        <c:axId val="169541632"/>
        <c:axId val="0"/>
      </c:bar3DChart>
      <c:catAx>
        <c:axId val="16953164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9541632"/>
        <c:crosses val="autoZero"/>
        <c:auto val="1"/>
        <c:lblAlgn val="ctr"/>
        <c:lblOffset val="100"/>
      </c:catAx>
      <c:valAx>
        <c:axId val="169541632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9531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25"/>
                </c:manualLayout>
              </c:layout>
              <c:showVal val="1"/>
            </c:dLbl>
            <c:dLbl>
              <c:idx val="1"/>
              <c:layout>
                <c:manualLayout>
                  <c:x val="-4.5904208407226271E-17"/>
                  <c:y val="0.20471237190630331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2104.1</c:v>
                </c:pt>
                <c:pt idx="1">
                  <c:v>1889.6</c:v>
                </c:pt>
                <c:pt idx="2">
                  <c:v>1930.3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70208256"/>
        <c:axId val="170214144"/>
        <c:axId val="0"/>
      </c:bar3DChart>
      <c:catAx>
        <c:axId val="1702082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70214144"/>
        <c:crosses val="autoZero"/>
        <c:auto val="1"/>
        <c:lblAlgn val="ctr"/>
        <c:lblOffset val="100"/>
      </c:catAx>
      <c:valAx>
        <c:axId val="170214144"/>
        <c:scaling>
          <c:orientation val="minMax"/>
          <c:max val="19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7020825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НДФЛ 422,1</c:v>
                </c:pt>
                <c:pt idx="1">
                  <c:v>Акцизы 34,2</c:v>
                </c:pt>
                <c:pt idx="2">
                  <c:v>Налоги на совокупный доход 32,7</c:v>
                </c:pt>
                <c:pt idx="3">
                  <c:v>Гос.пошлина 8,0</c:v>
                </c:pt>
                <c:pt idx="4">
                  <c:v>Доходы от использования имущества 97,8</c:v>
                </c:pt>
                <c:pt idx="5">
                  <c:v>Платежи при пользовании природными ресурсами 9,8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7,4</c:v>
                </c:pt>
                <c:pt idx="8">
                  <c:v>Штрафы, санкции 1,8</c:v>
                </c:pt>
                <c:pt idx="9">
                  <c:v>Прочие неналоговые доходы 0,9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422.1</c:v>
                </c:pt>
                <c:pt idx="1">
                  <c:v>34.200000000000003</c:v>
                </c:pt>
                <c:pt idx="2">
                  <c:v>32.700000000000003</c:v>
                </c:pt>
                <c:pt idx="3">
                  <c:v>8</c:v>
                </c:pt>
                <c:pt idx="4">
                  <c:v>97.8</c:v>
                </c:pt>
                <c:pt idx="5">
                  <c:v>9.8000000000000007</c:v>
                </c:pt>
                <c:pt idx="6">
                  <c:v>0</c:v>
                </c:pt>
                <c:pt idx="7">
                  <c:v>7.4</c:v>
                </c:pt>
                <c:pt idx="8">
                  <c:v>1.8</c:v>
                </c:pt>
                <c:pt idx="9">
                  <c:v>0.9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53E-4"/>
          <c:y val="2.091488629383190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450,7</c:v>
                </c:pt>
                <c:pt idx="1">
                  <c:v>Акцизы 35,3</c:v>
                </c:pt>
                <c:pt idx="2">
                  <c:v>Налоги на совокупный доход 32,4</c:v>
                </c:pt>
                <c:pt idx="3">
                  <c:v>Гос.пошлина 7,3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10,2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450.7</c:v>
                </c:pt>
                <c:pt idx="1">
                  <c:v>35.300000000000004</c:v>
                </c:pt>
                <c:pt idx="2" formatCode="General">
                  <c:v>32.4</c:v>
                </c:pt>
                <c:pt idx="3">
                  <c:v>7.3</c:v>
                </c:pt>
                <c:pt idx="4">
                  <c:v>97.6</c:v>
                </c:pt>
                <c:pt idx="5">
                  <c:v>10.200000000000001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86"/>
          <c:w val="0.712860917284306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481,3</c:v>
                </c:pt>
                <c:pt idx="1">
                  <c:v>Акцизы 37,3</c:v>
                </c:pt>
                <c:pt idx="2">
                  <c:v>Налоги на совокупный доход 32,9</c:v>
                </c:pt>
                <c:pt idx="3">
                  <c:v>Гос.пошлина 7,4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10,6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481.3</c:v>
                </c:pt>
                <c:pt idx="1">
                  <c:v>37.300000000000004</c:v>
                </c:pt>
                <c:pt idx="2">
                  <c:v>32.9</c:v>
                </c:pt>
                <c:pt idx="3">
                  <c:v>7.4</c:v>
                </c:pt>
                <c:pt idx="4">
                  <c:v>97.6</c:v>
                </c:pt>
                <c:pt idx="5">
                  <c:v>10.6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4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1857789271816120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 145 201,8</c:v>
                </c:pt>
                <c:pt idx="1">
                  <c:v>Национальная безопасность и правоохранительная деятельность 779,5</c:v>
                </c:pt>
                <c:pt idx="2">
                  <c:v>Национальная экономика 110 930,0</c:v>
                </c:pt>
                <c:pt idx="3">
                  <c:v>Жилищно-коммунальное хозяйство 80 855,6</c:v>
                </c:pt>
                <c:pt idx="4">
                  <c:v>Охрана окружающей среды 13 197,9</c:v>
                </c:pt>
                <c:pt idx="5">
                  <c:v>Образование 1 446 718,1</c:v>
                </c:pt>
                <c:pt idx="6">
                  <c:v>Культура 150 228,1</c:v>
                </c:pt>
                <c:pt idx="7">
                  <c:v>Социальная политика 128 766,0</c:v>
                </c:pt>
                <c:pt idx="8">
                  <c:v>Физическая культура и спорт 34 521,3</c:v>
                </c:pt>
                <c:pt idx="9">
                  <c:v>Средства массовой информации 12 546,1</c:v>
                </c:pt>
                <c:pt idx="10">
                  <c:v>Межбюджетные трансферты 146 305,9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145201.79999999999</c:v>
                </c:pt>
                <c:pt idx="1">
                  <c:v>779.5</c:v>
                </c:pt>
                <c:pt idx="2">
                  <c:v>110930</c:v>
                </c:pt>
                <c:pt idx="3">
                  <c:v>80855.600000000006</c:v>
                </c:pt>
                <c:pt idx="4">
                  <c:v>13197.9</c:v>
                </c:pt>
                <c:pt idx="5">
                  <c:v>1446718.1</c:v>
                </c:pt>
                <c:pt idx="6">
                  <c:v>150228.1</c:v>
                </c:pt>
                <c:pt idx="7">
                  <c:v>128766</c:v>
                </c:pt>
                <c:pt idx="8">
                  <c:v>34521.300000000003</c:v>
                </c:pt>
                <c:pt idx="9">
                  <c:v>12546.1</c:v>
                </c:pt>
                <c:pt idx="10">
                  <c:v>146305.9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83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58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52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531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89E-3"/>
                  <c:y val="1.8629575469196368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59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0.77541607778470834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7.5583922215291657E-2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1760233.5000000002</c:v>
                </c:pt>
                <c:pt idx="1">
                  <c:v>158047.5</c:v>
                </c:pt>
                <c:pt idx="2">
                  <c:v>145201.79999999999</c:v>
                </c:pt>
                <c:pt idx="3">
                  <c:v>13197.9</c:v>
                </c:pt>
                <c:pt idx="4">
                  <c:v>193369.5999999996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09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223044.3</c:v>
                </c:pt>
                <c:pt idx="1">
                  <c:v>200691.20000000001</c:v>
                </c:pt>
                <c:pt idx="2">
                  <c:v>202709.7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1052735.6000000001</c:v>
                </c:pt>
                <c:pt idx="1">
                  <c:v>906363.6</c:v>
                </c:pt>
                <c:pt idx="2">
                  <c:v>912893.9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97860.1</c:v>
                </c:pt>
                <c:pt idx="1">
                  <c:v>73894.8</c:v>
                </c:pt>
                <c:pt idx="2">
                  <c:v>73894.8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162.69999999999999</c:v>
                </c:pt>
                <c:pt idx="1">
                  <c:v>3.3</c:v>
                </c:pt>
                <c:pt idx="2">
                  <c:v>3.3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8821</c:v>
                </c:pt>
                <c:pt idx="1">
                  <c:v>6352.8</c:v>
                </c:pt>
                <c:pt idx="2">
                  <c:v>5501.8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811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64094.400000000001</c:v>
                </c:pt>
                <c:pt idx="1">
                  <c:v>55366</c:v>
                </c:pt>
                <c:pt idx="2">
                  <c:v>55366</c:v>
                </c:pt>
              </c:numCache>
            </c:numRef>
          </c:val>
        </c:ser>
        <c:dLbls/>
        <c:shape val="box"/>
        <c:axId val="174469120"/>
        <c:axId val="174470656"/>
        <c:axId val="0"/>
      </c:bar3DChart>
      <c:catAx>
        <c:axId val="1744691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4470656"/>
        <c:crosses val="autoZero"/>
        <c:auto val="1"/>
        <c:lblAlgn val="ctr"/>
        <c:lblOffset val="100"/>
      </c:catAx>
      <c:valAx>
        <c:axId val="174470656"/>
        <c:scaling>
          <c:orientation val="minMax"/>
        </c:scaling>
        <c:delete val="1"/>
        <c:axPos val="l"/>
        <c:numFmt formatCode="#,##0.0" sourceLinked="1"/>
        <c:tickLblPos val="none"/>
        <c:crossAx val="1744691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756"/>
          <c:w val="0.69893926615099755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26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1072.9000000000001</c:v>
                </c:pt>
                <c:pt idx="1">
                  <c:v>1739.1</c:v>
                </c:pt>
                <c:pt idx="2">
                  <c:v>626.1</c:v>
                </c:pt>
                <c:pt idx="3">
                  <c:v>420.5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943E-2"/>
          <c:y val="0.23855007139057638"/>
          <c:w val="0.92278499725842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4</a:t>
                    </a:r>
                    <a:r>
                      <a:rPr lang="ru-RU" dirty="0" smtClean="0"/>
                      <a:t>6</a:t>
                    </a:r>
                    <a:r>
                      <a:rPr lang="ru-RU" baseline="0" dirty="0" smtClean="0"/>
                      <a:t> 718,1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21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1433203.5</c:v>
                </c:pt>
                <c:pt idx="1">
                  <c:v>1242671.7</c:v>
                </c:pt>
                <c:pt idx="2">
                  <c:v>1250369.5</c:v>
                </c:pt>
              </c:numCache>
            </c:numRef>
          </c:val>
        </c:ser>
        <c:dLbls/>
        <c:marker val="1"/>
        <c:axId val="174494848"/>
        <c:axId val="174496384"/>
      </c:lineChart>
      <c:catAx>
        <c:axId val="174494848"/>
        <c:scaling>
          <c:orientation val="minMax"/>
        </c:scaling>
        <c:delete val="1"/>
        <c:axPos val="b"/>
        <c:numFmt formatCode="General" sourceLinked="1"/>
        <c:tickLblPos val="none"/>
        <c:crossAx val="174496384"/>
        <c:crosses val="autoZero"/>
        <c:auto val="1"/>
        <c:lblAlgn val="ctr"/>
        <c:lblOffset val="100"/>
      </c:catAx>
      <c:valAx>
        <c:axId val="174496384"/>
        <c:scaling>
          <c:orientation val="minMax"/>
        </c:scaling>
        <c:delete val="1"/>
        <c:axPos val="l"/>
        <c:numFmt formatCode="#,##0.00" sourceLinked="1"/>
        <c:tickLblPos val="none"/>
        <c:crossAx val="1744948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6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13948.9</c:v>
                </c:pt>
                <c:pt idx="2">
                  <c:v>28329</c:v>
                </c:pt>
              </c:numCache>
            </c:numRef>
          </c:val>
        </c:ser>
        <c:dLbls/>
        <c:shape val="box"/>
        <c:axId val="140081408"/>
        <c:axId val="140087296"/>
        <c:axId val="0"/>
      </c:bar3DChart>
      <c:catAx>
        <c:axId val="140081408"/>
        <c:scaling>
          <c:orientation val="minMax"/>
        </c:scaling>
        <c:delete val="1"/>
        <c:axPos val="b"/>
        <c:tickLblPos val="none"/>
        <c:crossAx val="140087296"/>
        <c:crosses val="autoZero"/>
        <c:auto val="1"/>
        <c:lblAlgn val="ctr"/>
        <c:lblOffset val="100"/>
      </c:catAx>
      <c:valAx>
        <c:axId val="14008729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0081408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7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40198656"/>
        <c:axId val="140200192"/>
        <c:axId val="0"/>
      </c:bar3DChart>
      <c:catAx>
        <c:axId val="140198656"/>
        <c:scaling>
          <c:orientation val="minMax"/>
        </c:scaling>
        <c:delete val="1"/>
        <c:axPos val="b"/>
        <c:tickLblPos val="none"/>
        <c:crossAx val="140200192"/>
        <c:crosses val="autoZero"/>
        <c:auto val="1"/>
        <c:lblAlgn val="ctr"/>
        <c:lblOffset val="100"/>
      </c:catAx>
      <c:valAx>
        <c:axId val="140200192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0198656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493.5</c:v>
                </c:pt>
                <c:pt idx="1">
                  <c:v>560</c:v>
                </c:pt>
                <c:pt idx="2">
                  <c:v>626.1</c:v>
                </c:pt>
                <c:pt idx="3">
                  <c:v>695.5</c:v>
                </c:pt>
                <c:pt idx="4">
                  <c:v>771.8</c:v>
                </c:pt>
                <c:pt idx="5">
                  <c:v>855.7</c:v>
                </c:pt>
              </c:numCache>
            </c:numRef>
          </c:val>
        </c:ser>
        <c:dLbls/>
        <c:shape val="cone"/>
        <c:axId val="163500416"/>
        <c:axId val="163501952"/>
        <c:axId val="0"/>
      </c:bar3DChart>
      <c:catAx>
        <c:axId val="16350041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501952"/>
        <c:crosses val="autoZero"/>
        <c:auto val="1"/>
        <c:lblAlgn val="ctr"/>
        <c:lblOffset val="100"/>
      </c:catAx>
      <c:valAx>
        <c:axId val="163501952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35004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608"/>
          <c:w val="0.944127017646590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1000.9</c:v>
                </c:pt>
                <c:pt idx="1">
                  <c:v>786.3</c:v>
                </c:pt>
                <c:pt idx="2">
                  <c:v>1072.9000000000001</c:v>
                </c:pt>
                <c:pt idx="3">
                  <c:v>1332.5</c:v>
                </c:pt>
                <c:pt idx="4">
                  <c:v>1560.8</c:v>
                </c:pt>
                <c:pt idx="5">
                  <c:v>1784</c:v>
                </c:pt>
              </c:numCache>
            </c:numRef>
          </c:val>
        </c:ser>
        <c:dLbls/>
        <c:axId val="164787328"/>
        <c:axId val="164788864"/>
      </c:barChart>
      <c:catAx>
        <c:axId val="1647873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4788864"/>
        <c:crosses val="autoZero"/>
        <c:auto val="1"/>
        <c:lblAlgn val="ctr"/>
        <c:lblOffset val="100"/>
      </c:catAx>
      <c:valAx>
        <c:axId val="1647888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47873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44"/>
          <c:y val="2.607439601756426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96.3</c:v>
                </c:pt>
                <c:pt idx="1">
                  <c:v>103.2</c:v>
                </c:pt>
                <c:pt idx="2">
                  <c:v>96.8</c:v>
                </c:pt>
                <c:pt idx="3">
                  <c:v>96.5</c:v>
                </c:pt>
                <c:pt idx="4">
                  <c:v>96.5</c:v>
                </c:pt>
                <c:pt idx="5">
                  <c:v>97.7</c:v>
                </c:pt>
              </c:numCache>
            </c:numRef>
          </c:val>
        </c:ser>
        <c:dLbls/>
        <c:marker val="1"/>
        <c:axId val="164728192"/>
        <c:axId val="164766848"/>
      </c:lineChart>
      <c:catAx>
        <c:axId val="164728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766848"/>
        <c:crosses val="autoZero"/>
        <c:auto val="1"/>
        <c:lblAlgn val="ctr"/>
        <c:lblOffset val="100"/>
      </c:catAx>
      <c:valAx>
        <c:axId val="1647668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47281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32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61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605</c:v>
                </c:pt>
                <c:pt idx="1">
                  <c:v>654</c:v>
                </c:pt>
                <c:pt idx="2">
                  <c:v>666</c:v>
                </c:pt>
                <c:pt idx="3">
                  <c:v>675</c:v>
                </c:pt>
                <c:pt idx="4">
                  <c:v>681</c:v>
                </c:pt>
                <c:pt idx="5">
                  <c:v>688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898E-17"/>
                </c:manualLayout>
              </c:layout>
              <c:showVal val="1"/>
            </c:dLbl>
            <c:dLbl>
              <c:idx val="6"/>
              <c:layout>
                <c:manualLayout>
                  <c:x val="1.6345481740672727E-2"/>
                  <c:y val="-4.558372653784112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1312</c:v>
                </c:pt>
                <c:pt idx="1">
                  <c:v>1512</c:v>
                </c:pt>
                <c:pt idx="2">
                  <c:v>1517</c:v>
                </c:pt>
                <c:pt idx="3">
                  <c:v>1525</c:v>
                </c:pt>
                <c:pt idx="4">
                  <c:v>1530</c:v>
                </c:pt>
                <c:pt idx="5">
                  <c:v>1560</c:v>
                </c:pt>
              </c:numCache>
            </c:numRef>
          </c:val>
        </c:ser>
        <c:dLbls/>
        <c:shape val="cylinder"/>
        <c:axId val="168229120"/>
        <c:axId val="168570880"/>
        <c:axId val="0"/>
      </c:bar3DChart>
      <c:catAx>
        <c:axId val="1682291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8570880"/>
        <c:crossesAt val="0"/>
        <c:auto val="1"/>
        <c:lblAlgn val="ctr"/>
        <c:lblOffset val="100"/>
      </c:catAx>
      <c:valAx>
        <c:axId val="168570880"/>
        <c:scaling>
          <c:orientation val="minMax"/>
        </c:scaling>
        <c:delete val="1"/>
        <c:axPos val="l"/>
        <c:numFmt formatCode="General" sourceLinked="1"/>
        <c:tickLblPos val="none"/>
        <c:crossAx val="168229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5022E-2"/>
          <c:y val="6.1888800375320158E-2"/>
          <c:w val="0.866924712996720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3404.4</c:v>
                </c:pt>
                <c:pt idx="1">
                  <c:v>3499.6</c:v>
                </c:pt>
                <c:pt idx="2">
                  <c:v>3668.7</c:v>
                </c:pt>
                <c:pt idx="3">
                  <c:v>3955.7</c:v>
                </c:pt>
                <c:pt idx="4">
                  <c:v>4233</c:v>
                </c:pt>
                <c:pt idx="5">
                  <c:v>4538.7</c:v>
                </c:pt>
              </c:numCache>
            </c:numRef>
          </c:val>
        </c:ser>
        <c:dLbls/>
        <c:axId val="168610432"/>
        <c:axId val="168620416"/>
      </c:barChart>
      <c:catAx>
        <c:axId val="1686104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8620416"/>
        <c:crossesAt val="0"/>
        <c:auto val="1"/>
        <c:lblAlgn val="ctr"/>
        <c:lblOffset val="100"/>
      </c:catAx>
      <c:valAx>
        <c:axId val="168620416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6861043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482</c:v>
                </c:pt>
                <c:pt idx="1">
                  <c:v>539.1</c:v>
                </c:pt>
                <c:pt idx="2">
                  <c:v>602.6</c:v>
                </c:pt>
                <c:pt idx="3">
                  <c:v>646.70000000000005</c:v>
                </c:pt>
                <c:pt idx="4">
                  <c:v>690.7</c:v>
                </c:pt>
                <c:pt idx="5">
                  <c:v>738.4</c:v>
                </c:pt>
              </c:numCache>
            </c:numRef>
          </c:val>
        </c:ser>
        <c:dLbls/>
        <c:shape val="cone"/>
        <c:axId val="169076224"/>
        <c:axId val="169077760"/>
        <c:axId val="0"/>
      </c:bar3DChart>
      <c:catAx>
        <c:axId val="1690762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9077760"/>
        <c:crosses val="autoZero"/>
        <c:auto val="1"/>
        <c:lblAlgn val="ctr"/>
        <c:lblOffset val="100"/>
      </c:catAx>
      <c:valAx>
        <c:axId val="1690777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90762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405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106.4</c:v>
                </c:pt>
                <c:pt idx="1">
                  <c:v>119.6</c:v>
                </c:pt>
                <c:pt idx="2">
                  <c:v>105.2</c:v>
                </c:pt>
                <c:pt idx="3">
                  <c:v>105.1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dLbls/>
        <c:marker val="1"/>
        <c:axId val="169184640"/>
        <c:axId val="169194624"/>
      </c:lineChart>
      <c:catAx>
        <c:axId val="169184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9194624"/>
        <c:crosses val="autoZero"/>
        <c:auto val="1"/>
        <c:lblAlgn val="ctr"/>
        <c:lblOffset val="100"/>
      </c:catAx>
      <c:valAx>
        <c:axId val="1691946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9184640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2 171 295,9 тыс.рублей ( 95,6 %)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98 754,4 тыс. рублей ( 4,4%)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2 270</a:t>
          </a:r>
          <a:r>
            <a:rPr lang="en-US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050</a:t>
          </a:r>
          <a:r>
            <a:rPr lang="en-US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,3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6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6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4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4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6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6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4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4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4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4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4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6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6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6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6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4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4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6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6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4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4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4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4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6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6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6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8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8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8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8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4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4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2024-2026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01008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2024 год и плановый период 2025 и 2026 годов является обеспечение определения условий сбалансированности и устойчивости местного бюджета, а также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844824"/>
            <a:ext cx="8358246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Основным инструментом для осуществления бюджетной политики является эффективное управление средствами местного бюджета при достижении основных целей социально-экономического развития муниципального образования Усть-Абаканский район.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Бюджетная политика муниципального района будет направлена на безусловное исполнение ранее принятых расходных обязательств, принятие новых бюджетных обязательств допускается только при условии их финансового обеспечения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35699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4149080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01.01.2024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14470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29683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0120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72077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налоговой политики Усть-Абаканского района Республики Хакасия на 2024 год и на плановый период 2025 и 2026 годов (далее – Налоговая политика на 2024-2026 годы)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412776"/>
            <a:ext cx="77867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Основной задачей Налоговой политики будет являться создание благоприятных условий для осуществления предпринимательской и инвестиционной деятельности, как основных источников наполняемости бюджета налоговыми и неналоговыми доходами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452248"/>
            <a:ext cx="8784976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Повышение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мер по укреплению налоговой дисциплины налогоплательщиков;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повышению налоговой грамотности населения;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80112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539552" y="1012420"/>
            <a:ext cx="828092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переориентирование основного вектора межведомственного взаимодействия финансового органа на получение основной информации</a:t>
            </a:r>
            <a:b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ru-RU" sz="1200" b="1" i="1" dirty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1 393,1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70,6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47 402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1 976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5 830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8929718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578"/>
                <a:gridCol w="1010269"/>
                <a:gridCol w="960039"/>
                <a:gridCol w="945433"/>
                <a:gridCol w="945433"/>
                <a:gridCol w="799983"/>
                <a:gridCol w="799983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41,123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47,402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47,122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46,600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51981,3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55549,0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59361,5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63421,9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14810" y="928670"/>
          <a:ext cx="4786314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571480"/>
          <a:ext cx="435771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285728"/>
            <a:ext cx="7786742" cy="35719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0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</a:t>
            </a:r>
            <a:r>
              <a:rPr lang="en-US" sz="24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r>
              <a:rPr lang="en-US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8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от </a:t>
            </a:r>
            <a:r>
              <a:rPr lang="en-US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09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.0</a:t>
            </a:r>
            <a:r>
              <a:rPr lang="en-US" sz="24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8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.2024 года             «О внесении изменений в Решение Совета депутатов Усть-Абаканского района Республики Хакасия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№ 82 от 22.12.2023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2024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2026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13 948,9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65 922,0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</a:t>
            </a:r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70 050,3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</a:t>
            </a:r>
            <a:r>
              <a:rPr lang="en-US" sz="1200" b="1" dirty="0" smtClean="0">
                <a:latin typeface="+mn-lt"/>
              </a:rPr>
              <a:t>104 128,3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1 943 070,6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1 889 650,3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1 903 599,2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1 930 349,3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17 591,8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28 329,0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37 257,5</a:t>
            </a:r>
            <a:endParaRPr lang="ru-RU" sz="1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2024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8537418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01514380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2024-2026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79112880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1453059848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7092280" y="3429000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4210221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32532331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1 477 086,6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1 247 343,0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1 254 416,1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177 303,0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8 933,7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97 391,4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103 715,0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1 059 696,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1 063 664,3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1 057 241,1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51 153,3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2024 год и плановый период 2025-2026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2024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и 2026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https://sun9-20.userapi.com/impg/TN3AK7pCTrH2CzLI5kOSeBhVftjMOTM9VPXEMg/M-LrF0iF4Y0.jpg?size=600x386&amp;quality=96&amp;sign=dd470b42d5cf976314448d92de0d2efa&amp;c_uniq_tag=hJ2dYj6WYsY_zWC4XemeYhrflwv6LaVZrvzZ-5OXJZ8&amp;type=album"/>
          <p:cNvPicPr/>
          <p:nvPr/>
        </p:nvPicPr>
        <p:blipFill>
          <a:blip r:embed="rId4" cstate="print"/>
          <a:srcRect l="27914" r="10097"/>
          <a:stretch>
            <a:fillRect/>
          </a:stretch>
        </p:blipFill>
        <p:spPr bwMode="auto">
          <a:xfrm>
            <a:off x="5580112" y="332656"/>
            <a:ext cx="33123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3294147613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2024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70 050,3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3511828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118 418,7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121 193,6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128 766,0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137 168,2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137 998,7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6279066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5730588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146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305,8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102124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718,1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1 242 671,7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1 250 369,5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9750739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228,1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101 245,5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101 629,7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8784050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930,0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83 107,4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91 853,3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1824576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20 546,0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20 646,0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13 197,9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2348844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41 408,5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42 896,7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795114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887366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46 078,2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46 879,8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342023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11 078,6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9 568,4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477257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13 842,0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14 075,0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777430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1 346,8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77 191,9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61 303,1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7730981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5 312,0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4496764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9641599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3796064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6 352,8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5 501,8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3416689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094,5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2930467"/>
              </p:ext>
            </p:extLst>
          </p:nvPr>
        </p:nvGraphicFramePr>
        <p:xfrm>
          <a:off x="6929454" y="3928496"/>
          <a:ext cx="253909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39278"/>
                <a:gridCol w="849773"/>
                <a:gridCol w="85003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1052735,6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906 363,6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912 893,9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9379552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2474183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202709,7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0503245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860,1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13 197,9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3794834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5 942,5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9612955"/>
              </p:ext>
            </p:extLst>
          </p:nvPr>
        </p:nvGraphicFramePr>
        <p:xfrm>
          <a:off x="7081150" y="1357299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44152"/>
                <a:gridCol w="707138"/>
                <a:gridCol w="64807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en-US" sz="11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902,3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71 709,9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72 094,0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812214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325,9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8 278,4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7 243,6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6 152,1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1 562,8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114335,5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128706,7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128978,7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1019337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521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2 270 050,3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1 903 599,3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1 944 729,4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17 591,80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37 257,50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2024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1657484844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82949551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8612925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2024 и плановый период 2025 и 2026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2024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1 750 809,4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</a:rPr>
              <a:t>9</a:t>
            </a:r>
            <a:r>
              <a:rPr lang="ru-RU" sz="1600" b="1" dirty="0" smtClean="0">
                <a:solidFill>
                  <a:schemeClr val="bg1"/>
                </a:solidFill>
              </a:rPr>
              <a:t>9 371,2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5656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7 223,1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r>
              <a:rPr lang="ru-RU" sz="1600" b="1" dirty="0" smtClean="0">
                <a:solidFill>
                  <a:schemeClr val="bg1"/>
                </a:solidFill>
              </a:rPr>
              <a:t>3 892,2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2 171 295,9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6 751,9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51277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64 794,2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143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973,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69 783,9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5 505,9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7 089,1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49 895,1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78 538,7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4 273,7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66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663,7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178 974,0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3 643,0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7 507,0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718,1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</a:t>
              </a:r>
              <a:r>
                <a:rPr lang="en-US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en-US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751</a:t>
              </a:r>
              <a:r>
                <a:rPr lang="en-US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,9</a:t>
              </a: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6 001,4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39 435,5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1 315,1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261264244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2024	год и плановый период 2025-2026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1800773570"/>
              </p:ext>
            </p:extLst>
          </p:nvPr>
        </p:nvGraphicFramePr>
        <p:xfrm>
          <a:off x="142844" y="66045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300" b="1" u="none" strike="noStrike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048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1 884,97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42 960,1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en-US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919,6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26 480,5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225,4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4195190"/>
              </p:ext>
            </p:extLst>
          </p:nvPr>
        </p:nvGraphicFramePr>
        <p:xfrm>
          <a:off x="251520" y="1340767"/>
          <a:ext cx="5544616" cy="2736305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89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r>
                        <a:rPr lang="en-US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r>
                        <a:rPr lang="en-US" sz="115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5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598,6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1 545,3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283837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r>
                        <a:rPr lang="en-US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77 191,9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55 306,7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 61 303,1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2024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48 857,2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4 273,7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5 909,4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2024-2026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2024-2026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98 754,4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7 811,6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4 186,7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3 922,3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1 901,0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61 242,7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5 920,0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12 546,2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55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5915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059832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и 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18317</TotalTime>
  <Words>5435</Words>
  <Application>Microsoft Office PowerPoint</Application>
  <PresentationFormat>Экран (4:3)</PresentationFormat>
  <Paragraphs>1112</Paragraphs>
  <Slides>59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Сеть муниципальных учреждений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Доходы бюджета муниципального образования  Усть-Абаканский район на 2024-2026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27</vt:lpstr>
      <vt:lpstr>Объемы межбюджетных трансфертов  на 2024-2026 годы</vt:lpstr>
      <vt:lpstr>Слайд 29</vt:lpstr>
      <vt:lpstr>Структура расходов бюджета   муниципального образования Усть - Абаканский район в 2024 году </vt:lpstr>
      <vt:lpstr>Слайд 31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2024 году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4810</cp:revision>
  <dcterms:created xsi:type="dcterms:W3CDTF">2013-11-30T21:03:12Z</dcterms:created>
  <dcterms:modified xsi:type="dcterms:W3CDTF">2024-12-20T02:16:22Z</dcterms:modified>
</cp:coreProperties>
</file>