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6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axId val="148070784"/>
        <c:axId val="148072320"/>
      </c:barChart>
      <c:catAx>
        <c:axId val="1480707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072320"/>
        <c:crosses val="autoZero"/>
        <c:auto val="1"/>
        <c:lblAlgn val="ctr"/>
        <c:lblOffset val="100"/>
      </c:catAx>
      <c:valAx>
        <c:axId val="148072320"/>
        <c:scaling>
          <c:orientation val="minMax"/>
        </c:scaling>
        <c:axPos val="l"/>
        <c:majorGridlines/>
        <c:numFmt formatCode="General" sourceLinked="1"/>
        <c:tickLblPos val="none"/>
        <c:crossAx val="148070784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723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25E-2"/>
                  <c:y val="-5.951649164918929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65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495642</c:v>
                </c:pt>
                <c:pt idx="1">
                  <c:v>116636.5</c:v>
                </c:pt>
                <c:pt idx="2">
                  <c:v>1453326.1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56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495642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116636.5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1453326.1</c:v>
                </c:pt>
              </c:numCache>
            </c:numRef>
          </c:val>
        </c:ser>
        <c:shape val="box"/>
        <c:axId val="142473088"/>
        <c:axId val="142474624"/>
        <c:axId val="0"/>
      </c:bar3DChart>
      <c:catAx>
        <c:axId val="14247308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42474624"/>
        <c:crossesAt val="0"/>
        <c:auto val="1"/>
        <c:lblAlgn val="ctr"/>
        <c:lblOffset val="100"/>
      </c:catAx>
      <c:valAx>
        <c:axId val="142474624"/>
        <c:scaling>
          <c:orientation val="minMax"/>
        </c:scaling>
        <c:delete val="1"/>
        <c:axPos val="l"/>
        <c:numFmt formatCode="#,##0.00" sourceLinked="1"/>
        <c:tickLblPos val="none"/>
        <c:crossAx val="142473088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05"/>
          <c:y val="0.13613956803855587"/>
          <c:w val="0.2988144891126166"/>
          <c:h val="0.3268732219654715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495.6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116.6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44E-3"/>
                  <c:y val="1.932353624973694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1453.3</c:v>
                </c:pt>
                <c:pt idx="1">
                  <c:v>1247.3</c:v>
                </c:pt>
                <c:pt idx="2">
                  <c:v>1254.4000000000001</c:v>
                </c:pt>
              </c:numCache>
            </c:numRef>
          </c:val>
        </c:ser>
        <c:shape val="box"/>
        <c:axId val="142623104"/>
        <c:axId val="142624640"/>
        <c:axId val="0"/>
      </c:bar3DChart>
      <c:catAx>
        <c:axId val="14262310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42624640"/>
        <c:crosses val="autoZero"/>
        <c:auto val="1"/>
        <c:lblAlgn val="ctr"/>
        <c:lblOffset val="100"/>
      </c:catAx>
      <c:valAx>
        <c:axId val="14262464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42623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291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98"/>
                </c:manualLayout>
              </c:layout>
              <c:showVal val="1"/>
            </c:dLbl>
            <c:dLbl>
              <c:idx val="1"/>
              <c:layout>
                <c:manualLayout>
                  <c:x val="-4.5904208407226142E-17"/>
                  <c:y val="0.20471237190630323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97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2065.6</c:v>
                </c:pt>
                <c:pt idx="1">
                  <c:v>1889.6</c:v>
                </c:pt>
                <c:pt idx="2">
                  <c:v>1930.3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42659968"/>
        <c:axId val="142661504"/>
        <c:axId val="0"/>
      </c:bar3DChart>
      <c:catAx>
        <c:axId val="14265996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42661504"/>
        <c:crosses val="autoZero"/>
        <c:auto val="1"/>
        <c:lblAlgn val="ctr"/>
        <c:lblOffset val="100"/>
      </c:catAx>
      <c:valAx>
        <c:axId val="142661504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42659968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422,1</c:v>
                </c:pt>
                <c:pt idx="1">
                  <c:v>Акцизы 34,2</c:v>
                </c:pt>
                <c:pt idx="2">
                  <c:v>Налоги на совокупный доход 32,1</c:v>
                </c:pt>
                <c:pt idx="3">
                  <c:v>Гос.пошлина 7,2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9,8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7,4</c:v>
                </c:pt>
                <c:pt idx="8">
                  <c:v>Штрафы, санкции 1,8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422.1</c:v>
                </c:pt>
                <c:pt idx="1">
                  <c:v>34.200000000000003</c:v>
                </c:pt>
                <c:pt idx="2">
                  <c:v>32.1</c:v>
                </c:pt>
                <c:pt idx="3">
                  <c:v>7.2</c:v>
                </c:pt>
                <c:pt idx="4">
                  <c:v>97.6</c:v>
                </c:pt>
                <c:pt idx="5">
                  <c:v>9.8000000000000007</c:v>
                </c:pt>
                <c:pt idx="6">
                  <c:v>0</c:v>
                </c:pt>
                <c:pt idx="7">
                  <c:v>7.4</c:v>
                </c:pt>
                <c:pt idx="8">
                  <c:v>1.8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39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09E-4"/>
          <c:y val="2.0914886293831925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35.300000000000004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79"/>
          <c:w val="0.71286091728430578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37.300000000000004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24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13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185778927181612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 121 512,9</c:v>
                </c:pt>
                <c:pt idx="1">
                  <c:v>Национальная безопасность и правоохранительная деятельность 779,5</c:v>
                </c:pt>
                <c:pt idx="2">
                  <c:v>Национальная экономика 84 425,8</c:v>
                </c:pt>
                <c:pt idx="3">
                  <c:v>Жилищно-коммунальное хозяйство 56 585,4</c:v>
                </c:pt>
                <c:pt idx="4">
                  <c:v>Охрана окружающей среды 9 816</c:v>
                </c:pt>
                <c:pt idx="5">
                  <c:v>Образование 1 381 270,2</c:v>
                </c:pt>
                <c:pt idx="6">
                  <c:v>Культура 119 027,3</c:v>
                </c:pt>
                <c:pt idx="7">
                  <c:v>Социальная политика 128 766,0</c:v>
                </c:pt>
                <c:pt idx="8">
                  <c:v>Физическая культура и спорт 22 586,4</c:v>
                </c:pt>
                <c:pt idx="9">
                  <c:v>Средства массовой информации 12 546,2</c:v>
                </c:pt>
                <c:pt idx="10">
                  <c:v>Межбюджетные трансферты 141 905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121512.9</c:v>
                </c:pt>
                <c:pt idx="1">
                  <c:v>779.5</c:v>
                </c:pt>
                <c:pt idx="2">
                  <c:v>84425.8</c:v>
                </c:pt>
                <c:pt idx="3">
                  <c:v>56585.4</c:v>
                </c:pt>
                <c:pt idx="4">
                  <c:v>9816</c:v>
                </c:pt>
                <c:pt idx="5">
                  <c:v>1381270.2</c:v>
                </c:pt>
                <c:pt idx="6">
                  <c:v>119027.3</c:v>
                </c:pt>
                <c:pt idx="7">
                  <c:v>128766</c:v>
                </c:pt>
                <c:pt idx="8">
                  <c:v>22586.400000000001</c:v>
                </c:pt>
                <c:pt idx="9">
                  <c:v>12546.2</c:v>
                </c:pt>
                <c:pt idx="10">
                  <c:v>141905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326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35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66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45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48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496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76E-3"/>
                  <c:y val="1.8629575469196354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1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0.79436010782117084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5.6639892178829046E-2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1651649.9</c:v>
                </c:pt>
                <c:pt idx="1">
                  <c:v>110778.9</c:v>
                </c:pt>
                <c:pt idx="2">
                  <c:v>121512.9</c:v>
                </c:pt>
                <c:pt idx="3">
                  <c:v>9816</c:v>
                </c:pt>
                <c:pt idx="4">
                  <c:v>185462.90000000014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9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218802.9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1000681.6</c:v>
                </c:pt>
                <c:pt idx="1">
                  <c:v>906363.6</c:v>
                </c:pt>
                <c:pt idx="2">
                  <c:v>912893.9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92889.3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163.9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8791.2000000000007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75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59941.2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shape val="box"/>
        <c:axId val="128923904"/>
        <c:axId val="128929792"/>
        <c:axId val="0"/>
      </c:bar3DChart>
      <c:catAx>
        <c:axId val="1289239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929792"/>
        <c:crosses val="autoZero"/>
        <c:auto val="1"/>
        <c:lblAlgn val="ctr"/>
        <c:lblOffset val="100"/>
      </c:catAx>
      <c:valAx>
        <c:axId val="128929792"/>
        <c:scaling>
          <c:orientation val="minMax"/>
        </c:scaling>
        <c:delete val="1"/>
        <c:axPos val="l"/>
        <c:numFmt formatCode="#,##0.0" sourceLinked="1"/>
        <c:tickLblPos val="none"/>
        <c:crossAx val="1289239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689"/>
          <c:w val="0.69893926615099722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12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846E-2"/>
          <c:y val="0.23855007139057638"/>
          <c:w val="0.92278499725842056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307</a:t>
                    </a:r>
                    <a:r>
                      <a:rPr lang="ru-RU" baseline="0" dirty="0" smtClean="0"/>
                      <a:t> 258,8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18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1381270.2</c:v>
                </c:pt>
                <c:pt idx="1">
                  <c:v>1242671.7</c:v>
                </c:pt>
                <c:pt idx="2">
                  <c:v>1250369.5</c:v>
                </c:pt>
              </c:numCache>
            </c:numRef>
          </c:val>
        </c:ser>
        <c:marker val="1"/>
        <c:axId val="128937344"/>
        <c:axId val="128971904"/>
      </c:lineChart>
      <c:catAx>
        <c:axId val="128937344"/>
        <c:scaling>
          <c:orientation val="minMax"/>
        </c:scaling>
        <c:delete val="1"/>
        <c:axPos val="b"/>
        <c:numFmt formatCode="General" sourceLinked="1"/>
        <c:tickLblPos val="none"/>
        <c:crossAx val="128971904"/>
        <c:crosses val="autoZero"/>
        <c:auto val="1"/>
        <c:lblAlgn val="ctr"/>
        <c:lblOffset val="100"/>
      </c:catAx>
      <c:valAx>
        <c:axId val="128971904"/>
        <c:scaling>
          <c:orientation val="minMax"/>
        </c:scaling>
        <c:delete val="1"/>
        <c:axPos val="l"/>
        <c:numFmt formatCode="#,##0.00" sourceLinked="1"/>
        <c:tickLblPos val="none"/>
        <c:crossAx val="1289373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5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shape val="box"/>
        <c:axId val="132121344"/>
        <c:axId val="132122880"/>
        <c:axId val="0"/>
      </c:bar3DChart>
      <c:catAx>
        <c:axId val="132121344"/>
        <c:scaling>
          <c:orientation val="minMax"/>
        </c:scaling>
        <c:delete val="1"/>
        <c:axPos val="b"/>
        <c:tickLblPos val="none"/>
        <c:crossAx val="132122880"/>
        <c:crosses val="autoZero"/>
        <c:auto val="1"/>
        <c:lblAlgn val="ctr"/>
        <c:lblOffset val="100"/>
      </c:catAx>
      <c:valAx>
        <c:axId val="132122880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212134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32189184"/>
        <c:axId val="132195072"/>
        <c:axId val="0"/>
      </c:bar3DChart>
      <c:catAx>
        <c:axId val="132189184"/>
        <c:scaling>
          <c:orientation val="minMax"/>
        </c:scaling>
        <c:delete val="1"/>
        <c:axPos val="b"/>
        <c:tickLblPos val="none"/>
        <c:crossAx val="132195072"/>
        <c:crosses val="autoZero"/>
        <c:auto val="1"/>
        <c:lblAlgn val="ctr"/>
        <c:lblOffset val="100"/>
      </c:catAx>
      <c:valAx>
        <c:axId val="132195072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218918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shape val="cone"/>
        <c:axId val="148656128"/>
        <c:axId val="148657664"/>
        <c:axId val="0"/>
      </c:bar3DChart>
      <c:catAx>
        <c:axId val="14865612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657664"/>
        <c:crosses val="autoZero"/>
        <c:auto val="1"/>
        <c:lblAlgn val="ctr"/>
        <c:lblOffset val="100"/>
      </c:catAx>
      <c:valAx>
        <c:axId val="148657664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486561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91"/>
          <c:w val="0.94412701764658957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axId val="149172992"/>
        <c:axId val="149174528"/>
      </c:barChart>
      <c:catAx>
        <c:axId val="149172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9174528"/>
        <c:crosses val="autoZero"/>
        <c:auto val="1"/>
        <c:lblAlgn val="ctr"/>
        <c:lblOffset val="100"/>
      </c:catAx>
      <c:valAx>
        <c:axId val="1491745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91729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44"/>
          <c:y val="2.6074396017564221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marker val="1"/>
        <c:axId val="149220352"/>
        <c:axId val="149222144"/>
      </c:lineChart>
      <c:catAx>
        <c:axId val="149220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222144"/>
        <c:crosses val="autoZero"/>
        <c:auto val="1"/>
        <c:lblAlgn val="ctr"/>
        <c:lblOffset val="100"/>
      </c:catAx>
      <c:valAx>
        <c:axId val="1492221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92203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24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52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52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52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584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52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787E-17"/>
                </c:manualLayout>
              </c:layout>
              <c:showVal val="1"/>
            </c:dLbl>
            <c:dLbl>
              <c:idx val="6"/>
              <c:layout>
                <c:manualLayout>
                  <c:x val="1.6345481740672713E-2"/>
                  <c:y val="-4.5583726537841074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shape val="cylinder"/>
        <c:axId val="149370752"/>
        <c:axId val="149372288"/>
        <c:axId val="0"/>
      </c:bar3DChart>
      <c:catAx>
        <c:axId val="1493707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372288"/>
        <c:crossesAt val="0"/>
        <c:auto val="1"/>
        <c:lblAlgn val="ctr"/>
        <c:lblOffset val="100"/>
      </c:catAx>
      <c:valAx>
        <c:axId val="149372288"/>
        <c:scaling>
          <c:orientation val="minMax"/>
        </c:scaling>
        <c:delete val="1"/>
        <c:axPos val="l"/>
        <c:numFmt formatCode="General" sourceLinked="1"/>
        <c:tickLblPos val="none"/>
        <c:crossAx val="149370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966E-2"/>
          <c:y val="6.1888800375320158E-2"/>
          <c:w val="0.86692471299672025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axId val="149436672"/>
        <c:axId val="149446656"/>
      </c:barChart>
      <c:catAx>
        <c:axId val="1494366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446656"/>
        <c:crossesAt val="0"/>
        <c:auto val="1"/>
        <c:lblAlgn val="ctr"/>
        <c:lblOffset val="100"/>
      </c:catAx>
      <c:valAx>
        <c:axId val="14944665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4943667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shape val="cone"/>
        <c:axId val="150733952"/>
        <c:axId val="150735488"/>
        <c:axId val="0"/>
      </c:bar3DChart>
      <c:catAx>
        <c:axId val="150733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735488"/>
        <c:crosses val="autoZero"/>
        <c:auto val="1"/>
        <c:lblAlgn val="ctr"/>
        <c:lblOffset val="100"/>
      </c:catAx>
      <c:valAx>
        <c:axId val="1507354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07339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402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marker val="1"/>
        <c:axId val="152210432"/>
        <c:axId val="152224512"/>
      </c:lineChart>
      <c:catAx>
        <c:axId val="1522104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224512"/>
        <c:crosses val="autoZero"/>
        <c:auto val="1"/>
        <c:lblAlgn val="ctr"/>
        <c:lblOffset val="100"/>
      </c:catAx>
      <c:valAx>
        <c:axId val="1522245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221043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1 999 507,7 тыс.рублей ( 96,2 %)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79 712,9 тыс. рублей ( 3,8%)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2 079 220,6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04.03.2024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</a:t>
            </a: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Решению </a:t>
            </a: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района </a:t>
            </a: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№ 82 от</a:t>
            </a:r>
            <a:r>
              <a:rPr kumimoji="0" lang="ru-RU" sz="2400" b="1" i="0" u="none" strike="noStrike" kern="1200" cap="none" spc="0" normalizeH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23.12.2023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«О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бюджете муниципального образования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Усть-Абаканский район Республики Хакасия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2024 год и плановый период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</a:t>
            </a:r>
            <a:r>
              <a:rPr kumimoji="0" lang="ru-RU" sz="2400" b="1" i="0" u="none" strike="noStrike" kern="1200" cap="none" spc="0" normalizeH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5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2026 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13 616,1т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2 079 220,6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2 065 604,6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1 943 070,6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1 889 650,3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1 903 599,2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1 930 349,3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09436521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092280" y="3429000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1 453 326,1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1 247 343,0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1 254 416,1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177 303,0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177 578,4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97 391,4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103 715,0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1 059 696,7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1 063 664,3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1 057 241,1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38 748,0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2 079 220,6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121 512,9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128 766,0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137 998,7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22 586,4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1 381 270,2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1 242 671,7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1 250 369,5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119 027,3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84 425,8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56 585,4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3 838,6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48 399,0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24 194,5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37 707,8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7 072,9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10 084,5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13 660,0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193,5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14 310,9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0246120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33 402,0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59 941,2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9584587"/>
              </p:ext>
            </p:extLst>
          </p:nvPr>
        </p:nvGraphicFramePr>
        <p:xfrm>
          <a:off x="6929454" y="3928496"/>
          <a:ext cx="253909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39278"/>
                <a:gridCol w="849773"/>
                <a:gridCol w="85003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1000681,6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906 363,6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912 893,9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1118109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92 889,3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5 909,4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098666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86 696,4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32 330,9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8 278,4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6 152,1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114335,5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128706,7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128978,7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22 586,4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2 079 220,6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1 903 599,3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1 944 729,4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2024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2024 и плановый период 2025 и 2026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2024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1 490 746,2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135 194,7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5656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5 413,4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193 380,2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1 824 735,1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1 306 119,0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137 748,9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143 546,1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54  516,1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3 068,2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6 285,7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34 393,7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55 788,3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4 273,7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50 647,4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173 734,9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20 842,3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3 529,9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1 306 118,9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1 266 661,7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38 907,20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550,10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	год и плановый период 2025-2026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70228560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28 359,3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48 786,6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25 492,9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2 896,4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6680279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52 770,7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1 049,3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306,1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54 193,5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55 306,7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33 402,0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4 273,7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5 909,4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79 713,0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7 000,7 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3 838,6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3 618,6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401,3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45 879,4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5 920,0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12 546,2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17651</TotalTime>
  <Words>5390</Words>
  <Application>Microsoft Office PowerPoint</Application>
  <PresentationFormat>Экран (4:3)</PresentationFormat>
  <Paragraphs>1112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4751</cp:revision>
  <dcterms:created xsi:type="dcterms:W3CDTF">2013-11-30T21:03:12Z</dcterms:created>
  <dcterms:modified xsi:type="dcterms:W3CDTF">2024-03-04T09:40:52Z</dcterms:modified>
</cp:coreProperties>
</file>