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theme/themeOverride19.xml" ContentType="application/vnd.openxmlformats-officedocument.themeOverr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7"/>
  </p:notesMasterIdLst>
  <p:handoutMasterIdLst>
    <p:handoutMasterId r:id="rId68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434" r:id="rId18"/>
    <p:sldId id="325" r:id="rId19"/>
    <p:sldId id="427" r:id="rId20"/>
    <p:sldId id="435" r:id="rId21"/>
    <p:sldId id="410" r:id="rId22"/>
    <p:sldId id="436" r:id="rId23"/>
    <p:sldId id="437" r:id="rId24"/>
    <p:sldId id="438" r:id="rId25"/>
    <p:sldId id="439" r:id="rId26"/>
    <p:sldId id="346" r:id="rId27"/>
    <p:sldId id="328" r:id="rId28"/>
    <p:sldId id="400" r:id="rId29"/>
    <p:sldId id="401" r:id="rId30"/>
    <p:sldId id="402" r:id="rId31"/>
    <p:sldId id="403" r:id="rId32"/>
    <p:sldId id="404" r:id="rId33"/>
    <p:sldId id="405" r:id="rId34"/>
    <p:sldId id="406" r:id="rId35"/>
    <p:sldId id="338" r:id="rId36"/>
    <p:sldId id="335" r:id="rId37"/>
    <p:sldId id="384" r:id="rId38"/>
    <p:sldId id="407" r:id="rId39"/>
    <p:sldId id="385" r:id="rId40"/>
    <p:sldId id="408" r:id="rId41"/>
    <p:sldId id="373" r:id="rId42"/>
    <p:sldId id="374" r:id="rId43"/>
    <p:sldId id="336" r:id="rId44"/>
    <p:sldId id="348" r:id="rId45"/>
    <p:sldId id="353" r:id="rId46"/>
    <p:sldId id="354" r:id="rId47"/>
    <p:sldId id="358" r:id="rId48"/>
    <p:sldId id="362" r:id="rId49"/>
    <p:sldId id="393" r:id="rId50"/>
    <p:sldId id="394" r:id="rId51"/>
    <p:sldId id="433" r:id="rId52"/>
    <p:sldId id="395" r:id="rId53"/>
    <p:sldId id="364" r:id="rId54"/>
    <p:sldId id="417" r:id="rId55"/>
    <p:sldId id="365" r:id="rId56"/>
    <p:sldId id="369" r:id="rId57"/>
    <p:sldId id="366" r:id="rId58"/>
    <p:sldId id="416" r:id="rId59"/>
    <p:sldId id="418" r:id="rId60"/>
    <p:sldId id="415" r:id="rId61"/>
    <p:sldId id="359" r:id="rId62"/>
    <p:sldId id="368" r:id="rId63"/>
    <p:sldId id="345" r:id="rId64"/>
    <p:sldId id="347" r:id="rId65"/>
    <p:sldId id="351" r:id="rId66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3B"/>
    <a:srgbClr val="FF99FF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056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1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04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1313.9</c:v>
                </c:pt>
                <c:pt idx="1">
                  <c:v>1328.6</c:v>
                </c:pt>
                <c:pt idx="2">
                  <c:v>1358.2</c:v>
                </c:pt>
                <c:pt idx="3" formatCode="#,##0.0">
                  <c:v>1378.9</c:v>
                </c:pt>
                <c:pt idx="4">
                  <c:v>1390.1</c:v>
                </c:pt>
                <c:pt idx="5">
                  <c:v>1410.3</c:v>
                </c:pt>
              </c:numCache>
            </c:numRef>
          </c:val>
        </c:ser>
        <c:axId val="175732224"/>
        <c:axId val="175740416"/>
      </c:barChart>
      <c:catAx>
        <c:axId val="1757322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5740416"/>
        <c:crosses val="autoZero"/>
        <c:auto val="1"/>
        <c:lblAlgn val="ctr"/>
        <c:lblOffset val="100"/>
      </c:catAx>
      <c:valAx>
        <c:axId val="175740416"/>
        <c:scaling>
          <c:orientation val="minMax"/>
        </c:scaling>
        <c:axPos val="l"/>
        <c:majorGridlines/>
        <c:numFmt formatCode="General" sourceLinked="1"/>
        <c:tickLblPos val="none"/>
        <c:crossAx val="175732224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903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9236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81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503619.1</c:v>
                </c:pt>
                <c:pt idx="1">
                  <c:v>101752.5</c:v>
                </c:pt>
                <c:pt idx="2">
                  <c:v>1459469.2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77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503619.1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101752.5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1459469.2</c:v>
                </c:pt>
              </c:numCache>
            </c:numRef>
          </c:val>
        </c:ser>
        <c:shape val="box"/>
        <c:axId val="203609216"/>
        <c:axId val="203610752"/>
        <c:axId val="0"/>
      </c:bar3DChart>
      <c:catAx>
        <c:axId val="20360921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203610752"/>
        <c:crossesAt val="0"/>
        <c:auto val="1"/>
        <c:lblAlgn val="ctr"/>
        <c:lblOffset val="100"/>
      </c:catAx>
      <c:valAx>
        <c:axId val="203610752"/>
        <c:scaling>
          <c:orientation val="minMax"/>
        </c:scaling>
        <c:delete val="1"/>
        <c:axPos val="l"/>
        <c:numFmt formatCode="#,##0.00" sourceLinked="1"/>
        <c:tickLblPos val="none"/>
        <c:crossAx val="203609216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893"/>
          <c:y val="0.13613956803855562"/>
          <c:w val="0.2988144891126176"/>
          <c:h val="0.32687322196547236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503.6</c:v>
                </c:pt>
                <c:pt idx="1">
                  <c:v>530.1</c:v>
                </c:pt>
                <c:pt idx="2">
                  <c:v>570.70000000000005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101.8</c:v>
                </c:pt>
                <c:pt idx="1">
                  <c:v>101.8</c:v>
                </c:pt>
                <c:pt idx="2">
                  <c:v>101.8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748E-3"/>
                  <c:y val="1.932353624973698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1459.5</c:v>
                </c:pt>
                <c:pt idx="1">
                  <c:v>1484</c:v>
                </c:pt>
                <c:pt idx="2">
                  <c:v>1652.7</c:v>
                </c:pt>
              </c:numCache>
            </c:numRef>
          </c:val>
        </c:ser>
        <c:shape val="box"/>
        <c:axId val="203672960"/>
        <c:axId val="203682944"/>
        <c:axId val="0"/>
      </c:bar3DChart>
      <c:catAx>
        <c:axId val="20367296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203682944"/>
        <c:crosses val="autoZero"/>
        <c:auto val="1"/>
        <c:lblAlgn val="ctr"/>
        <c:lblOffset val="100"/>
      </c:catAx>
      <c:valAx>
        <c:axId val="203682944"/>
        <c:scaling>
          <c:orientation val="minMax"/>
          <c:max val="17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203672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38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9047"/>
                </c:manualLayout>
              </c:layout>
              <c:showVal val="1"/>
            </c:dLbl>
            <c:dLbl>
              <c:idx val="1"/>
              <c:layout>
                <c:manualLayout>
                  <c:x val="-4.5904208407226407E-17"/>
                  <c:y val="0.20471237190630343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307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2064.8000000000002</c:v>
                </c:pt>
                <c:pt idx="1">
                  <c:v>2115.9</c:v>
                </c:pt>
                <c:pt idx="2">
                  <c:v>2325.1999999999998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203697536"/>
        <c:axId val="203715712"/>
        <c:axId val="0"/>
      </c:bar3DChart>
      <c:catAx>
        <c:axId val="20369753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203715712"/>
        <c:crosses val="autoZero"/>
        <c:auto val="1"/>
        <c:lblAlgn val="ctr"/>
        <c:lblOffset val="100"/>
      </c:catAx>
      <c:valAx>
        <c:axId val="203715712"/>
        <c:scaling>
          <c:orientation val="minMax"/>
          <c:max val="2400"/>
          <c:min val="100"/>
        </c:scaling>
        <c:axPos val="l"/>
        <c:numFmt formatCode="#,##0.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203697536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1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401,8</c:v>
                </c:pt>
                <c:pt idx="1">
                  <c:v>Акцизы 38,0</c:v>
                </c:pt>
                <c:pt idx="2">
                  <c:v>Налоги на совокупный доход 52,9</c:v>
                </c:pt>
                <c:pt idx="3">
                  <c:v>Гос.пошлина 10,9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оказания платных услуг 00</c:v>
                </c:pt>
                <c:pt idx="7">
                  <c:v>Доходы от продажи имущества 6,0</c:v>
                </c:pt>
                <c:pt idx="8">
                  <c:v>Штрафы, санкции 1,6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401.8</c:v>
                </c:pt>
                <c:pt idx="1">
                  <c:v>38</c:v>
                </c:pt>
                <c:pt idx="2">
                  <c:v>52.9</c:v>
                </c:pt>
                <c:pt idx="3">
                  <c:v>10.9</c:v>
                </c:pt>
                <c:pt idx="4">
                  <c:v>84</c:v>
                </c:pt>
                <c:pt idx="5">
                  <c:v>10.1</c:v>
                </c:pt>
                <c:pt idx="6">
                  <c:v>0</c:v>
                </c:pt>
                <c:pt idx="7">
                  <c:v>6</c:v>
                </c:pt>
                <c:pt idx="8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456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496E-4"/>
          <c:y val="2.091488629383189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425,5</c:v>
                </c:pt>
                <c:pt idx="1">
                  <c:v>Акцизы 40,3</c:v>
                </c:pt>
                <c:pt idx="2">
                  <c:v>Налоги на совокупный доход 53,2</c:v>
                </c:pt>
                <c:pt idx="3">
                  <c:v>Гос.пошлина 11,1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продажи имущества 6,0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425.5</c:v>
                </c:pt>
                <c:pt idx="1">
                  <c:v>40.300000000000004</c:v>
                </c:pt>
                <c:pt idx="2" formatCode="General">
                  <c:v>53.2</c:v>
                </c:pt>
                <c:pt idx="3">
                  <c:v>11.1</c:v>
                </c:pt>
                <c:pt idx="4">
                  <c:v>84</c:v>
                </c:pt>
                <c:pt idx="5">
                  <c:v>10.1</c:v>
                </c:pt>
                <c:pt idx="6">
                  <c:v>6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94"/>
          <c:w val="0.71286091728430645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2027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450,2</c:v>
                </c:pt>
                <c:pt idx="1">
                  <c:v>Акцизы 54,1</c:v>
                </c:pt>
                <c:pt idx="2">
                  <c:v>Налоги на совокупный доход 55,4</c:v>
                </c:pt>
                <c:pt idx="3">
                  <c:v>Гос.пошлина 11,1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продажи имущества 6,0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450.2</c:v>
                </c:pt>
                <c:pt idx="1">
                  <c:v>54.1</c:v>
                </c:pt>
                <c:pt idx="2">
                  <c:v>55.4</c:v>
                </c:pt>
                <c:pt idx="3">
                  <c:v>11.1</c:v>
                </c:pt>
                <c:pt idx="4">
                  <c:v>84</c:v>
                </c:pt>
                <c:pt idx="5">
                  <c:v>10.1</c:v>
                </c:pt>
                <c:pt idx="6">
                  <c:v>6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901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44"/>
          <c:w val="0.63925968438834291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1837129165616828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137 543,3</c:v>
                </c:pt>
                <c:pt idx="1">
                  <c:v>Национальная безопасность и правоохранительная деятельность 873,9</c:v>
                </c:pt>
                <c:pt idx="2">
                  <c:v>Национальная экономика 69 579,1</c:v>
                </c:pt>
                <c:pt idx="3">
                  <c:v>Жилищно-коммунальное хозяйство 43 856,2</c:v>
                </c:pt>
                <c:pt idx="4">
                  <c:v>Охрана окружающей среды 10 104,0</c:v>
                </c:pt>
                <c:pt idx="5">
                  <c:v>Образование 1 415 415,3</c:v>
                </c:pt>
                <c:pt idx="6">
                  <c:v>Культура 137 618,1</c:v>
                </c:pt>
                <c:pt idx="7">
                  <c:v>Социальная политика 121 865,3</c:v>
                </c:pt>
                <c:pt idx="8">
                  <c:v>Физическая культура и спорт 66 329,5</c:v>
                </c:pt>
                <c:pt idx="9">
                  <c:v>Средства массовой информации 10 478,9</c:v>
                </c:pt>
                <c:pt idx="10">
                  <c:v>Межбюджетные трансферты 148 910,7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137543.29999999999</c:v>
                </c:pt>
                <c:pt idx="1">
                  <c:v>873.9</c:v>
                </c:pt>
                <c:pt idx="2">
                  <c:v>69579.100000000006</c:v>
                </c:pt>
                <c:pt idx="3">
                  <c:v>43856.2</c:v>
                </c:pt>
                <c:pt idx="4">
                  <c:v>10104</c:v>
                </c:pt>
                <c:pt idx="5">
                  <c:v>1415415.3</c:v>
                </c:pt>
                <c:pt idx="6">
                  <c:v>137618.1</c:v>
                </c:pt>
                <c:pt idx="7">
                  <c:v>121865.3</c:v>
                </c:pt>
                <c:pt idx="8">
                  <c:v>66329.5</c:v>
                </c:pt>
                <c:pt idx="9">
                  <c:v>10478.9</c:v>
                </c:pt>
                <c:pt idx="10">
                  <c:v>148910.70000000001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226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313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3.8155672494721779E-2"/>
                  <c:y val="-0.32917593252059008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7.7337362953758523E-2"/>
                </c:manualLayout>
              </c:layout>
              <c:showPercent val="1"/>
            </c:dLbl>
            <c:dLbl>
              <c:idx val="2"/>
              <c:layout>
                <c:manualLayout>
                  <c:x val="3.3913661871117916E-3"/>
                  <c:y val="6.2287374697873182E-2"/>
                </c:manualLayout>
              </c:layout>
              <c:showPercent val="1"/>
            </c:dLbl>
            <c:dLbl>
              <c:idx val="3"/>
              <c:layout>
                <c:manualLayout>
                  <c:x val="-1.9835203121506571E-2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5.6383059856035797E-2"/>
                  <c:y val="9.6813177654359331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73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0.80516493938032063</c:v>
                </c:pt>
                <c:pt idx="1">
                  <c:v>8.2000000000000003E-2</c:v>
                </c:pt>
                <c:pt idx="2">
                  <c:v>6.1000000000000013E-2</c:v>
                </c:pt>
                <c:pt idx="3">
                  <c:v>6.0000000000000019E-3</c:v>
                </c:pt>
                <c:pt idx="4">
                  <c:v>4.5835060619679145E-2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1741228.2000000002</c:v>
                </c:pt>
                <c:pt idx="1">
                  <c:v>37967.4</c:v>
                </c:pt>
                <c:pt idx="2">
                  <c:v>137543.29999999999</c:v>
                </c:pt>
                <c:pt idx="3">
                  <c:v>10104</c:v>
                </c:pt>
                <c:pt idx="4">
                  <c:v>235730.39999999962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118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228782.2</c:v>
                </c:pt>
                <c:pt idx="1">
                  <c:v>210100.9</c:v>
                </c:pt>
                <c:pt idx="2">
                  <c:v>212994.3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1058567.5</c:v>
                </c:pt>
                <c:pt idx="1">
                  <c:v>1090870.2</c:v>
                </c:pt>
                <c:pt idx="2">
                  <c:v>1265972.5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52623.1</c:v>
                </c:pt>
                <c:pt idx="1">
                  <c:v>49437.4</c:v>
                </c:pt>
                <c:pt idx="2">
                  <c:v>45166.6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9262.1</c:v>
                </c:pt>
                <c:pt idx="1">
                  <c:v>6965.6</c:v>
                </c:pt>
                <c:pt idx="2">
                  <c:v>5577.9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872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66180.399999999994</c:v>
                </c:pt>
                <c:pt idx="1">
                  <c:v>56459.5</c:v>
                </c:pt>
                <c:pt idx="2">
                  <c:v>56451.5</c:v>
                </c:pt>
              </c:numCache>
            </c:numRef>
          </c:val>
        </c:ser>
        <c:shape val="box"/>
        <c:axId val="262270336"/>
        <c:axId val="262280320"/>
        <c:axId val="0"/>
      </c:bar3DChart>
      <c:catAx>
        <c:axId val="2622703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62280320"/>
        <c:crosses val="autoZero"/>
        <c:auto val="1"/>
        <c:lblAlgn val="ctr"/>
        <c:lblOffset val="100"/>
      </c:catAx>
      <c:valAx>
        <c:axId val="262280320"/>
        <c:scaling>
          <c:orientation val="minMax"/>
        </c:scaling>
        <c:delete val="1"/>
        <c:axPos val="l"/>
        <c:numFmt formatCode="#,##0.0" sourceLinked="1"/>
        <c:tickLblPos val="none"/>
        <c:crossAx val="2622703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833"/>
          <c:w val="0.69893926615099788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424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1294.9000000000001</c:v>
                </c:pt>
                <c:pt idx="1">
                  <c:v>1328.6</c:v>
                </c:pt>
                <c:pt idx="2">
                  <c:v>666.5</c:v>
                </c:pt>
                <c:pt idx="3">
                  <c:v>419.2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4026E-2"/>
          <c:y val="0.23855007139057638"/>
          <c:w val="0.92278499725842134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r"/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1415415.3</c:v>
                </c:pt>
                <c:pt idx="1">
                  <c:v>1413833.5</c:v>
                </c:pt>
                <c:pt idx="2" formatCode="#,##0.0">
                  <c:v>1586162.9</c:v>
                </c:pt>
              </c:numCache>
            </c:numRef>
          </c:val>
        </c:ser>
        <c:marker val="1"/>
        <c:axId val="262386432"/>
        <c:axId val="262387968"/>
      </c:lineChart>
      <c:catAx>
        <c:axId val="262386432"/>
        <c:scaling>
          <c:orientation val="minMax"/>
        </c:scaling>
        <c:delete val="1"/>
        <c:axPos val="b"/>
        <c:numFmt formatCode="General" sourceLinked="1"/>
        <c:tickLblPos val="none"/>
        <c:crossAx val="262387968"/>
        <c:crosses val="autoZero"/>
        <c:auto val="1"/>
        <c:lblAlgn val="ctr"/>
        <c:lblOffset val="100"/>
      </c:catAx>
      <c:valAx>
        <c:axId val="262387968"/>
        <c:scaling>
          <c:orientation val="minMax"/>
        </c:scaling>
        <c:delete val="1"/>
        <c:axPos val="l"/>
        <c:numFmt formatCode="#,##0.00" sourceLinked="1"/>
        <c:tickLblPos val="none"/>
        <c:crossAx val="2623864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3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82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01.01.2026</c:v>
                </c:pt>
                <c:pt idx="1">
                  <c:v>на 01.01.2027</c:v>
                </c:pt>
                <c:pt idx="2">
                  <c:v>на 01.01.2028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15398.8</c:v>
                </c:pt>
                <c:pt idx="2">
                  <c:v>32410.3</c:v>
                </c:pt>
              </c:numCache>
            </c:numRef>
          </c:val>
        </c:ser>
        <c:shape val="box"/>
        <c:axId val="280649088"/>
        <c:axId val="280650880"/>
        <c:axId val="0"/>
      </c:bar3DChart>
      <c:catAx>
        <c:axId val="280649088"/>
        <c:scaling>
          <c:orientation val="minMax"/>
        </c:scaling>
        <c:delete val="1"/>
        <c:axPos val="b"/>
        <c:tickLblPos val="none"/>
        <c:crossAx val="280650880"/>
        <c:crosses val="autoZero"/>
        <c:auto val="1"/>
        <c:lblAlgn val="ctr"/>
        <c:lblOffset val="100"/>
      </c:catAx>
      <c:valAx>
        <c:axId val="280650880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280649088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7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91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280790912"/>
        <c:axId val="280792448"/>
        <c:axId val="0"/>
      </c:bar3DChart>
      <c:catAx>
        <c:axId val="280790912"/>
        <c:scaling>
          <c:orientation val="minMax"/>
        </c:scaling>
        <c:delete val="1"/>
        <c:axPos val="b"/>
        <c:tickLblPos val="none"/>
        <c:crossAx val="280792448"/>
        <c:crosses val="autoZero"/>
        <c:auto val="1"/>
        <c:lblAlgn val="ctr"/>
        <c:lblOffset val="100"/>
      </c:catAx>
      <c:valAx>
        <c:axId val="280792448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280790912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 formatCode="0.0">
                  <c:v>560</c:v>
                </c:pt>
                <c:pt idx="1">
                  <c:v>666.5</c:v>
                </c:pt>
                <c:pt idx="2">
                  <c:v>756.5</c:v>
                </c:pt>
                <c:pt idx="3">
                  <c:v>845.6</c:v>
                </c:pt>
                <c:pt idx="4">
                  <c:v>925.6</c:v>
                </c:pt>
                <c:pt idx="5">
                  <c:v>1014.6</c:v>
                </c:pt>
              </c:numCache>
            </c:numRef>
          </c:val>
        </c:ser>
        <c:shape val="cone"/>
        <c:axId val="183758208"/>
        <c:axId val="183854208"/>
        <c:axId val="0"/>
      </c:bar3DChart>
      <c:catAx>
        <c:axId val="18375820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3854208"/>
        <c:crosses val="autoZero"/>
        <c:auto val="1"/>
        <c:lblAlgn val="ctr"/>
        <c:lblOffset val="100"/>
      </c:catAx>
      <c:valAx>
        <c:axId val="183854208"/>
        <c:scaling>
          <c:orientation val="minMax"/>
        </c:scaling>
        <c:delete val="1"/>
        <c:axPos val="b"/>
        <c:majorGridlines/>
        <c:numFmt formatCode="0.0" sourceLinked="1"/>
        <c:tickLblPos val="none"/>
        <c:crossAx val="1837582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602"/>
          <c:w val="0.94412701764659013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786.3</c:v>
                </c:pt>
                <c:pt idx="1">
                  <c:v>1294.9000000000001</c:v>
                </c:pt>
                <c:pt idx="2">
                  <c:v>3158.4</c:v>
                </c:pt>
                <c:pt idx="3">
                  <c:v>5374</c:v>
                </c:pt>
                <c:pt idx="4">
                  <c:v>5485.7</c:v>
                </c:pt>
                <c:pt idx="5">
                  <c:v>5589.9</c:v>
                </c:pt>
              </c:numCache>
            </c:numRef>
          </c:val>
        </c:ser>
        <c:axId val="184996224"/>
        <c:axId val="184997760"/>
      </c:barChart>
      <c:catAx>
        <c:axId val="1849962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84997760"/>
        <c:crosses val="autoZero"/>
        <c:auto val="1"/>
        <c:lblAlgn val="ctr"/>
        <c:lblOffset val="100"/>
      </c:catAx>
      <c:valAx>
        <c:axId val="18499776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849962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</a:t>
            </a:r>
          </a:p>
          <a:p>
            <a:pPr>
              <a:defRPr sz="16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01914072342508"/>
          <c:y val="5.2695444201365418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36968899052693482"/>
          <c:w val="0.87218887106902065"/>
          <c:h val="0.46068434756085946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121.2</c:v>
                </c:pt>
                <c:pt idx="2">
                  <c:v>139.19999999999999</c:v>
                </c:pt>
                <c:pt idx="3">
                  <c:v>105.8</c:v>
                </c:pt>
                <c:pt idx="4">
                  <c:v>106.5</c:v>
                </c:pt>
                <c:pt idx="5">
                  <c:v>106.5</c:v>
                </c:pt>
              </c:numCache>
            </c:numRef>
          </c:val>
        </c:ser>
        <c:marker val="1"/>
        <c:axId val="185023104"/>
        <c:axId val="187945344"/>
      </c:lineChart>
      <c:catAx>
        <c:axId val="1850231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7945344"/>
        <c:crosses val="autoZero"/>
        <c:auto val="1"/>
        <c:lblAlgn val="ctr"/>
        <c:lblOffset val="100"/>
      </c:catAx>
      <c:valAx>
        <c:axId val="1879453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850231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296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74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74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74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61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653.6</c:v>
                </c:pt>
                <c:pt idx="1">
                  <c:v>694.7</c:v>
                </c:pt>
                <c:pt idx="2">
                  <c:v>732.7</c:v>
                </c:pt>
                <c:pt idx="3">
                  <c:v>771.6</c:v>
                </c:pt>
                <c:pt idx="4">
                  <c:v>811.4</c:v>
                </c:pt>
                <c:pt idx="5">
                  <c:v>850.6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4607875039183395E-2"/>
                  <c:y val="-2.5054222254427171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74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861E-17"/>
                </c:manualLayout>
              </c:layout>
              <c:showVal val="1"/>
            </c:dLbl>
            <c:dLbl>
              <c:idx val="6"/>
              <c:layout>
                <c:manualLayout>
                  <c:x val="1.6345481740672723E-2"/>
                  <c:y val="-4.5583726537841108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1512.3</c:v>
                </c:pt>
                <c:pt idx="1">
                  <c:v>2008.2</c:v>
                </c:pt>
                <c:pt idx="2">
                  <c:v>2358.1999999999998</c:v>
                </c:pt>
                <c:pt idx="3">
                  <c:v>2650.3</c:v>
                </c:pt>
                <c:pt idx="4">
                  <c:v>2968.2</c:v>
                </c:pt>
                <c:pt idx="5">
                  <c:v>3328.8</c:v>
                </c:pt>
              </c:numCache>
            </c:numRef>
          </c:val>
        </c:ser>
        <c:shape val="cylinder"/>
        <c:axId val="189781504"/>
        <c:axId val="189783040"/>
        <c:axId val="0"/>
      </c:bar3DChart>
      <c:catAx>
        <c:axId val="1897815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>
                <a:solidFill>
                  <a:srgbClr val="002060"/>
                </a:solidFill>
              </a:defRPr>
            </a:pPr>
            <a:endParaRPr lang="ru-RU"/>
          </a:p>
        </c:txPr>
        <c:crossAx val="189783040"/>
        <c:crossesAt val="0"/>
        <c:auto val="1"/>
        <c:lblAlgn val="ctr"/>
        <c:lblOffset val="100"/>
      </c:catAx>
      <c:valAx>
        <c:axId val="189783040"/>
        <c:scaling>
          <c:orientation val="minMax"/>
        </c:scaling>
        <c:delete val="1"/>
        <c:axPos val="l"/>
        <c:numFmt formatCode="General" sourceLinked="1"/>
        <c:tickLblPos val="none"/>
        <c:crossAx val="189781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1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5001E-2"/>
          <c:y val="6.1888800375320158E-2"/>
          <c:w val="0.8669247129967205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3499.9</c:v>
                </c:pt>
                <c:pt idx="1">
                  <c:v>3952.2</c:v>
                </c:pt>
                <c:pt idx="2">
                  <c:v>4428.9000000000005</c:v>
                </c:pt>
                <c:pt idx="3">
                  <c:v>4901.2</c:v>
                </c:pt>
                <c:pt idx="4" formatCode="0.0">
                  <c:v>5620</c:v>
                </c:pt>
                <c:pt idx="5" formatCode="0.0">
                  <c:v>6000</c:v>
                </c:pt>
              </c:numCache>
            </c:numRef>
          </c:val>
        </c:ser>
        <c:axId val="190277504"/>
        <c:axId val="190279040"/>
      </c:barChart>
      <c:catAx>
        <c:axId val="1902775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0279040"/>
        <c:crossesAt val="0"/>
        <c:auto val="1"/>
        <c:lblAlgn val="ctr"/>
        <c:lblOffset val="100"/>
      </c:catAx>
      <c:valAx>
        <c:axId val="190279040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90277504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Платные услуги населению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539.1</c:v>
                </c:pt>
                <c:pt idx="1">
                  <c:v>450.4</c:v>
                </c:pt>
                <c:pt idx="2">
                  <c:v>500.1</c:v>
                </c:pt>
                <c:pt idx="3">
                  <c:v>550.70000000000005</c:v>
                </c:pt>
                <c:pt idx="4" formatCode="0.0">
                  <c:v>595</c:v>
                </c:pt>
                <c:pt idx="5" formatCode="0.0">
                  <c:v>650.5</c:v>
                </c:pt>
              </c:numCache>
            </c:numRef>
          </c:val>
        </c:ser>
        <c:shape val="cone"/>
        <c:axId val="189743872"/>
        <c:axId val="189745408"/>
        <c:axId val="0"/>
      </c:bar3DChart>
      <c:catAx>
        <c:axId val="1897438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9745408"/>
        <c:crosses val="autoZero"/>
        <c:auto val="1"/>
        <c:lblAlgn val="ctr"/>
        <c:lblOffset val="100"/>
      </c:catAx>
      <c:valAx>
        <c:axId val="18974540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897438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75067392799071"/>
          <c:y val="2.6631313934854049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119.6</c:v>
                </c:pt>
                <c:pt idx="1">
                  <c:v>105.2</c:v>
                </c:pt>
                <c:pt idx="2">
                  <c:v>106.8</c:v>
                </c:pt>
                <c:pt idx="3">
                  <c:v>104.6</c:v>
                </c:pt>
                <c:pt idx="4">
                  <c:v>104</c:v>
                </c:pt>
                <c:pt idx="5">
                  <c:v>103.9</c:v>
                </c:pt>
              </c:numCache>
            </c:numRef>
          </c:val>
        </c:ser>
        <c:marker val="1"/>
        <c:axId val="170018304"/>
        <c:axId val="183754112"/>
      </c:lineChart>
      <c:catAx>
        <c:axId val="1700183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3754112"/>
        <c:crosses val="autoZero"/>
        <c:auto val="1"/>
        <c:lblAlgn val="ctr"/>
        <c:lblOffset val="100"/>
      </c:catAx>
      <c:valAx>
        <c:axId val="18375411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0018304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2 075 091,1 тыс.рублей ( 95,9 %)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87 483,1 тыс. рублей (4,1%)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2025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75970" custScaleY="153903" custLinFactNeighborX="-58771" custLinFactNeighborY="256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2 162 573,3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69944" custLinFactNeighborY="4589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2026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2027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4" Type="http://schemas.openxmlformats.org/officeDocument/2006/relationships/chart" Target="../charts/chart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1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7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4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3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50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1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3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7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6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5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2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4.jpe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60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9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8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5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4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3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2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7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6.jpeg"/><Relationship Id="rId14" Type="http://schemas.openxmlformats.org/officeDocument/2006/relationships/diagramColors" Target="../diagrams/colors2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1.jpe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jpe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8.jpe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2025-2027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476672"/>
            <a:ext cx="785818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Целью основных направлений бюджетной и налоговой политики Усть-Абаканского района Республики Хакасия на 2025 год и на плановый период 2026 и 2027 годов является определение условий, используемых при составлении проекта бюджета муниципального образования Усть-Абаканский район на 2025 год и плановый период 2026 и 2027 годов, подходов к его формированию, основных характеристик и прогнозируемых параметров проекта бюджета муниципального образования Усть-Абаканский район на 2025 год и плановый период 2026 и 2027 годов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772816"/>
            <a:ext cx="835824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Основные направления бюджетной и налоговой политики направлены на повышение эффективности управления муниципальными финансами, реализацию национальных и региональных проектов на муниципальном уровне, а также повышение эффективности реализации мероприятий в рамках муниципальных программ.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140968"/>
            <a:ext cx="7929618" cy="492443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i="1" dirty="0" smtClean="0"/>
              <a:t>решения, принимаемые на региональном уровне в рамках налоговой политики и межбюджетных отношений</a:t>
            </a:r>
            <a:endParaRPr lang="ru-RU" sz="13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3717032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i="1" dirty="0" smtClean="0"/>
              <a:t>стратегическая </a:t>
            </a:r>
            <a:r>
              <a:rPr lang="ru-RU" sz="1300" b="1" i="1" dirty="0" err="1" smtClean="0"/>
              <a:t>приоритизация</a:t>
            </a:r>
            <a:r>
              <a:rPr lang="ru-RU" sz="1300" b="1" i="1" dirty="0" smtClean="0"/>
              <a:t> расходов бюджета, т.е. приоритетное планирование бюджетных ассигнований</a:t>
            </a:r>
            <a:endParaRPr lang="ru-RU" sz="13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укрепление и развитие налогового потенциала района , формирование бюджетных параметров исходя из необходимости безусловного исполнения действующих расходных обязательств 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378466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44085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73216"/>
            <a:ext cx="7929618" cy="477054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создание условий  (оптимизация бюджетных расходов) для повышения эффективности расходов и качества управления муниципальными финансами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организацию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86478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5" name="Прямоугольник 24"/>
          <p:cNvSpPr/>
          <p:nvPr/>
        </p:nvSpPr>
        <p:spPr>
          <a:xfrm>
            <a:off x="827584" y="2564904"/>
            <a:ext cx="792961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rgbClr val="C0003B"/>
                </a:solidFill>
              </a:rPr>
              <a:t>Основное влияние на реализацию бюджетной и налоговой политики Усть-Абаканского района в плановом периоде окажут:</a:t>
            </a:r>
            <a:endParaRPr lang="ru-RU" sz="1200" b="1" dirty="0" smtClean="0">
              <a:solidFill>
                <a:srgbClr val="C0003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27584" y="4293096"/>
            <a:ext cx="792961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rgbClr val="C0003B"/>
                </a:solidFill>
              </a:rPr>
              <a:t>Бюджетная и налоговая политика Усть-Абаканского района Республики Хакасия в 2025-2027 годах будет направлена на:</a:t>
            </a:r>
            <a:endParaRPr lang="ru-RU" sz="1200" b="1" dirty="0" smtClean="0">
              <a:solidFill>
                <a:srgbClr val="C0003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467544" y="148478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67544" y="1052736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971600" y="692696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rgbClr val="C00000"/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деятельности;</a:t>
            </a:r>
            <a:endParaRPr lang="ru-RU" sz="12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71600" y="1412776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rgbClr val="C00000"/>
                </a:solidFill>
              </a:rPr>
              <a:t>повышение уровня минимального размера оплаты труда с 01.01.2025 года в соответствии с Законом Российской Федерации от 19.06.2000 № 82-ФЗ «О минимальном размере оплаты труда»;</a:t>
            </a:r>
            <a:endParaRPr lang="ru-RU" sz="12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62075" y="1977405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C00000"/>
                </a:solidFill>
              </a:rPr>
              <a:t>- соблюдение условий софинансирования к федеральным и региональным средствам, в том числе на реализацию национальных и региональных проектов.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467544" y="2060848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971600" y="2564904"/>
            <a:ext cx="792961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chemeClr val="tx1"/>
                </a:solidFill>
              </a:rPr>
              <a:t>Повышение эффективности и результативности расходования бюджетных средств будет обеспечено в том числе за счет реализации следующих мероприятий:</a:t>
            </a:r>
            <a:endParaRPr lang="ru-RU" sz="1200" b="1" dirty="0" smtClean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71600" y="3072348"/>
            <a:ext cx="7929618" cy="372409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обеспечение необходимых условий для эффективности расходов муниципальных финансов;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определение четких приоритетов использования бюджетных средств с учетом текущей экономической ситуации;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обеспечение выполнения ключевых и целевых показателей муниципальных программ.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района, обеспечить реализацию системы управления бюджетными расходами, увязанной с формированием муниципальных программ с учетом интеграции в них мероприятий, направленных на достижение соответствующих результатов региональных проектов в рамках решения задач национальных проектов;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реализации проектов инициативного бюджетирования;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оперативное принятие решений по перераспределению средств бюджета муниципального района (в том числе высвободившихся в результате экономии, образовавшейся при заключении муниципальных контрактов</a:t>
            </a: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(договоров), в пользу приоритетных и значимых направлений расходов по основаниям, предусмотренным бюджетным законодательством;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оптимизация расходов на содержание органов муниципальной власти, муниципальных учреждений;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95536" y="3429000"/>
            <a:ext cx="437374" cy="428628"/>
            <a:chOff x="0" y="60476"/>
            <a:chExt cx="437374" cy="624820"/>
          </a:xfrm>
        </p:grpSpPr>
        <p:sp>
          <p:nvSpPr>
            <p:cNvPr id="40" name="Нашивка 3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95536" y="4365104"/>
            <a:ext cx="437374" cy="428628"/>
            <a:chOff x="0" y="60476"/>
            <a:chExt cx="437374" cy="624820"/>
          </a:xfrm>
        </p:grpSpPr>
        <p:sp>
          <p:nvSpPr>
            <p:cNvPr id="43" name="Нашивка 4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395536" y="5301208"/>
            <a:ext cx="437374" cy="428628"/>
            <a:chOff x="0" y="60476"/>
            <a:chExt cx="437374" cy="624820"/>
          </a:xfrm>
        </p:grpSpPr>
        <p:sp>
          <p:nvSpPr>
            <p:cNvPr id="46" name="Нашивка 4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395536" y="6093296"/>
            <a:ext cx="437374" cy="428628"/>
            <a:chOff x="0" y="60476"/>
            <a:chExt cx="437374" cy="624820"/>
          </a:xfrm>
        </p:grpSpPr>
        <p:sp>
          <p:nvSpPr>
            <p:cNvPr id="49" name="Нашивка 4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5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20" name="Рисунок 19" descr="http://900igr.net/up/datas/111023/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77072"/>
            <a:ext cx="4032448" cy="242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221088"/>
            <a:ext cx="3407736" cy="202192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043608" y="620688"/>
            <a:ext cx="7929618" cy="33547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финансовое обеспечение принятых расходных обязательств с учетом проведения мероприятий по их оптимизации, сокращению неэффективных расходов;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соблюдение финансовой дисциплины главными распорядителями и получателями бюджетных средств;</a:t>
            </a: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повышение эффективности функционирования контрактной системы в сфере закупок товаров, работ, услуг для обеспечения муниципальных нужд, направленной на обеспечение экономного и результативного использования бюджетных средств;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осуществление внутреннего муниципального финансового контроля в соответствии с федеральными стандартами внутреннего муниципального финансового контроля, утвержденными Правительством Российской Федерации;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повышение качества финансового менеджмента главных распорядителей бюджетных средств;</a:t>
            </a: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</a:t>
            </a:r>
            <a:r>
              <a:rPr lang="ru-RU" sz="1200" b="1" i="1" dirty="0" err="1" smtClean="0">
                <a:solidFill>
                  <a:schemeClr val="accent6"/>
                </a:solidFill>
              </a:rPr>
              <a:t>софинансируемых</a:t>
            </a:r>
            <a:r>
              <a:rPr lang="ru-RU" sz="1200" b="1" i="1" dirty="0" smtClean="0">
                <a:solidFill>
                  <a:schemeClr val="accent6"/>
                </a:solidFill>
              </a:rPr>
              <a:t> из федерального бюджета и республиканского бюджета Республики Хакасия; 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39552" y="1196752"/>
            <a:ext cx="437374" cy="428628"/>
            <a:chOff x="0" y="60476"/>
            <a:chExt cx="437374" cy="624820"/>
          </a:xfrm>
        </p:grpSpPr>
        <p:sp>
          <p:nvSpPr>
            <p:cNvPr id="29" name="Нашивка 2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39552" y="2060848"/>
            <a:ext cx="437374" cy="428628"/>
            <a:chOff x="0" y="60476"/>
            <a:chExt cx="437374" cy="624820"/>
          </a:xfrm>
        </p:grpSpPr>
        <p:sp>
          <p:nvSpPr>
            <p:cNvPr id="37" name="Нашивка 3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539552" y="2924944"/>
            <a:ext cx="437374" cy="428628"/>
            <a:chOff x="0" y="60476"/>
            <a:chExt cx="437374" cy="624820"/>
          </a:xfrm>
        </p:grpSpPr>
        <p:sp>
          <p:nvSpPr>
            <p:cNvPr id="40" name="Нашивка 3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Целью основных направлений является определение условий, используемых при составлении проекта бюджета на 2025 год и на плановый период 2026 и 2027 годов, и подходов к его формированию, основных характеристик и прогнозируемых параметров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196752"/>
            <a:ext cx="7786742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Приоритетами и задачами налоговой политики Усть-Абаканского района на 2025-2027 годы будут являться меры, направленные на наращивание доходного потенциала района, обеспечение бюджетной устойчивости и сбалансированности бюджета, улучшение социального положения малообеспеченных категорий граждан, стимулирование инвестиционной активности, предпринимательской деятельности и легализации теневой сферы бизнеса.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179512" y="2449101"/>
            <a:ext cx="8784976" cy="44088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lang="ru-RU" sz="11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sz="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50" b="1" dirty="0" smtClean="0">
                <a:solidFill>
                  <a:srgbClr val="C00000"/>
                </a:solidFill>
              </a:rPr>
              <a:t>проведение работы по контролю и оценке налоговых расходов (налоговых преференций в виде налоговых льгот, налоговых вычетов и пониженных налоговых ставок) в целях их оптимизации;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усиление мер по укреплению налоговой дисциплины налогоплательщиков;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продолжить деятельность межведомственной комиссии по работе с недоимщиками по налогам, сборам и иным обязательным платежам в бюджет муниципального образования Усть-Абаканский район;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осуществлять мониторинг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бюджет и роста задолженности по налогам; 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r>
              <a:rPr lang="ru-RU" sz="1150" b="1" dirty="0" smtClean="0">
                <a:solidFill>
                  <a:srgbClr val="C00000"/>
                </a:solidFill>
              </a:rPr>
              <a:t>- продолжить деятельность межведомственной комиссии по снижению неформальной занятости, легализации «серой» заработной платы и повышению собираемости страховых взносов во внебюджетные фонды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pPr>
              <a:buFontTx/>
              <a:buChar char="-"/>
            </a:pPr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561662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436096" y="6309320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467544" y="991761"/>
            <a:ext cx="8280920" cy="526297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совершенствования управления муниципальной собственностью, а именно повысить качество претензионной, исковой и адресной работы с арендаторами, имеющими задолженность по арендным платежам за пользование имуществом и земельными участками, находящимися в муниципальной собственности с целью осуществления мер, направленных на безусловное взыскание задолженности в бюджет;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повышение реалистичности прогнозирования и минимизация рисков несбалансированности при бюджетном планировании;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обеспечение бюджетной, экономической и социальной эффективности налоговых расходов;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r>
              <a:rPr lang="ru-RU" sz="1200" b="1" dirty="0" smtClean="0">
                <a:solidFill>
                  <a:srgbClr val="C00000"/>
                </a:solidFill>
              </a:rPr>
              <a:t>- поиск новых источников пополнения бюджета района, а также бюджетов сельских поселений.</a:t>
            </a:r>
          </a:p>
          <a:p>
            <a:pPr lvl="3"/>
            <a:endParaRPr lang="ru-RU" sz="1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692696"/>
            <a:ext cx="590465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357950" y="1428736"/>
            <a:ext cx="250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-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М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униципальных образований -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</a:rPr>
              <a:t>13</a:t>
            </a:r>
            <a:endParaRPr lang="ru-RU" sz="20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357950" y="3357562"/>
            <a:ext cx="23987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</a:t>
            </a:r>
          </a:p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населения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-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46 354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Населенных пунктов -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68760"/>
            <a:ext cx="5080648" cy="423387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084168" y="4149080"/>
            <a:ext cx="28574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автомобильных</a:t>
            </a:r>
          </a:p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значения -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1 401,3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508518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одержимое 2"/>
          <p:cNvSpPr txBox="1">
            <a:spLocks/>
          </p:cNvSpPr>
          <p:nvPr/>
        </p:nvSpPr>
        <p:spPr>
          <a:xfrm>
            <a:off x="2051720" y="5589240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29,0 %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71,0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860032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6016" y="2060848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4248" y="2060848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206084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1 935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13285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5 844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76256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76256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60032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76256" y="573325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76256" y="573325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9143999" cy="40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47,751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47,052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46,354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46,221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46,129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46,185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18,60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48189,9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53560,5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57748,0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61817,6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65499,0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69424,5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58,9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83,4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09638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857232"/>
            <a:ext cx="9143999" cy="60007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3929066"/>
          <a:ext cx="457203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000108"/>
          <a:ext cx="4357718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28596" y="1000108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071546"/>
            <a:ext cx="4357718" cy="2647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755576" y="2060848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  Решению Совета депутатов </a:t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Усть-Абаканского района </a:t>
            </a:r>
            <a:r>
              <a:rPr lang="ru-RU" sz="24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№ 1 от 21.02.2025                 </a:t>
            </a:r>
            <a:r>
              <a:rPr kumimoji="0" lang="ru-RU" sz="2400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 внесении изменений в Решение Совета депутатов Усть-Абаканского района Республики Хакасия от 20.12.2024 № 69 «</a:t>
            </a:r>
            <a:r>
              <a:rPr kumimoji="0" lang="ru-RU" sz="2400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бюджете муниципального образования Усть-Абаканский район Республики Хакасия на 2025 год и плановый период </a:t>
            </a:r>
            <a:br>
              <a:rPr kumimoji="0" lang="ru-RU" sz="2400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202</a:t>
            </a:r>
            <a:r>
              <a:rPr lang="ru-RU" sz="240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6 </a:t>
            </a:r>
            <a:r>
              <a:rPr kumimoji="0" lang="ru-RU" sz="2400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 2027 годов»</a:t>
            </a:r>
            <a:endParaRPr kumimoji="0" lang="ru-RU" sz="2400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2027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17 011,4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15 398,8тыс.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97 733,5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2 162 574,3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2 064 840,8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2 308 196,8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07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2 115 869,6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2 131 268,5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2 325 208,2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19 201,8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32 410,2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15 398,8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15 398,8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37 503,9</a:t>
            </a:r>
            <a:endParaRPr lang="ru-RU" sz="10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 налог, взимаемый в связи с применением упрощенной системы налогообложения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2025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22003114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121788084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2025-2027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983804050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4094365213"/>
              </p:ext>
            </p:extLst>
          </p:nvPr>
        </p:nvGraphicFramePr>
        <p:xfrm>
          <a:off x="500034" y="1052736"/>
          <a:ext cx="5072098" cy="2519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355840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6223972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1 453 874,3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1 483 981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1 652 723,8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153 880,0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120 783,0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60 584,0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82 819,5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147 420,3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375 793,6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1 142 862,2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1 141 198,8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1 142 142,3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79 907,4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74 578,9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74 203,9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2025-2027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-324544" y="1340768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граждан», который познакомит Вас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основными положениями  бюджета муниципального образования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Усть-Абаканский район на 2025 год и на плановый период  2026 и 2027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4754" name="Picture 2" descr="https://ust-abakan.ru/upload/medialibrary/5a5/d9s08pm2mbkcgxa20ikp46k3ofbrcqfi/Elena-Vladimirovna-Egoro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32656"/>
            <a:ext cx="2592288" cy="3451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2025 год и плановый период 2026-2027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2546326388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2025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2 162 574,3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5484379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137 543,3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106 245,3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106 263,2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868,9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121 865,3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121 808,0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122 037,9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876324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66 329,5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53 498,3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49 315,5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10 478,9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9 462,4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8 745,2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0862970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148 910,7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2890613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1 415 415,3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1 413 833,5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1 586 162,9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4252477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137 618,1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110 249,3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104 541,2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76754927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69 579,1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96 249,2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117 254,9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3504214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43 856,2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41 628,8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51 307,8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2027год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4 048,7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3 235,1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3 235,1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1333618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55 739,4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837,0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40 957,0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9296407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24 186,9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20 444,9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20 444,9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4432121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45 480,4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34 912,7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34 810,6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4536064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7 787,9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6 515,5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6 515,5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10 901,4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5133590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16 515,6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16 865,6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17 125,6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37 967,4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64 338,3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85 084,1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9784443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2 694,7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4 561,0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4 561,0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39852" y="1304764"/>
            <a:ext cx="129614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95936" y="1196752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03848" y="2708920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79912" y="20608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803752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855181"/>
              </p:ext>
            </p:extLst>
          </p:nvPr>
        </p:nvGraphicFramePr>
        <p:xfrm>
          <a:off x="7081150" y="177281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17 497,4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15 075,4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15 076,5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0246120"/>
              </p:ext>
            </p:extLst>
          </p:nvPr>
        </p:nvGraphicFramePr>
        <p:xfrm>
          <a:off x="6948263" y="119675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26 356,2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544,2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36 231,4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5196582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9 262,1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6 965,6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5 577,9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3915956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66 180,4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56 459,5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56 451,5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9584587"/>
              </p:ext>
            </p:extLst>
          </p:nvPr>
        </p:nvGraphicFramePr>
        <p:xfrm>
          <a:off x="6876255" y="3928496"/>
          <a:ext cx="244827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902517"/>
                <a:gridCol w="726120"/>
                <a:gridCol w="81963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1058567,5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109087,2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1265972,5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1118109"/>
              </p:ext>
            </p:extLst>
          </p:nvPr>
        </p:nvGraphicFramePr>
        <p:xfrm>
          <a:off x="6929454" y="3356992"/>
          <a:ext cx="232306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25061"/>
                <a:gridCol w="729731"/>
                <a:gridCol w="768274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228782,2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210100,9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212994,3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67944" y="170080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9418364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52 623,1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49 437,4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45 166,6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6369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6796467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340768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6506595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5 009,2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0986661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99 251,5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78 738,5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73 030,4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4905259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38 366,6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31 510,8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510,8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3 324,1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2 137,0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2 155,7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111421,1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112550,9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112762,1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79912" y="364502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10 478,9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9 462,4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8 745,2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6867131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66 329,5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53 498,3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49 315,5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064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846,7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2 162 573,3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2 131 268,5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2 342 219,5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19 201,8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37 503,9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2025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3769633076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26089243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448378914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2025 и плановый период 2026 и 2027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2025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1 734 227,0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116 112,0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7664" y="4509120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7 881,8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47664" y="573325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216 870,4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2 075 091,1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2025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1 368 974,4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155 039,9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141 746,7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65 828,1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2 637,9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7 747,8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2025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37 516,1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39 367,4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3 734,3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35 494,2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181 122,2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2 144,7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27 126,7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6 426,8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27785" y="1556792"/>
            <a:ext cx="4102982" cy="800639"/>
            <a:chOff x="773172" y="188728"/>
            <a:chExt cx="2315544" cy="138224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73172" y="188728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1 368 974,4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1 337 145,4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31 121,8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707,2       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1874670073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2025 год и плановый период 2026-2027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2702285609"/>
              </p:ext>
            </p:extLst>
          </p:nvPr>
        </p:nvGraphicFramePr>
        <p:xfrm>
          <a:off x="142844" y="62997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7 787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1 935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1 842,63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32 208,1 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58 407,7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22 838,9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2 550,8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6680279"/>
              </p:ext>
            </p:extLst>
          </p:nvPr>
        </p:nvGraphicFramePr>
        <p:xfrm>
          <a:off x="251520" y="1340767"/>
          <a:ext cx="5544616" cy="2703588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78171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459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СШ»  и МАУ «Универсальный спортивный зал )</a:t>
                      </a:r>
                      <a:endParaRPr lang="ru-RU" sz="115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64 958,8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00506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249,3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363590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1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 и создание условий для занятий физ.культурой и спортом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00,0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83809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 адресной финансовой поддержки спортивным организациям, осуществляющим подготовку спортивного резерва</a:t>
                      </a: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149080"/>
            <a:ext cx="3888431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37 967,4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год – 64 338,3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2027 год –  85 084,1 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2025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7 866,9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3 734,3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858,2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2025-2027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2025-2027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87 493,1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7 735,8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4 048,7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3 959,7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6754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53 207,7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7 127,0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63888" y="5013176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63954" y="572755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10 478,9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0946" y="4655986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56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3347864" y="3429000"/>
            <a:ext cx="2286000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Зарезервированные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на реализацию инициативных проектов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5856" y="4077072"/>
            <a:ext cx="148418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static.tildacdn.com/tild6462-3461-4563-b238-333666653561/Screenshot_1.png"/>
          <p:cNvPicPr>
            <a:picLocks noChangeAspect="1" noChangeArrowheads="1"/>
          </p:cNvPicPr>
          <p:nvPr/>
        </p:nvPicPr>
        <p:blipFill>
          <a:blip r:embed="rId11" cstate="print"/>
          <a:srcRect l="46461" t="30204" r="13139" b="12941"/>
          <a:stretch>
            <a:fillRect/>
          </a:stretch>
        </p:blipFill>
        <p:spPr bwMode="auto">
          <a:xfrm>
            <a:off x="3131840" y="3140968"/>
            <a:ext cx="720080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2027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01.01.2028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01.01.2028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администрации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района  - 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</a:t>
            </a:r>
            <a:r>
              <a:rPr lang="ru-RU" sz="1600" b="1" dirty="0" smtClean="0">
                <a:solidFill>
                  <a:srgbClr val="002060"/>
                </a:solidFill>
              </a:rPr>
              <a:t>       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11560" y="6021288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2027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2026 и 2027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9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17990</TotalTime>
  <Words>5788</Words>
  <Application>Microsoft Office PowerPoint</Application>
  <PresentationFormat>Экран (4:3)</PresentationFormat>
  <Paragraphs>1135</Paragraphs>
  <Slides>60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60</vt:i4>
      </vt:variant>
    </vt:vector>
  </HeadingPairs>
  <TitlesOfParts>
    <vt:vector size="66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Слайд 15</vt:lpstr>
      <vt:lpstr>Сеть муниципальных учреждений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Доходы бюджета муниципального образования  Усть-Абаканский район на 2025-2027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28</vt:lpstr>
      <vt:lpstr>Объемы межбюджетных трансфертов  на 2025-2027 годы</vt:lpstr>
      <vt:lpstr>Слайд 30</vt:lpstr>
      <vt:lpstr>Структура расходов бюджета   муниципального образования Усть - Абаканский район в 2025 году </vt:lpstr>
      <vt:lpstr>Слайд 32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2025 году 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4801</cp:revision>
  <dcterms:created xsi:type="dcterms:W3CDTF">2013-11-30T21:03:12Z</dcterms:created>
  <dcterms:modified xsi:type="dcterms:W3CDTF">2025-05-20T08:03:46Z</dcterms:modified>
</cp:coreProperties>
</file>