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charts/chart18.xml" ContentType="application/vnd.openxmlformats-officedocument.drawingml.char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32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rawings/drawing4.xml" ContentType="application/vnd.openxmlformats-officedocument.drawingml.chartshapes+xml"/>
  <Override PartName="/ppt/theme/themeOverride7.xml" ContentType="application/vnd.openxmlformats-officedocument.themeOverr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9.xml" ContentType="application/vnd.openxmlformats-officedocument.drawingml.char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charts/chart6.xml" ContentType="application/vnd.openxmlformats-officedocument.drawingml.chart+xml"/>
  <Override PartName="/ppt/slideMasters/slideMaster7.xml" ContentType="application/vnd.openxmlformats-officedocument.presentationml.slideMaster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theme/themeOverride9.xml" ContentType="application/vnd.openxmlformats-officedocument.themeOverride+xml"/>
  <Override PartName="/ppt/diagrams/data1.xml" ContentType="application/vnd.openxmlformats-officedocument.drawingml.diagramData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rawings/drawing2.xml" ContentType="application/vnd.openxmlformats-officedocument.drawingml.chartshapes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3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drawings/drawing7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  <p:sldMasterId id="2147483762" r:id="rId2"/>
    <p:sldMasterId id="2147483786" r:id="rId3"/>
    <p:sldMasterId id="2147483810" r:id="rId4"/>
    <p:sldMasterId id="2147483822" r:id="rId5"/>
    <p:sldMasterId id="2147483834" r:id="rId6"/>
    <p:sldMasterId id="2147483846" r:id="rId7"/>
  </p:sldMasterIdLst>
  <p:notesMasterIdLst>
    <p:notesMasterId r:id="rId60"/>
  </p:notesMasterIdLst>
  <p:sldIdLst>
    <p:sldId id="434" r:id="rId8"/>
    <p:sldId id="435" r:id="rId9"/>
    <p:sldId id="439" r:id="rId10"/>
    <p:sldId id="485" r:id="rId11"/>
    <p:sldId id="479" r:id="rId12"/>
    <p:sldId id="545" r:id="rId13"/>
    <p:sldId id="551" r:id="rId14"/>
    <p:sldId id="552" r:id="rId15"/>
    <p:sldId id="550" r:id="rId16"/>
    <p:sldId id="441" r:id="rId17"/>
    <p:sldId id="440" r:id="rId18"/>
    <p:sldId id="442" r:id="rId19"/>
    <p:sldId id="443" r:id="rId20"/>
    <p:sldId id="505" r:id="rId21"/>
    <p:sldId id="506" r:id="rId22"/>
    <p:sldId id="507" r:id="rId23"/>
    <p:sldId id="510" r:id="rId24"/>
    <p:sldId id="511" r:id="rId25"/>
    <p:sldId id="512" r:id="rId26"/>
    <p:sldId id="513" r:id="rId27"/>
    <p:sldId id="508" r:id="rId28"/>
    <p:sldId id="509" r:id="rId29"/>
    <p:sldId id="448" r:id="rId30"/>
    <p:sldId id="486" r:id="rId31"/>
    <p:sldId id="451" r:id="rId32"/>
    <p:sldId id="452" r:id="rId33"/>
    <p:sldId id="453" r:id="rId34"/>
    <p:sldId id="454" r:id="rId35"/>
    <p:sldId id="455" r:id="rId36"/>
    <p:sldId id="459" r:id="rId37"/>
    <p:sldId id="460" r:id="rId38"/>
    <p:sldId id="461" r:id="rId39"/>
    <p:sldId id="462" r:id="rId40"/>
    <p:sldId id="456" r:id="rId41"/>
    <p:sldId id="463" r:id="rId42"/>
    <p:sldId id="525" r:id="rId43"/>
    <p:sldId id="542" r:id="rId44"/>
    <p:sldId id="526" r:id="rId45"/>
    <p:sldId id="464" r:id="rId46"/>
    <p:sldId id="527" r:id="rId47"/>
    <p:sldId id="528" r:id="rId48"/>
    <p:sldId id="458" r:id="rId49"/>
    <p:sldId id="543" r:id="rId50"/>
    <p:sldId id="529" r:id="rId51"/>
    <p:sldId id="530" r:id="rId52"/>
    <p:sldId id="531" r:id="rId53"/>
    <p:sldId id="533" r:id="rId54"/>
    <p:sldId id="504" r:id="rId55"/>
    <p:sldId id="549" r:id="rId56"/>
    <p:sldId id="532" r:id="rId57"/>
    <p:sldId id="474" r:id="rId58"/>
    <p:sldId id="475" r:id="rId59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FF"/>
    <a:srgbClr val="9999FF"/>
    <a:srgbClr val="EBE1EB"/>
    <a:srgbClr val="663300"/>
    <a:srgbClr val="990000"/>
    <a:srgbClr val="FFFFCC"/>
    <a:srgbClr val="FF9900"/>
    <a:srgbClr val="FFCCFF"/>
    <a:srgbClr val="FF5B5B"/>
    <a:srgbClr val="CC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62" autoAdjust="0"/>
    <p:restoredTop sz="95287" autoAdjust="0"/>
  </p:normalViewPr>
  <p:slideViewPr>
    <p:cSldViewPr>
      <p:cViewPr>
        <p:scale>
          <a:sx n="90" d="100"/>
          <a:sy n="90" d="100"/>
        </p:scale>
        <p:origin x="-2244" y="-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610" y="-108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1.xlsx"/><Relationship Id="rId1" Type="http://schemas.openxmlformats.org/officeDocument/2006/relationships/image" Target="../media/image30.jpeg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2.xlsx"/><Relationship Id="rId1" Type="http://schemas.openxmlformats.org/officeDocument/2006/relationships/image" Target="../media/image31.jpeg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_____Microsoft_Office_Excel21.xlsx"/><Relationship Id="rId1" Type="http://schemas.openxmlformats.org/officeDocument/2006/relationships/themeOverride" Target="../theme/themeOverride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_____Microsoft_Office_Excel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41;&#1102;&#1076;&#1078;&#1077;&#1090;%20&#1076;&#1083;&#1103;%20&#1075;&#1088;&#1072;&#1078;&#1076;&#1072;&#1085;\&#1040;&#1085;&#1072;&#1083;&#1080;&#1079;%20&#1082;%20&#1075;&#1086;&#1076;&#1086;&#1074;&#1086;&#1084;&#1091;%202013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4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Office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51010</c:v>
                </c:pt>
                <c:pt idx="1">
                  <c:v>60841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19232</c:v>
                </c:pt>
                <c:pt idx="1">
                  <c:v>20937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14663</c:v>
                </c:pt>
                <c:pt idx="1">
                  <c:v>15762</c:v>
                </c:pt>
              </c:numCache>
            </c:numRef>
          </c:val>
        </c:ser>
        <c:axId val="172442752"/>
        <c:axId val="172444288"/>
      </c:barChart>
      <c:catAx>
        <c:axId val="172442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72444288"/>
        <c:crosses val="autoZero"/>
        <c:auto val="1"/>
        <c:lblAlgn val="ctr"/>
        <c:lblOffset val="100"/>
      </c:catAx>
      <c:valAx>
        <c:axId val="172444288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244275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23"/>
          <c:w val="0.64186514880035839"/>
          <c:h val="0.867218042126639"/>
        </c:manualLayout>
      </c:layout>
      <c:pie3DChart>
        <c:varyColors val="1"/>
      </c:pie3DChart>
    </c:plotArea>
    <c:legend>
      <c:legendPos val="r"/>
      <c:layout>
        <c:manualLayout>
          <c:xMode val="edge"/>
          <c:yMode val="edge"/>
          <c:x val="0.60175286028911834"/>
          <c:y val="0.16125258111362173"/>
          <c:w val="0.37602507302370075"/>
          <c:h val="0.72173194311020061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FF5B5B"/>
            </a:solidFill>
          </c:spPr>
          <c:dLbls>
            <c:dLbl>
              <c:idx val="0"/>
              <c:layout>
                <c:manualLayout>
                  <c:x val="1.2683866122292444E-2"/>
                  <c:y val="-7.3487205125357339E-3"/>
                </c:manualLayout>
              </c:layout>
              <c:showVal val="1"/>
            </c:dLbl>
            <c:dLbl>
              <c:idx val="1"/>
              <c:layout>
                <c:manualLayout>
                  <c:x val="1.0147092897833955E-2"/>
                  <c:y val="-4.8991470083570984E-3"/>
                </c:manualLayout>
              </c:layout>
              <c:showVal val="1"/>
            </c:dLbl>
            <c:dLbl>
              <c:idx val="2"/>
              <c:layout>
                <c:manualLayout>
                  <c:x val="1.0146893151910769E-2"/>
                  <c:y val="-1.7147014529249834E-2"/>
                </c:manualLayout>
              </c:layout>
              <c:showVal val="1"/>
            </c:dLbl>
            <c:numFmt formatCode="#,##0" sourceLinked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31064.5</c:v>
                </c:pt>
                <c:pt idx="1">
                  <c:v>33709</c:v>
                </c:pt>
                <c:pt idx="2">
                  <c:v>36678.6</c:v>
                </c:pt>
              </c:numCache>
            </c:numRef>
          </c:val>
        </c:ser>
        <c:shape val="cylinder"/>
        <c:axId val="204384128"/>
        <c:axId val="204385664"/>
        <c:axId val="0"/>
      </c:bar3DChart>
      <c:catAx>
        <c:axId val="204384128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204385664"/>
        <c:crosses val="autoZero"/>
        <c:auto val="1"/>
        <c:lblAlgn val="ctr"/>
        <c:lblOffset val="100"/>
      </c:catAx>
      <c:valAx>
        <c:axId val="20438566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</a:defRPr>
            </a:pPr>
            <a:endParaRPr lang="ru-RU"/>
          </a:p>
        </c:txPr>
        <c:crossAx val="204384128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txPr>
              <a:bodyPr rot="-5400000" vert="horz"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104700.4</c:v>
                </c:pt>
                <c:pt idx="1">
                  <c:v>93589.1</c:v>
                </c:pt>
                <c:pt idx="2">
                  <c:v>81363.3</c:v>
                </c:pt>
              </c:numCache>
            </c:numRef>
          </c:val>
        </c:ser>
        <c:shape val="box"/>
        <c:axId val="204604160"/>
        <c:axId val="204605696"/>
        <c:axId val="0"/>
      </c:bar3DChart>
      <c:catAx>
        <c:axId val="2046041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204605696"/>
        <c:crosses val="autoZero"/>
        <c:auto val="1"/>
        <c:lblAlgn val="ctr"/>
        <c:lblOffset val="100"/>
      </c:catAx>
      <c:valAx>
        <c:axId val="204605696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2046041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823451866848393"/>
          <c:y val="0.47155910145786556"/>
          <c:w val="0.19292406123525113"/>
          <c:h val="5.6881604204471123E-2"/>
        </c:manualLayout>
      </c:layout>
      <c:txPr>
        <a:bodyPr/>
        <a:lstStyle/>
        <a:p>
          <a:pPr>
            <a:defRPr sz="140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 sz="1600">
                <a:solidFill>
                  <a:srgbClr val="990000"/>
                </a:solidFill>
              </a:defRPr>
            </a:pPr>
            <a:r>
              <a:rPr lang="ru-RU" sz="1600" dirty="0" smtClean="0">
                <a:solidFill>
                  <a:srgbClr val="990000"/>
                </a:solidFill>
              </a:rPr>
              <a:t>2024 </a:t>
            </a:r>
            <a:r>
              <a:rPr lang="ru-RU" sz="1600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696E-2"/>
          <c:y val="3.455495726415965E-2"/>
        </c:manualLayout>
      </c:layout>
    </c:title>
    <c:view3D>
      <c:rotX val="30"/>
      <c:rotY val="50"/>
      <c:perspective val="0"/>
    </c:view3D>
    <c:plotArea>
      <c:layout>
        <c:manualLayout>
          <c:layoutTarget val="inner"/>
          <c:xMode val="edge"/>
          <c:yMode val="edge"/>
          <c:x val="0.11478247583183426"/>
          <c:y val="3.0090263379351601E-2"/>
          <c:w val="0.88240674264895336"/>
          <c:h val="0.67563193423174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spPr>
            <a:gradFill flip="none" rotWithShape="1">
              <a:gsLst>
                <a:gs pos="0">
                  <a:srgbClr val="1AB39F">
                    <a:lumMod val="40000"/>
                    <a:lumOff val="60000"/>
                    <a:shade val="30000"/>
                    <a:satMod val="115000"/>
                  </a:srgbClr>
                </a:gs>
                <a:gs pos="50000">
                  <a:srgbClr val="1AB39F">
                    <a:lumMod val="40000"/>
                    <a:lumOff val="60000"/>
                    <a:shade val="67500"/>
                    <a:satMod val="115000"/>
                  </a:srgbClr>
                </a:gs>
                <a:gs pos="100000">
                  <a:srgbClr val="1AB39F">
                    <a:lumMod val="40000"/>
                    <a:lumOff val="60000"/>
                    <a:shade val="100000"/>
                    <a:satMod val="115000"/>
                  </a:srgbClr>
                </a:gs>
              </a:gsLst>
              <a:lin ang="13500000" scaled="1"/>
              <a:tileRect/>
            </a:gra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19"/>
          <c:dPt>
            <c:idx val="0"/>
            <c:explosion val="18"/>
          </c:dPt>
          <c:dPt>
            <c:idx val="1"/>
            <c:explosion val="31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8146160638999168"/>
                  <c:y val="-0.26950024949647822"/>
                </c:manualLayout>
              </c:layout>
              <c:showVal val="1"/>
            </c:dLbl>
            <c:dLbl>
              <c:idx val="1"/>
              <c:layout>
                <c:manualLayout>
                  <c:x val="4.6702629748958727E-4"/>
                  <c:y val="3.6049198027599962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7027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Доходы, получаемые в виде арендной платы за земельные участки</c:v>
                </c:pt>
                <c:pt idx="1">
                  <c:v>Доходы от сдачи в аренду имущества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79627.100000000006</c:v>
                </c:pt>
                <c:pt idx="1">
                  <c:v>1736.1</c:v>
                </c:pt>
              </c:numCache>
            </c:numRef>
          </c:val>
        </c:ser>
      </c:pie3DChart>
      <c:spPr>
        <a:scene3d>
          <a:camera prst="orthographicFront"/>
          <a:lightRig rig="threePt" dir="t"/>
        </a:scene3d>
        <a:sp3d>
          <a:bevelT w="139700" h="139700" prst="divot"/>
        </a:sp3d>
      </c:spPr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414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  <a:scene3d>
      <a:camera prst="orthographicFront"/>
      <a:lightRig rig="threePt" dir="t"/>
    </a:scene3d>
    <a:sp3d>
      <a:bevelB w="165100" prst="coolSlant"/>
    </a:sp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4241277842489994"/>
          <c:y val="3.6596628152427507E-2"/>
          <c:w val="0.62075675959789711"/>
          <c:h val="0.856032585885518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F5B5B"/>
            </a:solidFill>
            <a:scene3d>
              <a:camera prst="orthographicFront"/>
              <a:lightRig rig="threePt" dir="t"/>
            </a:scene3d>
            <a:sp3d>
              <a:bevelT prst="slope"/>
            </a:sp3d>
          </c:spPr>
          <c:dLbls>
            <c:dLbl>
              <c:idx val="0"/>
              <c:layout>
                <c:manualLayout>
                  <c:x val="5.3832628846490352E-3"/>
                  <c:y val="0.38948199428458957"/>
                </c:manualLayout>
              </c:layout>
              <c:showVal val="1"/>
            </c:dLbl>
            <c:dLbl>
              <c:idx val="1"/>
              <c:layout>
                <c:manualLayout>
                  <c:x val="1.0766525769297965E-2"/>
                  <c:y val="0.40173005468528161"/>
                </c:manualLayout>
              </c:layout>
              <c:showVal val="1"/>
            </c:dLbl>
            <c:dLbl>
              <c:idx val="2"/>
              <c:layout>
                <c:manualLayout>
                  <c:x val="8.0748943269734526E-3"/>
                  <c:y val="0.28415052648471156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10802</c:v>
                </c:pt>
                <c:pt idx="1">
                  <c:v>19898.59999999998</c:v>
                </c:pt>
                <c:pt idx="2">
                  <c:v>13131.7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5.3832628846490352E-3"/>
                  <c:y val="0.21066312847955165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25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972,8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6916314423245059E-3"/>
                  <c:y val="0.32824246380032041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 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26 743,1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6149576714463428E-2"/>
                  <c:y val="0.19106673332592691"/>
                </c:manualLayout>
              </c:layout>
              <c:tx>
                <c:rich>
                  <a:bodyPr/>
                  <a:lstStyle/>
                  <a:p>
                    <a:r>
                      <a:rPr lang="ru-RU" sz="1500" b="1" dirty="0" smtClean="0">
                        <a:solidFill>
                          <a:schemeClr val="tx1"/>
                        </a:solidFill>
                      </a:rPr>
                      <a:t>1</a:t>
                    </a:r>
                    <a:r>
                      <a:rPr lang="ru-RU" b="1" dirty="0" smtClean="0">
                        <a:solidFill>
                          <a:schemeClr val="tx1"/>
                        </a:solidFill>
                      </a:rPr>
                      <a:t>0</a:t>
                    </a:r>
                    <a:r>
                      <a:rPr lang="ru-RU" b="1" baseline="0" dirty="0" smtClean="0">
                        <a:solidFill>
                          <a:schemeClr val="tx1"/>
                        </a:solidFill>
                      </a:rPr>
                      <a:t> 547,2</a:t>
                    </a:r>
                    <a:endParaRPr lang="en-US" dirty="0"/>
                  </a:p>
                </c:rich>
              </c:tx>
              <c:showVal val="1"/>
            </c:dLbl>
            <c:txPr>
              <a:bodyPr rot="-5400000" vert="horz"/>
              <a:lstStyle/>
              <a:p>
                <a:pPr>
                  <a:defRPr sz="15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10547.2</c:v>
                </c:pt>
                <c:pt idx="1">
                  <c:v>19601.8</c:v>
                </c:pt>
                <c:pt idx="2">
                  <c:v>13130.9</c:v>
                </c:pt>
              </c:numCache>
            </c:numRef>
          </c:val>
        </c:ser>
        <c:shape val="cylinder"/>
        <c:axId val="206958592"/>
        <c:axId val="206960128"/>
        <c:axId val="0"/>
      </c:bar3DChart>
      <c:catAx>
        <c:axId val="20695859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solidFill>
                  <a:srgbClr val="990000"/>
                </a:solidFill>
              </a:defRPr>
            </a:pPr>
            <a:endParaRPr lang="ru-RU"/>
          </a:p>
        </c:txPr>
        <c:crossAx val="206960128"/>
        <c:crosses val="autoZero"/>
        <c:auto val="1"/>
        <c:lblAlgn val="ctr"/>
        <c:lblOffset val="100"/>
      </c:catAx>
      <c:valAx>
        <c:axId val="206960128"/>
        <c:scaling>
          <c:orientation val="minMax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sz="1400" b="1">
                <a:solidFill>
                  <a:srgbClr val="C00000"/>
                </a:solidFill>
              </a:defRPr>
            </a:pPr>
            <a:endParaRPr lang="ru-RU"/>
          </a:p>
        </c:txPr>
        <c:crossAx val="20695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227972281706576"/>
          <c:y val="0.38617179109729044"/>
          <c:w val="0.1415704885289874"/>
          <c:h val="0.16886665370514389"/>
        </c:manualLayout>
      </c:layout>
      <c:txPr>
        <a:bodyPr/>
        <a:lstStyle/>
        <a:p>
          <a:pPr>
            <a:defRPr sz="1400" b="1">
              <a:solidFill>
                <a:srgbClr val="663300"/>
              </a:solidFill>
            </a:defRPr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2017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plotArea>
      <c:layout>
        <c:manualLayout>
          <c:layoutTarget val="inner"/>
          <c:xMode val="edge"/>
          <c:yMode val="edge"/>
          <c:x val="8.4747146709967765E-4"/>
          <c:y val="0.10773632550988423"/>
          <c:w val="0.64186514880035839"/>
          <c:h val="0.867218042126639"/>
        </c:manualLayout>
      </c:layout>
      <c:pieChart>
        <c:varyColors val="1"/>
        <c:firstSliceAng val="0"/>
      </c:pieChart>
    </c:plotArea>
    <c:legend>
      <c:legendPos val="r"/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tx>
        <c:rich>
          <a:bodyPr/>
          <a:lstStyle/>
          <a:p>
            <a:pPr>
              <a:defRPr>
                <a:solidFill>
                  <a:srgbClr val="990000"/>
                </a:solidFill>
              </a:defRPr>
            </a:pPr>
            <a:r>
              <a:rPr lang="ru-RU" dirty="0" smtClean="0">
                <a:solidFill>
                  <a:srgbClr val="990000"/>
                </a:solidFill>
              </a:rPr>
              <a:t>2024 </a:t>
            </a:r>
            <a:r>
              <a:rPr lang="ru-RU" dirty="0">
                <a:solidFill>
                  <a:srgbClr val="99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3.7642165273817682E-2"/>
          <c:y val="3.455495726415965E-2"/>
        </c:manualLayout>
      </c:layout>
    </c:title>
    <c:view3D>
      <c:rotX val="50"/>
      <c:rotY val="60"/>
      <c:perspective val="0"/>
    </c:view3D>
    <c:plotArea>
      <c:layout>
        <c:manualLayout>
          <c:layoutTarget val="inner"/>
          <c:xMode val="edge"/>
          <c:yMode val="edge"/>
          <c:x val="0.14491419677649364"/>
          <c:y val="6.1462539118749979E-2"/>
          <c:w val="0.77694608006518551"/>
          <c:h val="0.597201039028065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Платежи при пользовании природными ресурсами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B w="152400" h="50800" prst="softRound"/>
              <a:contourClr>
                <a:srgbClr val="000000"/>
              </a:contourClr>
            </a:sp3d>
          </c:spPr>
          <c:explosion val="9"/>
          <c:dPt>
            <c:idx val="0"/>
            <c:spPr>
              <a:solidFill>
                <a:srgbClr val="FF99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1"/>
            <c:spPr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Pt>
            <c:idx val="2"/>
            <c:spPr>
              <a:solidFill>
                <a:srgbClr val="9999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B w="152400" h="50800" prst="softRound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6.5617709143428932E-2"/>
                  <c:y val="-2.3750299743042567E-2"/>
                </c:manualLayout>
              </c:layout>
              <c:showVal val="1"/>
            </c:dLbl>
            <c:dLbl>
              <c:idx val="1"/>
              <c:layout>
                <c:manualLayout>
                  <c:x val="4.6702629748958694E-4"/>
                  <c:y val="3.6049198027599941E-2"/>
                </c:manualLayout>
              </c:layout>
              <c:showVal val="1"/>
            </c:dLbl>
            <c:dLbl>
              <c:idx val="2"/>
              <c:layout>
                <c:manualLayout>
                  <c:x val="0.25865245939751552"/>
                  <c:y val="-0.1147356642912702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6633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Плата за негативное воздействие на окружающую среду</c:v>
                </c:pt>
                <c:pt idx="1">
                  <c:v>Плата за размещение отходов производства и потребления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1429.6</c:v>
                </c:pt>
                <c:pt idx="1">
                  <c:v>11701.3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7.0099721430129533E-2"/>
          <c:y val="0.6570071950502534"/>
          <c:w val="0.84635683483728141"/>
          <c:h val="0.34097401875982397"/>
        </c:manualLayout>
      </c:layout>
      <c:txPr>
        <a:bodyPr/>
        <a:lstStyle/>
        <a:p>
          <a:pPr>
            <a:defRPr sz="1200" b="1">
              <a:solidFill>
                <a:srgbClr val="990000"/>
              </a:solidFill>
            </a:defRPr>
          </a:pPr>
          <a:endParaRPr lang="ru-RU"/>
        </a:p>
      </c:txPr>
    </c:legend>
    <c:plotVisOnly val="1"/>
    <c:dispBlanksAs val="zero"/>
  </c:chart>
  <c:spPr>
    <a:gradFill rotWithShape="1">
      <a:gsLst>
        <a:gs pos="20000">
          <a:schemeClr val="accent6">
            <a:tint val="9000"/>
          </a:schemeClr>
        </a:gs>
        <a:gs pos="100000">
          <a:schemeClr val="accent6">
            <a:tint val="70000"/>
            <a:satMod val="100000"/>
          </a:schemeClr>
        </a:gs>
      </a:gsLst>
      <a:path path="circle">
        <a:fillToRect l="-15000" t="-15000" r="115000" b="115000"/>
      </a:path>
    </a:gradFill>
    <a:ln w="9525" cap="flat" cmpd="sng" algn="ctr">
      <a:solidFill>
        <a:schemeClr val="accent6">
          <a:shade val="48000"/>
          <a:satMod val="110000"/>
        </a:schemeClr>
      </a:solidFill>
      <a:prstDash val="solid"/>
    </a:ln>
    <a:effectLst>
      <a:outerShdw blurRad="130000" dist="101600" dir="2700000" algn="tl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plotArea>
      <c:layout>
        <c:manualLayout>
          <c:layoutTarget val="inner"/>
          <c:xMode val="edge"/>
          <c:yMode val="edge"/>
          <c:x val="7.2068157301518512E-2"/>
          <c:y val="6.6626406113809059E-2"/>
          <c:w val="0.58541643521089959"/>
          <c:h val="0.7915465158598999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361.7</c:v>
                </c:pt>
                <c:pt idx="1">
                  <c:v>429.9</c:v>
                </c:pt>
                <c:pt idx="2">
                  <c:v>514.20000000000005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chemeClr val="accent6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Лист1!$C$2:$C$4</c:f>
              <c:numCache>
                <c:formatCode>#,##0</c:formatCode>
                <c:ptCount val="3"/>
                <c:pt idx="0">
                  <c:v>31.1</c:v>
                </c:pt>
                <c:pt idx="1">
                  <c:v>33.700000000000003</c:v>
                </c:pt>
                <c:pt idx="2">
                  <c:v>36.700000000000003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dLbl>
              <c:idx val="0"/>
              <c:layout>
                <c:manualLayout>
                  <c:x val="-1.4223330024262541E-3"/>
                  <c:y val="-9.2768494942564797E-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Лист1!$D$2:$D$4</c:f>
              <c:numCache>
                <c:formatCode>#,##0</c:formatCode>
                <c:ptCount val="3"/>
                <c:pt idx="0">
                  <c:v>31.6</c:v>
                </c:pt>
                <c:pt idx="1">
                  <c:v>34.9</c:v>
                </c:pt>
                <c:pt idx="2">
                  <c:v>49.6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Лист1!$E$2:$E$4</c:f>
              <c:numCache>
                <c:formatCode>#,##0</c:formatCode>
                <c:ptCount val="3"/>
                <c:pt idx="0">
                  <c:v>7</c:v>
                </c:pt>
                <c:pt idx="1">
                  <c:v>6</c:v>
                </c:pt>
                <c:pt idx="2">
                  <c:v>14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Доходы от продажи мат.и немат.активов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-2.8446660048525082E-3"/>
                  <c:y val="-4.8500757031094063E-3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4.5222895461757675E-3"/>
                  <c:y val="-6.3845907877597514E-3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-1.5074298487252604E-3"/>
                  <c:y val="-9.0001875457565248E-3"/>
                </c:manualLayout>
              </c:layout>
              <c:dLblPos val="ctr"/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inEnd"/>
            <c:showVal val="1"/>
          </c:dLbls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Лист1!$F$2:$F$4</c:f>
              <c:numCache>
                <c:formatCode>#,##0</c:formatCode>
                <c:ptCount val="3"/>
                <c:pt idx="0">
                  <c:v>16.899999999999999</c:v>
                </c:pt>
                <c:pt idx="1">
                  <c:v>42.5</c:v>
                </c:pt>
                <c:pt idx="2">
                  <c:v>5.2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использования имущества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Лист1!$G$2:$G$4</c:f>
              <c:numCache>
                <c:formatCode>#,##0</c:formatCode>
                <c:ptCount val="3"/>
                <c:pt idx="0">
                  <c:v>104.7</c:v>
                </c:pt>
                <c:pt idx="1">
                  <c:v>93.6</c:v>
                </c:pt>
                <c:pt idx="2">
                  <c:v>91.4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Платежи за пользование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Лист1!$H$2:$H$4</c:f>
              <c:numCache>
                <c:formatCode>#,##0</c:formatCode>
                <c:ptCount val="3"/>
                <c:pt idx="0">
                  <c:v>11</c:v>
                </c:pt>
                <c:pt idx="1">
                  <c:v>19</c:v>
                </c:pt>
                <c:pt idx="2">
                  <c:v>13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Прочие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2022 год </c:v>
                </c:pt>
                <c:pt idx="1">
                  <c:v>2023 год </c:v>
                </c:pt>
                <c:pt idx="2">
                  <c:v>2024 год </c:v>
                </c:pt>
              </c:strCache>
            </c:strRef>
          </c:cat>
          <c:val>
            <c:numRef>
              <c:f>Лист1!$I$2:$I$4</c:f>
              <c:numCache>
                <c:formatCode>#,##0</c:formatCode>
                <c:ptCount val="3"/>
                <c:pt idx="0">
                  <c:v>2.9</c:v>
                </c:pt>
                <c:pt idx="1">
                  <c:v>1.7</c:v>
                </c:pt>
                <c:pt idx="2">
                  <c:v>2.4</c:v>
                </c:pt>
              </c:numCache>
            </c:numRef>
          </c:val>
        </c:ser>
        <c:overlap val="100"/>
        <c:axId val="208030336"/>
        <c:axId val="208052608"/>
      </c:barChart>
      <c:catAx>
        <c:axId val="20803033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208052608"/>
        <c:crosses val="autoZero"/>
        <c:auto val="1"/>
        <c:lblAlgn val="ctr"/>
        <c:lblOffset val="100"/>
      </c:catAx>
      <c:valAx>
        <c:axId val="208052608"/>
        <c:scaling>
          <c:orientation val="minMax"/>
          <c:max val="650"/>
          <c:min val="0"/>
        </c:scaling>
        <c:axPos val="l"/>
        <c:majorGridlines/>
        <c:numFmt formatCode="#,##0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08030336"/>
        <c:crosses val="autoZero"/>
        <c:crossBetween val="between"/>
        <c:majorUnit val="50"/>
        <c:minorUnit val="10"/>
      </c:valAx>
    </c:plotArea>
    <c:legend>
      <c:legendPos val="r"/>
      <c:layout>
        <c:manualLayout>
          <c:xMode val="edge"/>
          <c:yMode val="edge"/>
          <c:x val="0.65376192519827614"/>
          <c:y val="7.0243464340831535E-2"/>
          <c:w val="0.32145789804717068"/>
          <c:h val="0.89422510640528163"/>
        </c:manualLayout>
      </c:layout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2024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4553243153989E-4"/>
          <c:y val="9.5333307507276727E-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7.235459080935451E-2"/>
                  <c:y val="0.14376871842619829"/>
                </c:manualLayout>
              </c:layout>
              <c:showVal val="1"/>
            </c:dLbl>
            <c:dLbl>
              <c:idx val="2"/>
              <c:layout>
                <c:manualLayout>
                  <c:x val="0.15660087247250309"/>
                  <c:y val="-0.2433359513889059"/>
                </c:manualLayout>
              </c:layout>
              <c:showVal val="1"/>
            </c:dLbl>
            <c:dLbl>
              <c:idx val="3"/>
              <c:layout>
                <c:manualLayout>
                  <c:x val="3.3054703991223199E-2"/>
                  <c:y val="0.1081287298975526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143664</c:v>
                </c:pt>
                <c:pt idx="1">
                  <c:v>138186.79999999999</c:v>
                </c:pt>
                <c:pt idx="2">
                  <c:v>1062215.8</c:v>
                </c:pt>
                <c:pt idx="3">
                  <c:v>70732.3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79"/>
          <c:y val="0.16125258111362173"/>
          <c:w val="0.33211869688090273"/>
          <c:h val="0.51617177479306209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2022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9812003459311863E-3"/>
          <c:y val="4.68305389263095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2"/>
          <c:w val="0.64186514880035839"/>
          <c:h val="0.8672180421266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4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0.10808156590566549"/>
                  <c:y val="0.12668652927017054"/>
                </c:manualLayout>
              </c:layout>
              <c:showVal val="1"/>
            </c:dLbl>
            <c:dLbl>
              <c:idx val="1"/>
              <c:layout>
                <c:manualLayout>
                  <c:x val="-0.16569283833523471"/>
                  <c:y val="-6.6563538364422109E-2"/>
                </c:manualLayout>
              </c:layout>
              <c:showVal val="1"/>
            </c:dLbl>
            <c:dLbl>
              <c:idx val="2"/>
              <c:layout>
                <c:manualLayout>
                  <c:x val="0.13235343304717978"/>
                  <c:y val="-0.26235146402880222"/>
                </c:manualLayout>
              </c:layout>
              <c:showVal val="1"/>
            </c:dLbl>
            <c:dLbl>
              <c:idx val="3"/>
              <c:layout>
                <c:manualLayout>
                  <c:x val="9.3909469213388722E-5"/>
                  <c:y val="0.10213031625241926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Дотации </c:v>
                </c:pt>
                <c:pt idx="1">
                  <c:v>Субсидии </c:v>
                </c:pt>
                <c:pt idx="2">
                  <c:v>Субвенции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247527</c:v>
                </c:pt>
                <c:pt idx="1">
                  <c:v>282105</c:v>
                </c:pt>
                <c:pt idx="2">
                  <c:v>884939</c:v>
                </c:pt>
                <c:pt idx="3">
                  <c:v>36414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0175286028911812"/>
          <c:y val="0.16125258111362173"/>
          <c:w val="0.37602507302370053"/>
          <c:h val="0.72173194311020061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"/>
          <c:y val="3.0085415012902239E-2"/>
          <c:w val="0.94248368381094239"/>
          <c:h val="0.7503787058146040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5.498268694763323E-3"/>
                  <c:y val="-2.962942224959638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2.074059557471748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3709</c:v>
                </c:pt>
                <c:pt idx="1">
                  <c:v>3398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</c:spPr>
          <c:dLbls>
            <c:dLbl>
              <c:idx val="0"/>
              <c:layout>
                <c:manualLayout>
                  <c:x val="1.374567173690802E-2"/>
                  <c:y val="-1.7777653349758105E-2"/>
                </c:manualLayout>
              </c:layout>
              <c:showVal val="1"/>
            </c:dLbl>
            <c:dLbl>
              <c:idx val="1"/>
              <c:layout>
                <c:manualLayout>
                  <c:x val="3.5738746515960242E-2"/>
                  <c:y val="-2.962942224959638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Промышленное производство, млн.руб.</c:v>
                </c:pt>
                <c:pt idx="1">
                  <c:v>Оборот розничной торговли, млн. руб.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5258</c:v>
                </c:pt>
                <c:pt idx="1">
                  <c:v>3807</c:v>
                </c:pt>
              </c:numCache>
            </c:numRef>
          </c:val>
        </c:ser>
        <c:shape val="box"/>
        <c:axId val="172534016"/>
        <c:axId val="172479616"/>
        <c:axId val="0"/>
      </c:bar3DChart>
      <c:catAx>
        <c:axId val="172534016"/>
        <c:scaling>
          <c:orientation val="minMax"/>
        </c:scaling>
        <c:axPos val="b"/>
        <c:tickLblPos val="nextTo"/>
        <c:txPr>
          <a:bodyPr anchor="b" anchorCtr="0"/>
          <a:lstStyle/>
          <a:p>
            <a:pPr>
              <a:defRPr sz="140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2479616"/>
        <c:crosses val="autoZero"/>
        <c:auto val="1"/>
        <c:lblAlgn val="ctr"/>
        <c:lblOffset val="100"/>
      </c:catAx>
      <c:valAx>
        <c:axId val="172479616"/>
        <c:scaling>
          <c:orientation val="minMax"/>
        </c:scaling>
        <c:delete val="1"/>
        <c:axPos val="l"/>
        <c:majorGridlines>
          <c:spPr>
            <a:ln w="3175">
              <a:solidFill>
                <a:schemeClr val="tx1">
                  <a:lumMod val="40000"/>
                  <a:lumOff val="60000"/>
                </a:schemeClr>
              </a:solidFill>
            </a:ln>
          </c:spPr>
        </c:majorGridlines>
        <c:numFmt formatCode="General" sourceLinked="1"/>
        <c:tickLblPos val="none"/>
        <c:crossAx val="172534016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32515163392450697"/>
          <c:y val="0.91663500417944865"/>
          <c:w val="0.34969673215100527"/>
          <c:h val="8.3364995820553747E-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 smtClean="0">
                <a:solidFill>
                  <a:srgbClr val="C00000"/>
                </a:solidFill>
              </a:rPr>
              <a:t>2023 </a:t>
            </a:r>
            <a:r>
              <a:rPr lang="ru-RU" dirty="0">
                <a:solidFill>
                  <a:srgbClr val="C00000"/>
                </a:solidFill>
              </a:rPr>
              <a:t>год</a:t>
            </a:r>
          </a:p>
        </c:rich>
      </c:tx>
      <c:layout>
        <c:manualLayout>
          <c:xMode val="edge"/>
          <c:yMode val="edge"/>
          <c:x val="4.3021571152607872E-2"/>
          <c:y val="2.4806036005212532E-2"/>
        </c:manualLayout>
      </c:layout>
    </c:title>
    <c:view3D>
      <c:rotX val="75"/>
      <c:perspective val="30"/>
    </c:view3D>
    <c:plotArea>
      <c:layout>
        <c:manualLayout>
          <c:layoutTarget val="inner"/>
          <c:xMode val="edge"/>
          <c:yMode val="edge"/>
          <c:x val="8.4747146709967765E-4"/>
          <c:y val="0.1077363255098842"/>
          <c:w val="0.71173533011690671"/>
          <c:h val="0.8922637068103483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от других бюджетов бюджетной системы (тыс.руб.)</c:v>
                </c:pt>
              </c:strCache>
            </c:strRef>
          </c:tx>
          <c:explosion val="17"/>
          <c:dPt>
            <c:idx val="0"/>
            <c:spPr>
              <a:gradFill rotWithShape="1">
                <a:gsLst>
                  <a:gs pos="0">
                    <a:schemeClr val="accent5">
                      <a:shade val="60000"/>
                    </a:schemeClr>
                  </a:gs>
                  <a:gs pos="33000">
                    <a:schemeClr val="accent5">
                      <a:tint val="86500"/>
                    </a:schemeClr>
                  </a:gs>
                  <a:gs pos="46750">
                    <a:schemeClr val="accent5">
                      <a:tint val="71000"/>
                      <a:satMod val="112000"/>
                    </a:schemeClr>
                  </a:gs>
                  <a:gs pos="53000">
                    <a:schemeClr val="accent5">
                      <a:tint val="71000"/>
                      <a:satMod val="112000"/>
                    </a:schemeClr>
                  </a:gs>
                  <a:gs pos="68000">
                    <a:schemeClr val="accent5">
                      <a:tint val="86000"/>
                    </a:schemeClr>
                  </a:gs>
                  <a:gs pos="100000">
                    <a:schemeClr val="accent5">
                      <a:shade val="60000"/>
                    </a:schemeClr>
                  </a:gs>
                </a:gsLst>
                <a:lin ang="8350000" scaled="1"/>
              </a:gradFill>
              <a:ln w="9525" cap="flat" cmpd="sng" algn="ctr">
                <a:solidFill>
                  <a:schemeClr val="accent5">
                    <a:shade val="48000"/>
                    <a:satMod val="110000"/>
                  </a:schemeClr>
                </a:solidFill>
                <a:prstDash val="solid"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soft" dir="tl">
                  <a:rot lat="0" lon="0" rev="20100000"/>
                </a:lightRig>
              </a:scene3d>
              <a:sp3d>
                <a:bevelT w="50800" h="50800"/>
              </a:sp3d>
            </c:spPr>
          </c:dPt>
          <c:dLbls>
            <c:dLbl>
              <c:idx val="0"/>
              <c:layout>
                <c:manualLayout>
                  <c:x val="-8.070058492526172E-2"/>
                  <c:y val="0.13838879013442967"/>
                </c:manualLayout>
              </c:layout>
              <c:showVal val="1"/>
            </c:dLbl>
            <c:dLbl>
              <c:idx val="1"/>
              <c:layout>
                <c:manualLayout>
                  <c:x val="-0.15694844822310214"/>
                  <c:y val="8.2406815909343428E-2"/>
                </c:manualLayout>
              </c:layout>
              <c:showVal val="1"/>
            </c:dLbl>
            <c:dLbl>
              <c:idx val="2"/>
              <c:layout>
                <c:manualLayout>
                  <c:x val="0.17331212711258204"/>
                  <c:y val="-0.26047348905677148"/>
                </c:manualLayout>
              </c:layout>
              <c:showVal val="1"/>
            </c:dLbl>
            <c:dLbl>
              <c:idx val="3"/>
              <c:layout>
                <c:manualLayout>
                  <c:x val="-4.3591647711657784E-3"/>
                  <c:y val="0.11450116653705143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171306</c:v>
                </c:pt>
                <c:pt idx="1">
                  <c:v>200983</c:v>
                </c:pt>
                <c:pt idx="2">
                  <c:v>1005150</c:v>
                </c:pt>
                <c:pt idx="3">
                  <c:v>43969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2397501642118902"/>
          <c:y val="0.15243410454394099"/>
          <c:w val="0.37602507302370053"/>
          <c:h val="0.72173194311020061"/>
        </c:manualLayout>
      </c:layout>
      <c:txPr>
        <a:bodyPr/>
        <a:lstStyle/>
        <a:p>
          <a:pPr>
            <a:defRPr sz="1050" b="1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2023 год </a:t>
            </a:r>
          </a:p>
          <a:p>
            <a:pPr>
              <a:defRPr sz="1400" b="1" i="0" u="none" strike="noStrike" baseline="0">
                <a:solidFill>
                  <a:srgbClr val="C00000"/>
                </a:solidFill>
                <a:latin typeface="Calibri"/>
                <a:ea typeface="Calibri"/>
                <a:cs typeface="Calibri"/>
              </a:defRPr>
            </a:pPr>
            <a:r>
              <a:rPr lang="ru-RU" sz="1400" dirty="0" smtClean="0">
                <a:solidFill>
                  <a:srgbClr val="C00000"/>
                </a:solidFill>
              </a:rPr>
              <a:t>( тыс. рублей)</a:t>
            </a:r>
            <a:r>
              <a:rPr lang="ru-RU" sz="1400" dirty="0">
                <a:solidFill>
                  <a:srgbClr val="C00000"/>
                </a:solidFill>
              </a:rPr>
              <a:t>
</a:t>
            </a:r>
          </a:p>
        </c:rich>
      </c:tx>
      <c:layout>
        <c:manualLayout>
          <c:xMode val="edge"/>
          <c:yMode val="edge"/>
          <c:x val="2.3424856913123286E-2"/>
          <c:y val="1.0267929348434651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0.11217541784484435"/>
          <c:w val="0.7039970411405696"/>
          <c:h val="0.78037284078501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8.5970691163604576E-2"/>
                  <c:y val="-0.23176233237212915"/>
                </c:manualLayout>
              </c:layout>
              <c:showVal val="1"/>
            </c:dLbl>
            <c:dLbl>
              <c:idx val="5"/>
              <c:layout>
                <c:manualLayout>
                  <c:x val="-2.5984856709561632E-2"/>
                  <c:y val="-0.22633784962557768"/>
                </c:manualLayout>
              </c:layout>
              <c:showVal val="1"/>
            </c:dLbl>
            <c:dLbl>
              <c:idx val="6"/>
              <c:layout>
                <c:manualLayout>
                  <c:x val="0.12929228801876094"/>
                  <c:y val="-0.13378647924796794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997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122 766,4</c:v>
                </c:pt>
                <c:pt idx="1">
                  <c:v>Национальная безопасность и правоохранительная деятельность  635,8</c:v>
                </c:pt>
                <c:pt idx="2">
                  <c:v>Национальная экономика 67 359,2</c:v>
                </c:pt>
                <c:pt idx="3">
                  <c:v>Жилищно-коммунальное хозяйство 45 825,5</c:v>
                </c:pt>
                <c:pt idx="4">
                  <c:v>Охрана оружающей среды 19 228,4</c:v>
                </c:pt>
                <c:pt idx="5">
                  <c:v>Социально-культурная сфера 1 618 718,3</c:v>
                </c:pt>
                <c:pt idx="6">
                  <c:v>Средства массовой информации 12 201,8</c:v>
                </c:pt>
                <c:pt idx="7">
                  <c:v>Обслуживание государственного долга </c:v>
                </c:pt>
                <c:pt idx="8">
                  <c:v>Межбюджетные трансферты 129 226,1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 formatCode="#,##0.00">
                  <c:v>122766.39999999999</c:v>
                </c:pt>
                <c:pt idx="1">
                  <c:v>635.79999999999995</c:v>
                </c:pt>
                <c:pt idx="2">
                  <c:v>67359.199999999997</c:v>
                </c:pt>
                <c:pt idx="3">
                  <c:v>45825.5</c:v>
                </c:pt>
                <c:pt idx="4">
                  <c:v>19228.400000000001</c:v>
                </c:pt>
                <c:pt idx="5">
                  <c:v>1618718.3</c:v>
                </c:pt>
                <c:pt idx="6">
                  <c:v>12201.8</c:v>
                </c:pt>
                <c:pt idx="7">
                  <c:v>0</c:v>
                </c:pt>
                <c:pt idx="8">
                  <c:v>129226.1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4002767259722704"/>
          <c:y val="1.2473888321179639E-2"/>
          <c:w val="0.35997232740278712"/>
          <c:h val="0.98752611167882032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5.9854803512915583E-2"/>
          <c:w val="0.73440633486429829"/>
          <c:h val="0.8114837341470925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бюджета муниципального образования Усть-Абаканский район </c:v>
                </c:pt>
              </c:strCache>
            </c:strRef>
          </c:tx>
          <c:explosion val="25"/>
          <c:dPt>
            <c:idx val="6"/>
            <c:explosion val="13"/>
          </c:dPt>
          <c:dLbls>
            <c:dLbl>
              <c:idx val="4"/>
              <c:layout>
                <c:manualLayout>
                  <c:x val="-0.17076059776882874"/>
                  <c:y val="-0.25926450208572466"/>
                </c:manualLayout>
              </c:layout>
              <c:showVal val="1"/>
            </c:dLbl>
            <c:dLbl>
              <c:idx val="5"/>
              <c:layout>
                <c:manualLayout>
                  <c:x val="-1.9166553178679081E-2"/>
                  <c:y val="-0.21871455297833861"/>
                </c:manualLayout>
              </c:layout>
              <c:showVal val="1"/>
            </c:dLbl>
            <c:numFmt formatCode="#,##0.0" sourceLinked="0"/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 133 824,5</c:v>
                </c:pt>
                <c:pt idx="1">
                  <c:v>Национальная безопасность и правоохранительная деятельность 768,8</c:v>
                </c:pt>
                <c:pt idx="2">
                  <c:v>Национальная экономика 62 433,1</c:v>
                </c:pt>
                <c:pt idx="3">
                  <c:v>Жилищно-коммунальное хозяйство  54 642,8</c:v>
                </c:pt>
                <c:pt idx="4">
                  <c:v>Охрана окружающей среды 14 494,0</c:v>
                </c:pt>
                <c:pt idx="5">
                  <c:v>Социально-культурная сфера   1 753 129,1</c:v>
                </c:pt>
                <c:pt idx="6">
                  <c:v>Средства массовой информации 12 968,4</c:v>
                </c:pt>
                <c:pt idx="7">
                  <c:v>Обслуживание государственного долга </c:v>
                </c:pt>
                <c:pt idx="8">
                  <c:v>Межбюджетные трансферты 147 218,1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133824.5</c:v>
                </c:pt>
                <c:pt idx="1">
                  <c:v>768.8</c:v>
                </c:pt>
                <c:pt idx="2">
                  <c:v>62433.1</c:v>
                </c:pt>
                <c:pt idx="3">
                  <c:v>54642.8</c:v>
                </c:pt>
                <c:pt idx="4">
                  <c:v>14494</c:v>
                </c:pt>
                <c:pt idx="5">
                  <c:v>1753129.1000000003</c:v>
                </c:pt>
                <c:pt idx="6">
                  <c:v>12968.4</c:v>
                </c:pt>
                <c:pt idx="7">
                  <c:v>0</c:v>
                </c:pt>
                <c:pt idx="8">
                  <c:v>147218.1</c:v>
                </c:pt>
              </c:numCache>
            </c:numRef>
          </c:val>
        </c:ser>
      </c:pie3DChart>
      <c:spPr>
        <a:noFill/>
        <a:ln w="25332">
          <a:noFill/>
        </a:ln>
      </c:spPr>
    </c:plotArea>
    <c:legend>
      <c:legendPos val="r"/>
      <c:layout>
        <c:manualLayout>
          <c:xMode val="edge"/>
          <c:yMode val="edge"/>
          <c:x val="0.65640197684128365"/>
          <c:y val="2.5153240860755016E-2"/>
          <c:w val="0.34359809152488285"/>
          <c:h val="0.91757071573665938"/>
        </c:manualLayout>
      </c:layout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99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  <c:userShapes r:id="rId3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1.3464253968476159E-2"/>
          <c:y val="0.21412376844944989"/>
          <c:w val="0.59737639631568651"/>
          <c:h val="0.62675556334760563"/>
        </c:manualLayout>
      </c:layout>
      <c:pieChart>
        <c:varyColors val="1"/>
        <c:ser>
          <c:idx val="0"/>
          <c:order val="0"/>
          <c:tx>
            <c:strRef>
              <c:f>'доля программных расходов'!$B$1</c:f>
              <c:strCache>
                <c:ptCount val="1"/>
                <c:pt idx="0">
                  <c:v>2014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explosion val="5"/>
          <c:dPt>
            <c:idx val="0"/>
            <c:spPr>
              <a:gradFill flip="none" rotWithShape="1">
                <a:gsLst>
                  <a:gs pos="0">
                    <a:srgbClr val="EA157A">
                      <a:shade val="30000"/>
                      <a:satMod val="115000"/>
                    </a:srgbClr>
                  </a:gs>
                  <a:gs pos="50000">
                    <a:srgbClr val="EA157A">
                      <a:shade val="67500"/>
                      <a:satMod val="115000"/>
                    </a:srgbClr>
                  </a:gs>
                  <a:gs pos="100000">
                    <a:srgbClr val="EA157A"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ln w="38100" cap="flat" cmpd="sng" algn="ctr">
                <a:solidFill>
                  <a:schemeClr val="lt1"/>
                </a:solidFill>
                <a:prstDash val="solid"/>
              </a:ln>
              <a:effectLst>
                <a:outerShdw blurRad="130000" dist="101600" dir="2700000" algn="tl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flip="none" rotWithShape="1">
                <a:gsLst>
                  <a:gs pos="0">
                    <a:srgbClr val="7FD13B">
                      <a:lumMod val="75000"/>
                      <a:shade val="30000"/>
                      <a:satMod val="115000"/>
                    </a:srgbClr>
                  </a:gs>
                  <a:gs pos="50000">
                    <a:srgbClr val="7FD13B">
                      <a:lumMod val="75000"/>
                      <a:shade val="67500"/>
                      <a:satMod val="115000"/>
                    </a:srgbClr>
                  </a:gs>
                  <a:gs pos="100000">
                    <a:srgbClr val="7FD13B">
                      <a:lumMod val="75000"/>
                      <a:shade val="100000"/>
                      <a:satMod val="115000"/>
                    </a:srgbClr>
                  </a:gs>
                </a:gsLst>
                <a:lin ang="2700000" scaled="1"/>
                <a:tileRect/>
              </a:gra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'доля программных расходов'!$A$2:$A$3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'доля программных расходов'!$B$2:$B$3</c:f>
              <c:numCache>
                <c:formatCode>0%</c:formatCode>
                <c:ptCount val="2"/>
                <c:pt idx="0">
                  <c:v>0.76000000000001888</c:v>
                </c:pt>
                <c:pt idx="1">
                  <c:v>0.24000000000000021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2411352326492908"/>
          <c:y val="0.32866516165321163"/>
          <c:w val="0.35921992671967656"/>
          <c:h val="0.2844882657307504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spPr>
    <a:ln>
      <a:noFill/>
    </a:ln>
  </c:sp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9.8724607696047975E-2"/>
          <c:y val="7.2196870013158512E-2"/>
          <c:w val="0.83556439402457894"/>
          <c:h val="0.908409326332560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angle"/>
            </a:sp3d>
          </c:spPr>
          <c:explosion val="10"/>
          <c:dPt>
            <c:idx val="0"/>
            <c:spPr>
              <a:solidFill>
                <a:srgbClr val="19D7E1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1"/>
            <c:spPr>
              <a:solidFill>
                <a:srgbClr val="92D050"/>
              </a:solidFill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3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Pt>
            <c:idx val="4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 w="63500" h="25400" prst="angle"/>
              </a:sp3d>
            </c:spPr>
          </c:dPt>
          <c:dLbls>
            <c:dLbl>
              <c:idx val="1"/>
              <c:layout>
                <c:manualLayout>
                  <c:x val="8.4516712646389727E-2"/>
                  <c:y val="3.2323006090470012E-3"/>
                </c:manualLayout>
              </c:layout>
              <c:showPercent val="1"/>
            </c:dLbl>
            <c:dLbl>
              <c:idx val="2"/>
              <c:layout>
                <c:manualLayout>
                  <c:x val="-2.9143694015996446E-3"/>
                  <c:y val="-9.6969018271406363E-3"/>
                </c:manualLayout>
              </c:layout>
              <c:showPercent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8287388031993429E-3"/>
                  <c:y val="-3.2323006090468794E-2"/>
                </c:manualLayout>
              </c:layout>
              <c:showPercent val="1"/>
            </c:dLbl>
            <c:txPr>
              <a:bodyPr/>
              <a:lstStyle/>
              <a:p>
                <a:pPr>
                  <a:defRPr sz="1600" b="1">
                    <a:solidFill>
                      <a:srgbClr val="990000"/>
                    </a:solidFill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</c:v>
                </c:pt>
                <c:pt idx="3">
                  <c:v>Молодежная политика и оздоровление детей</c:v>
                </c:pt>
                <c:pt idx="4">
                  <c:v>Прочие мероприятия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227591.4</c:v>
                </c:pt>
                <c:pt idx="1">
                  <c:v>1061161.1000000001</c:v>
                </c:pt>
                <c:pt idx="2">
                  <c:v>57658</c:v>
                </c:pt>
                <c:pt idx="3">
                  <c:v>8387.7000000000007</c:v>
                </c:pt>
                <c:pt idx="4">
                  <c:v>61857.5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8.7953190386254776E-4"/>
                  <c:y val="-0.34645197374584086"/>
                </c:manualLayout>
              </c:layout>
              <c:showVal val="1"/>
            </c:dLbl>
            <c:dLbl>
              <c:idx val="1"/>
              <c:layout>
                <c:manualLayout>
                  <c:x val="-8.4565519656065573E-4"/>
                  <c:y val="-0.34741128981311442"/>
                </c:manualLayout>
              </c:layout>
              <c:showVal val="1"/>
            </c:dLbl>
            <c:dLbl>
              <c:idx val="2"/>
              <c:layout>
                <c:manualLayout>
                  <c:x val="-3.9578935673814522E-3"/>
                  <c:y val="-0.35330034135641103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345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>
                    <a:solidFill>
                      <a:srgbClr val="99000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1177218.3</c:v>
                </c:pt>
                <c:pt idx="1">
                  <c:v>1285017.2</c:v>
                </c:pt>
                <c:pt idx="2">
                  <c:v>1416655.8</c:v>
                </c:pt>
              </c:numCache>
            </c:numRef>
          </c:val>
        </c:ser>
        <c:overlap val="100"/>
        <c:axId val="261505024"/>
        <c:axId val="261506560"/>
      </c:barChart>
      <c:catAx>
        <c:axId val="26150502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1506560"/>
        <c:crosses val="autoZero"/>
        <c:auto val="1"/>
        <c:lblAlgn val="ctr"/>
        <c:lblOffset val="100"/>
      </c:catAx>
      <c:valAx>
        <c:axId val="261506560"/>
        <c:scaling>
          <c:orientation val="minMax"/>
          <c:max val="1200000"/>
        </c:scaling>
        <c:delete val="1"/>
        <c:axPos val="l"/>
        <c:numFmt formatCode="#,##0.0" sourceLinked="1"/>
        <c:tickLblPos val="none"/>
        <c:crossAx val="261505024"/>
        <c:crosses val="autoZero"/>
        <c:crossBetween val="between"/>
        <c:majorUnit val="10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8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8233618233618776"/>
          <c:y val="8.6065573770495798E-2"/>
          <c:w val="0.62073460987831064"/>
          <c:h val="0.7512110711687226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2274</c:v>
                </c:pt>
                <c:pt idx="1">
                  <c:v>2159</c:v>
                </c:pt>
                <c:pt idx="2">
                  <c:v>1935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261894144"/>
        <c:axId val="261895680"/>
        <c:axId val="0"/>
      </c:bar3DChart>
      <c:catAx>
        <c:axId val="2618941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261895680"/>
        <c:crosses val="autoZero"/>
        <c:auto val="1"/>
        <c:lblAlgn val="ctr"/>
        <c:lblOffset val="100"/>
      </c:catAx>
      <c:valAx>
        <c:axId val="26189568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1894144"/>
        <c:crosses val="autoZero"/>
        <c:crossBetween val="between"/>
        <c:majorUnit val="100"/>
      </c:valAx>
      <c:spPr>
        <a:noFill/>
        <a:ln w="25389">
          <a:noFill/>
        </a:ln>
      </c:spPr>
    </c:plotArea>
    <c:plotVisOnly val="1"/>
    <c:dispBlanksAs val="gap"/>
  </c:chart>
  <c:spPr>
    <a:gradFill rotWithShape="1">
      <a:gsLst>
        <a:gs pos="0">
          <a:schemeClr val="accent1">
            <a:tint val="62000"/>
            <a:satMod val="180000"/>
          </a:schemeClr>
        </a:gs>
        <a:gs pos="65000">
          <a:schemeClr val="accent1">
            <a:tint val="32000"/>
            <a:satMod val="250000"/>
          </a:schemeClr>
        </a:gs>
        <a:gs pos="100000">
          <a:schemeClr val="accent1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1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6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439393332601353"/>
          <c:y val="0.11400260396775859"/>
          <c:w val="0.77630126029924262"/>
          <c:h val="0.7319961375715560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203.3</c:v>
                </c:pt>
                <c:pt idx="1">
                  <c:v>213.3</c:v>
                </c:pt>
                <c:pt idx="2">
                  <c:v>227.6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one"/>
        <c:axId val="261954176"/>
        <c:axId val="261976448"/>
        <c:axId val="0"/>
      </c:bar3DChart>
      <c:catAx>
        <c:axId val="261954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990000"/>
                </a:solidFill>
              </a:defRPr>
            </a:pPr>
            <a:endParaRPr lang="ru-RU"/>
          </a:p>
        </c:txPr>
        <c:crossAx val="261976448"/>
        <c:crosses val="autoZero"/>
        <c:auto val="1"/>
        <c:lblAlgn val="ctr"/>
        <c:lblOffset val="100"/>
      </c:catAx>
      <c:valAx>
        <c:axId val="261976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1954176"/>
        <c:crosses val="autoZero"/>
        <c:crossBetween val="between"/>
        <c:majorUnit val="50"/>
      </c:valAx>
      <c:spPr>
        <a:noFill/>
        <a:ln w="25395">
          <a:noFill/>
        </a:ln>
      </c:spPr>
    </c:plotArea>
    <c:plotVisOnly val="1"/>
    <c:dispBlanksAs val="gap"/>
  </c:chart>
  <c:spPr>
    <a:gradFill rotWithShape="1">
      <a:gsLst>
        <a:gs pos="0">
          <a:schemeClr val="accent4">
            <a:tint val="62000"/>
            <a:satMod val="180000"/>
          </a:schemeClr>
        </a:gs>
        <a:gs pos="65000">
          <a:schemeClr val="accent4">
            <a:tint val="32000"/>
            <a:satMod val="250000"/>
          </a:schemeClr>
        </a:gs>
        <a:gs pos="100000">
          <a:schemeClr val="accent4">
            <a:tint val="23000"/>
            <a:satMod val="300000"/>
          </a:schemeClr>
        </a:gs>
      </a:gsLst>
      <a:lin ang="16200000" scaled="0"/>
    </a:gradFill>
    <a:ln w="9525" cap="flat" cmpd="sng" algn="ctr">
      <a:solidFill>
        <a:schemeClr val="accent4"/>
      </a:solidFill>
      <a:prstDash val="solid"/>
    </a:ln>
    <a:effectLst>
      <a:outerShdw blurRad="50800" dist="38100" dir="5400000" rotWithShape="0">
        <a:srgbClr val="000000">
          <a:alpha val="35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8"/>
  <c:chart>
    <c:view3D>
      <c:depthPercent val="100"/>
      <c:rAngAx val="1"/>
    </c:view3D>
    <c:side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4">
                <a:tint val="62000"/>
                <a:satMod val="180000"/>
              </a:schemeClr>
            </a:gs>
            <a:gs pos="65000">
              <a:schemeClr val="accent4">
                <a:tint val="32000"/>
                <a:satMod val="250000"/>
              </a:schemeClr>
            </a:gs>
            <a:gs pos="100000">
              <a:schemeClr val="accent4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7878076093955583"/>
          <c:y val="7.7176712673927048E-2"/>
          <c:w val="0.72894647471751162"/>
          <c:h val="0.795655323497298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15000"/>
                    <a:satMod val="180000"/>
                  </a:schemeClr>
                </a:gs>
                <a:gs pos="50000">
                  <a:schemeClr val="accent6">
                    <a:shade val="45000"/>
                    <a:satMod val="170000"/>
                  </a:schemeClr>
                </a:gs>
                <a:gs pos="70000">
                  <a:schemeClr val="accent6">
                    <a:tint val="99000"/>
                    <a:shade val="65000"/>
                    <a:satMod val="155000"/>
                  </a:schemeClr>
                </a:gs>
                <a:gs pos="100000">
                  <a:schemeClr val="accent6">
                    <a:tint val="95500"/>
                    <a:shade val="100000"/>
                    <a:satMod val="15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2678</c:v>
                </c:pt>
                <c:pt idx="1">
                  <c:v>1785</c:v>
                </c:pt>
                <c:pt idx="2">
                  <c:v>1781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262533120"/>
        <c:axId val="262534656"/>
        <c:axId val="0"/>
      </c:bar3DChart>
      <c:catAx>
        <c:axId val="262533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262534656"/>
        <c:crosses val="autoZero"/>
        <c:auto val="1"/>
        <c:lblAlgn val="ctr"/>
        <c:lblOffset val="100"/>
      </c:catAx>
      <c:valAx>
        <c:axId val="262534656"/>
        <c:scaling>
          <c:orientation val="minMax"/>
          <c:max val="3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2533120"/>
        <c:crosses val="autoZero"/>
        <c:crossBetween val="between"/>
        <c:majorUnit val="500"/>
      </c:valAx>
      <c:spPr>
        <a:noFill/>
        <a:ln w="25389">
          <a:noFill/>
        </a:ln>
      </c:spPr>
    </c:plotArea>
    <c:plotVisOnly val="1"/>
    <c:dispBlanksAs val="gap"/>
  </c:chart>
  <c:txPr>
    <a:bodyPr/>
    <a:lstStyle/>
    <a:p>
      <a:pPr>
        <a:defRPr sz="10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hart>
    <c:view3D>
      <c:depthPercent val="100"/>
      <c:rAngAx val="1"/>
    </c:view3D>
    <c:side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sideWall>
    <c:backWall>
      <c:spPr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0.14393933326013542"/>
          <c:y val="7.8702154678952321E-2"/>
          <c:w val="0.77630126029924262"/>
          <c:h val="0.7672964103740105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C990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44.5</c:v>
                </c:pt>
                <c:pt idx="1">
                  <c:v>47.2</c:v>
                </c:pt>
                <c:pt idx="2">
                  <c:v>57.7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hape val="cylinder"/>
        <c:axId val="262593152"/>
        <c:axId val="262676864"/>
        <c:axId val="0"/>
      </c:bar3DChart>
      <c:catAx>
        <c:axId val="2625931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2676864"/>
        <c:crosses val="autoZero"/>
        <c:auto val="1"/>
        <c:lblAlgn val="ctr"/>
        <c:lblOffset val="100"/>
      </c:catAx>
      <c:valAx>
        <c:axId val="262676864"/>
        <c:scaling>
          <c:orientation val="minMax"/>
          <c:max val="8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262593152"/>
        <c:crosses val="autoZero"/>
        <c:crossBetween val="between"/>
        <c:majorUnit val="25"/>
      </c:valAx>
      <c:spPr>
        <a:noFill/>
        <a:ln w="25395">
          <a:noFill/>
        </a:ln>
      </c:spPr>
    </c:plotArea>
    <c:plotVisOnly val="1"/>
    <c:dispBlanksAs val="gap"/>
  </c:chart>
  <c:txPr>
    <a:bodyPr/>
    <a:lstStyle/>
    <a:p>
      <a:pPr>
        <a:defRPr sz="12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sideWall>
      <c:spPr>
        <a:solidFill>
          <a:schemeClr val="bg1"/>
        </a:solidFill>
      </c:spPr>
    </c:sideWall>
    <c:backWall>
      <c:spPr>
        <a:solidFill>
          <a:schemeClr val="bg1"/>
        </a:solidFill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1.0940094369081861E-2"/>
                  <c:y val="-2.188030182756605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39002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700471845412083E-3"/>
                  <c:y val="-3.008541501290225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51010</c:v>
                </c:pt>
                <c:pt idx="1">
                  <c:v>83390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3.5468459272419754E-2"/>
                  <c:y val="-2.46153395560111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44533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0011976282073121E-2"/>
                  <c:y val="-3.2820452741347698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tx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Среднемесячная  заработная плата, руб. </c:v>
                </c:pt>
                <c:pt idx="1">
                  <c:v>Ввод в действие жилых домов, кв.м.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60841</c:v>
                </c:pt>
                <c:pt idx="1">
                  <c:v>94210</c:v>
                </c:pt>
              </c:numCache>
            </c:numRef>
          </c:val>
        </c:ser>
        <c:shape val="box"/>
        <c:axId val="172993920"/>
        <c:axId val="173945984"/>
        <c:axId val="0"/>
      </c:bar3DChart>
      <c:catAx>
        <c:axId val="1729939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3945984"/>
        <c:crosses val="autoZero"/>
        <c:auto val="1"/>
        <c:lblAlgn val="ctr"/>
        <c:lblOffset val="100"/>
      </c:catAx>
      <c:valAx>
        <c:axId val="173945984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2993920"/>
        <c:crosses val="autoZero"/>
        <c:crossBetween val="between"/>
      </c:valAx>
      <c:spPr>
        <a:solidFill>
          <a:schemeClr val="bg2">
            <a:lumMod val="95000"/>
          </a:schemeClr>
        </a:solidFill>
      </c:spPr>
    </c:plotArea>
    <c:legend>
      <c:legendPos val="b"/>
      <c:layout>
        <c:manualLayout>
          <c:xMode val="edge"/>
          <c:yMode val="edge"/>
          <c:x val="0.18624340693451191"/>
          <c:y val="0.89184928606901781"/>
          <c:w val="0.35221375393832627"/>
          <c:h val="0.10815071393099022"/>
        </c:manualLayout>
      </c:layout>
      <c:txPr>
        <a:bodyPr/>
        <a:lstStyle/>
        <a:p>
          <a:pPr>
            <a:defRPr sz="1200" b="1">
              <a:solidFill>
                <a:schemeClr val="tx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9394882050142578E-2"/>
          <c:y val="3.8040435594302174E-2"/>
          <c:w val="0.93319344988603958"/>
          <c:h val="0.8166655230028907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rgbClr val="A3F3F7">
                    <a:shade val="30000"/>
                    <a:satMod val="115000"/>
                  </a:srgbClr>
                </a:gs>
                <a:gs pos="50000">
                  <a:srgbClr val="A3F3F7">
                    <a:shade val="67500"/>
                    <a:satMod val="115000"/>
                  </a:srgb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1"/>
              <a:tileRect/>
            </a:gradFill>
          </c:spPr>
          <c:dLbls>
            <c:dLbl>
              <c:idx val="0"/>
              <c:layout>
                <c:manualLayout>
                  <c:x val="-6.0323921300359552E-3"/>
                  <c:y val="-0.29140711845908202"/>
                </c:manualLayout>
              </c:layout>
              <c:showVal val="1"/>
            </c:dLbl>
            <c:dLbl>
              <c:idx val="1"/>
              <c:layout>
                <c:manualLayout>
                  <c:x val="-3.613754868415362E-3"/>
                  <c:y val="-0.33029564241971016"/>
                </c:manualLayout>
              </c:layout>
              <c:showVal val="1"/>
            </c:dLbl>
            <c:dLbl>
              <c:idx val="2"/>
              <c:layout>
                <c:manualLayout>
                  <c:x val="4.0588555354171508E-3"/>
                  <c:y val="-0.33491091820442076"/>
                </c:manualLayout>
              </c:layout>
              <c:showVal val="1"/>
            </c:dLbl>
            <c:dLbl>
              <c:idx val="3"/>
              <c:layout>
                <c:manualLayout>
                  <c:x val="-1.3192978557938061E-3"/>
                  <c:y val="-0.39757915787135345"/>
                </c:manualLayout>
              </c:layout>
              <c:showVal val="1"/>
            </c:dLbl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2023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83022</c:v>
                </c:pt>
                <c:pt idx="1">
                  <c:v>87093.7</c:v>
                </c:pt>
                <c:pt idx="2">
                  <c:v>107992</c:v>
                </c:pt>
              </c:numCache>
            </c:numRef>
          </c:val>
        </c:ser>
        <c:shape val="cylinder"/>
        <c:axId val="263082752"/>
        <c:axId val="263084288"/>
        <c:axId val="0"/>
      </c:bar3DChart>
      <c:catAx>
        <c:axId val="263082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63084288"/>
        <c:crosses val="autoZero"/>
        <c:auto val="1"/>
        <c:lblAlgn val="ctr"/>
        <c:lblOffset val="100"/>
      </c:catAx>
      <c:valAx>
        <c:axId val="263084288"/>
        <c:scaling>
          <c:orientation val="minMax"/>
          <c:max val="120000"/>
        </c:scaling>
        <c:axPos val="l"/>
        <c:majorGridlines/>
        <c:numFmt formatCode="#,##0.0" sourceLinked="1"/>
        <c:tickLblPos val="none"/>
        <c:crossAx val="263082752"/>
        <c:crosses val="autoZero"/>
        <c:crossBetween val="between"/>
        <c:maj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"/>
          <c:dPt>
            <c:idx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explosion val="7"/>
            <c:spPr>
              <a:solidFill>
                <a:srgbClr val="7585FD"/>
              </a:solidFill>
            </c:spPr>
          </c:dPt>
          <c:dLbls>
            <c:dLbl>
              <c:idx val="2"/>
              <c:layout>
                <c:manualLayout>
                  <c:x val="-7.5773604441592063E-2"/>
                  <c:y val="-0.14222122679806271"/>
                </c:manualLayout>
              </c:layout>
              <c:showPercent val="1"/>
            </c:dLbl>
            <c:dLbl>
              <c:idx val="3"/>
              <c:layout>
                <c:manualLayout>
                  <c:x val="9.6640708110058027E-3"/>
                  <c:y val="0"/>
                </c:manualLayout>
              </c:layout>
              <c:showPercent val="1"/>
            </c:dLbl>
            <c:dLbl>
              <c:idx val="4"/>
              <c:layout>
                <c:manualLayout>
                  <c:x val="-1.4496106216508681E-2"/>
                  <c:y val="-5.3124999999999999E-2"/>
                </c:manualLayout>
              </c:layout>
              <c:showPercent val="1"/>
            </c:dLbl>
            <c:dLbl>
              <c:idx val="5"/>
              <c:layout>
                <c:manualLayout>
                  <c:x val="3.140823013576878E-2"/>
                  <c:y val="-0.13125024606299582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Культура</c:v>
                </c:pt>
                <c:pt idx="1">
                  <c:v>Другие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107992</c:v>
                </c:pt>
                <c:pt idx="1">
                  <c:v>35069.599999999999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7775927310121173"/>
          <c:y val="4.6629910425594286E-2"/>
          <c:w val="0.71608988606762369"/>
          <c:h val="0.9156560842165555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  <a:bevelB prst="relaxedInset"/>
            </a:sp3d>
          </c:spPr>
          <c:explosion val="8"/>
          <c:dPt>
            <c:idx val="0"/>
            <c:spPr>
              <a:solidFill>
                <a:srgbClr val="92D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solidFill>
                <a:srgbClr val="9933FF"/>
              </a:solidFill>
              <a:ln w="9525" cap="flat" cmpd="sng" algn="ctr">
                <a:solidFill>
                  <a:srgbClr val="9933FF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5.2758308485122016E-2"/>
                  <c:y val="-0.3487841572125604"/>
                </c:manualLayout>
              </c:layout>
              <c:showVal val="1"/>
            </c:dLbl>
            <c:dLbl>
              <c:idx val="1"/>
              <c:layout>
                <c:manualLayout>
                  <c:x val="5.293543891826611E-2"/>
                  <c:y val="0.16029031708798044"/>
                </c:manualLayout>
              </c:layout>
              <c:showVal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  <c:showPercent val="1"/>
          </c:dLbls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Лист1!$B$2:$B$3</c:f>
              <c:numCache>
                <c:formatCode>_-* #,##0.0_р_._-;\-* #,##0.0_р_._-;_-* "-"??_р_._-;_-@_-</c:formatCode>
                <c:ptCount val="2"/>
                <c:pt idx="0">
                  <c:v>141905</c:v>
                </c:pt>
                <c:pt idx="1">
                  <c:v>5313.1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дотации</c:v>
                </c:pt>
                <c:pt idx="1">
                  <c:v>иные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96.391000834815813</c:v>
                </c:pt>
                <c:pt idx="1">
                  <c:v>3.6089991651841737</c:v>
                </c:pt>
              </c:numCache>
            </c:numRef>
          </c:val>
        </c:ser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5B5B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2018.6</c:v>
                </c:pt>
                <c:pt idx="1">
                  <c:v>2086.8000000000002</c:v>
                </c:pt>
                <c:pt idx="2">
                  <c:v>2141.5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2014.6</c:v>
                </c:pt>
                <c:pt idx="1">
                  <c:v>2015.9</c:v>
                </c:pt>
                <c:pt idx="2">
                  <c:v>2179.5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(-) /Профицит(+)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</c:spPr>
          <c:dLbls>
            <c:dLbl>
              <c:idx val="0"/>
              <c:layout>
                <c:manualLayout>
                  <c:x val="9.1819143279194201E-3"/>
                  <c:y val="-2.718545359892600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6.1212762186129508E-3"/>
                  <c:y val="-4.3496725758282014E-2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6.1669878018503176E-3"/>
                  <c:y val="-6.5867117100533723E-2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6.1213262678370475E-3"/>
                  <c:y val="2.346188260558341E-2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4.5908366663964355E-3"/>
                  <c:y val="-4.8933816478066702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0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</c:v>
                </c:pt>
                <c:pt idx="1">
                  <c:v>70.900000000000091</c:v>
                </c:pt>
                <c:pt idx="2">
                  <c:v>-38</c:v>
                </c:pt>
              </c:numCache>
            </c:numRef>
          </c:val>
        </c:ser>
        <c:axId val="188037760"/>
        <c:axId val="188047744"/>
      </c:barChart>
      <c:catAx>
        <c:axId val="188037760"/>
        <c:scaling>
          <c:orientation val="minMax"/>
        </c:scaling>
        <c:delete val="1"/>
        <c:axPos val="b"/>
        <c:numFmt formatCode="General" sourceLinked="1"/>
        <c:tickLblPos val="none"/>
        <c:crossAx val="188047744"/>
        <c:crosses val="autoZero"/>
        <c:auto val="1"/>
        <c:lblAlgn val="ctr"/>
        <c:lblOffset val="100"/>
      </c:catAx>
      <c:valAx>
        <c:axId val="188047744"/>
        <c:scaling>
          <c:orientation val="minMax"/>
          <c:max val="2180"/>
          <c:min val="-40"/>
        </c:scaling>
        <c:axPos val="l"/>
        <c:numFmt formatCode="0.0" sourceLinked="1"/>
        <c:tickLblPos val="nextTo"/>
        <c:txPr>
          <a:bodyPr/>
          <a:lstStyle/>
          <a:p>
            <a:pPr>
              <a:defRPr sz="1050"/>
            </a:pPr>
            <a:endParaRPr lang="ru-RU"/>
          </a:p>
        </c:txPr>
        <c:crossAx val="188037760"/>
        <c:crosses val="autoZero"/>
        <c:crossBetween val="between"/>
        <c:majorUnit val="400"/>
        <c:minorUnit val="20"/>
      </c:valAx>
    </c:plotArea>
    <c:legend>
      <c:legendPos val="r"/>
      <c:layout>
        <c:manualLayout>
          <c:xMode val="edge"/>
          <c:yMode val="edge"/>
          <c:x val="0.76349574310806512"/>
          <c:y val="0.20689572230182701"/>
          <c:w val="0.23165543511752551"/>
          <c:h val="0.67688245796716162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2022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6"/>
          <c:y val="3.2755902262419832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89"/>
          <c:y val="0.18217054263565613"/>
          <c:w val="0.75718849840255664"/>
          <c:h val="0.39534883720931219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4431934493346993"/>
                  <c:y val="-6.7301791499625114E-3"/>
                </c:manualLayout>
              </c:layout>
              <c:showPercent val="1"/>
            </c:dLbl>
            <c:dLbl>
              <c:idx val="2"/>
              <c:layout>
                <c:manualLayout>
                  <c:x val="0.25020075919373924"/>
                  <c:y val="-9.6343112174282361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- 431 303,5 тыс. руб.</c:v>
                </c:pt>
                <c:pt idx="1">
                  <c:v>Неналоговые доходы - 135 043,4 тыс. руб.</c:v>
                </c:pt>
                <c:pt idx="2">
                  <c:v>Безвозмездные поступления -  1 452 242,9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431303.5</c:v>
                </c:pt>
                <c:pt idx="1">
                  <c:v>135043.4</c:v>
                </c:pt>
                <c:pt idx="2">
                  <c:v>1452242.9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8.5267934138734194E-2"/>
          <c:y val="0.68520141141460544"/>
          <c:w val="0.86841770162557763"/>
          <c:h val="0.22480620155038794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3602918321588959"/>
          <c:y val="4.0036628282967814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86"/>
          <c:y val="0.18217054263565607"/>
          <c:w val="0.75718849840255664"/>
          <c:h val="0.3953488372093124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9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1"/>
              <c:layout>
                <c:manualLayout>
                  <c:x val="-0.11939307795360167"/>
                  <c:y val="-3.4150752814420884E-2"/>
                </c:manualLayout>
              </c:layout>
              <c:showPercent val="1"/>
            </c:dLbl>
            <c:dLbl>
              <c:idx val="2"/>
              <c:layout>
                <c:manualLayout>
                  <c:x val="0.20500181581334076"/>
                  <c:y val="-0.13767490063979787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- 504 950,1 тыс. руб.</c:v>
                </c:pt>
                <c:pt idx="1">
                  <c:v>Неналоговые доходы - 158 580,1 тыс. руб.</c:v>
                </c:pt>
                <c:pt idx="2">
                  <c:v>Безвозмездные поступления - 1 423 278,9 тыс.руб.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504950.10000000003</c:v>
                </c:pt>
                <c:pt idx="1">
                  <c:v>158580.10000000003</c:v>
                </c:pt>
                <c:pt idx="2">
                  <c:v>1423278.9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2024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34413494628422231"/>
          <c:y val="3.2755902262419846E-2"/>
        </c:manualLayout>
      </c:layout>
      <c:spPr>
        <a:noFill/>
        <a:ln w="26068">
          <a:noFill/>
        </a:ln>
      </c:spPr>
    </c:title>
    <c:view3D>
      <c:rotX val="50"/>
      <c:perspective val="30"/>
    </c:view3D>
    <c:plotArea>
      <c:layout>
        <c:manualLayout>
          <c:layoutTarget val="inner"/>
          <c:xMode val="edge"/>
          <c:yMode val="edge"/>
          <c:x val="0.11821086261980686"/>
          <c:y val="0.18217054263565607"/>
          <c:w val="0.75718849840255664"/>
          <c:h val="0.39534883720931246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</c:strCache>
            </c:strRef>
          </c:tx>
          <c:explosion val="6"/>
          <c:dPt>
            <c:idx val="0"/>
            <c:spPr>
              <a:solidFill>
                <a:schemeClr val="accent1"/>
              </a:solidFill>
            </c:spPr>
          </c:dPt>
          <c:dPt>
            <c:idx val="2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3604316604743902"/>
                  <c:y val="7.548900562644778E-2"/>
                </c:manualLayout>
              </c:layout>
              <c:showPercent val="1"/>
            </c:dLbl>
            <c:dLbl>
              <c:idx val="1"/>
              <c:layout>
                <c:manualLayout>
                  <c:x val="-0.12668219440840109"/>
                  <c:y val="-4.0100373048082026E-2"/>
                </c:manualLayout>
              </c:layout>
              <c:showPercent val="1"/>
            </c:dLbl>
            <c:dLbl>
              <c:idx val="2"/>
              <c:layout>
                <c:manualLayout>
                  <c:x val="0.22268844848846411"/>
                  <c:y val="-6.8319251074631923E-2"/>
                </c:manualLayout>
              </c:layout>
              <c:showPercent val="1"/>
            </c:dLbl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Percent val="1"/>
          </c:dLbls>
          <c:cat>
            <c:strRef>
              <c:f>Лист1!$A$3:$A$5</c:f>
              <c:strCache>
                <c:ptCount val="3"/>
                <c:pt idx="0">
                  <c:v>Налоговые доходы - 614 919,1 тыс. руб.</c:v>
                </c:pt>
                <c:pt idx="1">
                  <c:v>Неналоговые доходы - 103 097,4 тыс. руб.</c:v>
                </c:pt>
                <c:pt idx="2">
                  <c:v>Безвозмездные поступления - 1 423 567,9 тыс. руб.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377235.3</c:v>
                </c:pt>
                <c:pt idx="1">
                  <c:v>146797.29999999999</c:v>
                </c:pt>
                <c:pt idx="2">
                  <c:v>1203575.1000000001</c:v>
                </c:pt>
              </c:numCache>
            </c:numRef>
          </c:val>
        </c:ser>
        <c:dLbls>
          <c:showPercent val="1"/>
        </c:dLbls>
      </c:pie3DChart>
      <c:spPr>
        <a:noFill/>
        <a:ln w="26068">
          <a:noFill/>
        </a:ln>
      </c:spPr>
    </c:plotArea>
    <c:legend>
      <c:legendPos val="r"/>
      <c:layout>
        <c:manualLayout>
          <c:xMode val="edge"/>
          <c:yMode val="edge"/>
          <c:x val="6.070287539936102E-2"/>
          <c:y val="0.68023255813953487"/>
          <c:w val="0.82747603833865813"/>
          <c:h val="0.22480620155038791"/>
        </c:manualLayout>
      </c:layout>
      <c:txPr>
        <a:bodyPr/>
        <a:lstStyle/>
        <a:p>
          <a:pPr>
            <a:defRPr sz="1200" b="0">
              <a:solidFill>
                <a:schemeClr val="tx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400">
          <a:solidFill>
            <a:schemeClr val="accent3">
              <a:lumMod val="50000"/>
            </a:schemeClr>
          </a:solidFill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rotY val="140"/>
      <c:perspective val="30"/>
    </c:view3D>
    <c:plotArea>
      <c:layout>
        <c:manualLayout>
          <c:layoutTarget val="inner"/>
          <c:xMode val="edge"/>
          <c:yMode val="edge"/>
          <c:x val="2.9558758889428386E-2"/>
          <c:y val="5.4199503229771823E-2"/>
          <c:w val="0.94088261369094361"/>
          <c:h val="0.9092708087757274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14"/>
          <c:dPt>
            <c:idx val="1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6"/>
            <c:spPr>
              <a:solidFill>
                <a:srgbClr val="9999FF"/>
              </a:solidFill>
            </c:spPr>
          </c:dPt>
          <c:cat>
            <c:strRef>
              <c:f>Лист1!$A$2:$A$9</c:f>
              <c:strCache>
                <c:ptCount val="8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муниципального имущества</c:v>
                </c:pt>
                <c:pt idx="5">
                  <c:v>Платежи за пользование природными ресурсами</c:v>
                </c:pt>
                <c:pt idx="6">
                  <c:v>доходы от продажи материальных и нематериальных активов</c:v>
                </c:pt>
                <c:pt idx="7">
                  <c:v>прочие доходы</c:v>
                </c:pt>
              </c:strCache>
            </c:strRef>
          </c:cat>
          <c:val>
            <c:numRef>
              <c:f>Лист1!$B$2:$B$9</c:f>
              <c:numCache>
                <c:formatCode>#,##0.00</c:formatCode>
                <c:ptCount val="8"/>
                <c:pt idx="0">
                  <c:v>361652.7</c:v>
                </c:pt>
                <c:pt idx="1">
                  <c:v>31064.5</c:v>
                </c:pt>
                <c:pt idx="2">
                  <c:v>31588.6</c:v>
                </c:pt>
                <c:pt idx="3" formatCode="General">
                  <c:v>6997.7</c:v>
                </c:pt>
                <c:pt idx="4" formatCode="General">
                  <c:v>104700.4</c:v>
                </c:pt>
                <c:pt idx="5" formatCode="General">
                  <c:v>10547.2</c:v>
                </c:pt>
                <c:pt idx="6" formatCode="General">
                  <c:v>16862.099999999922</c:v>
                </c:pt>
                <c:pt idx="7" formatCode="General">
                  <c:v>2933.6</c:v>
                </c:pt>
              </c:numCache>
            </c:numRef>
          </c:val>
        </c:ser>
      </c:pie3DChart>
      <c:spPr>
        <a:noFill/>
        <a:ln w="25374">
          <a:noFill/>
        </a:ln>
      </c:spPr>
    </c:plotArea>
    <c:plotVisOnly val="1"/>
    <c:dispBlanksAs val="zero"/>
  </c:chart>
  <c:txPr>
    <a:bodyPr/>
    <a:lstStyle/>
    <a:p>
      <a:pPr>
        <a:defRPr sz="1798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9.3580363683572181E-3"/>
                  <c:y val="0.32824284955992716"/>
                </c:manualLayout>
              </c:layout>
              <c:showVal val="1"/>
            </c:dLbl>
            <c:dLbl>
              <c:idx val="1"/>
              <c:layout>
                <c:manualLayout>
                  <c:x val="1.1439990356172517E-2"/>
                  <c:y val="0.36988559913096469"/>
                </c:manualLayout>
              </c:layout>
              <c:showVal val="1"/>
            </c:dLbl>
            <c:dLbl>
              <c:idx val="2"/>
              <c:layout>
                <c:manualLayout>
                  <c:x val="1.0238592001186932E-2"/>
                  <c:y val="0.36253687861842532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9933F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352600</c:v>
                </c:pt>
                <c:pt idx="1">
                  <c:v>410380.80000000005</c:v>
                </c:pt>
                <c:pt idx="2">
                  <c:v>477644.7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0"/>
              <c:layout>
                <c:manualLayout>
                  <c:x val="1.0979022675101818E-2"/>
                  <c:y val="0.31353615030428938"/>
                </c:manualLayout>
              </c:layout>
              <c:showVal val="1"/>
            </c:dLbl>
            <c:dLbl>
              <c:idx val="1"/>
              <c:layout>
                <c:manualLayout>
                  <c:x val="1.2260570421752954E-2"/>
                  <c:y val="0.36758878643113735"/>
                </c:manualLayout>
              </c:layout>
              <c:showVal val="1"/>
            </c:dLbl>
            <c:dLbl>
              <c:idx val="2"/>
              <c:layout>
                <c:manualLayout>
                  <c:x val="5.6112701092679894E-3"/>
                  <c:y val="0.36758859355133588"/>
                </c:manualLayout>
              </c:layout>
              <c:showVal val="1"/>
            </c:dLbl>
            <c:txPr>
              <a:bodyPr rot="-5400000" vert="horz"/>
              <a:lstStyle/>
              <a:p>
                <a:pPr>
                  <a:defRPr sz="1600" b="1">
                    <a:solidFill>
                      <a:srgbClr val="FFFFCC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361652.7</c:v>
                </c:pt>
                <c:pt idx="1">
                  <c:v>429945.7</c:v>
                </c:pt>
                <c:pt idx="2">
                  <c:v>514183.6</c:v>
                </c:pt>
              </c:numCache>
            </c:numRef>
          </c:val>
        </c:ser>
        <c:shape val="cylinder"/>
        <c:axId val="185109504"/>
        <c:axId val="189767040"/>
        <c:axId val="0"/>
      </c:bar3DChart>
      <c:catAx>
        <c:axId val="185109504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>
                <a:solidFill>
                  <a:srgbClr val="990000"/>
                </a:solidFill>
              </a:defRPr>
            </a:pPr>
            <a:endParaRPr lang="ru-RU"/>
          </a:p>
        </c:txPr>
        <c:crossAx val="189767040"/>
        <c:crosses val="autoZero"/>
        <c:auto val="1"/>
        <c:lblAlgn val="ctr"/>
        <c:lblOffset val="100"/>
      </c:catAx>
      <c:valAx>
        <c:axId val="189767040"/>
        <c:scaling>
          <c:orientation val="minMax"/>
        </c:scaling>
        <c:axPos val="l"/>
        <c:majorGridlines/>
        <c:numFmt formatCode="#,##0.0" sourceLinked="1"/>
        <c:tickLblPos val="nextTo"/>
        <c:txPr>
          <a:bodyPr/>
          <a:lstStyle/>
          <a:p>
            <a:pPr>
              <a:defRPr sz="1200" b="1">
                <a:solidFill>
                  <a:srgbClr val="FFFFCC"/>
                </a:solidFill>
              </a:defRPr>
            </a:pPr>
            <a:endParaRPr lang="ru-RU"/>
          </a:p>
        </c:txPr>
        <c:crossAx val="185109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671448868748562"/>
          <c:y val="0.34758502913256822"/>
          <c:w val="0.18838106407582392"/>
          <c:h val="0.20929657507190574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AE6CB4-C484-43CF-A7ED-C76104F0022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05BE5B3-CF3A-4814-BE17-528E8859F083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2 093 575,7 тыс.рублей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A3717F-850E-4411-8140-5D14D7C068F4}" type="parTrans" cxnId="{348C4ABE-8DD0-4225-9789-3024ED4DFA36}">
      <dgm:prSet/>
      <dgm:spPr/>
      <dgm:t>
        <a:bodyPr/>
        <a:lstStyle/>
        <a:p>
          <a:endParaRPr lang="ru-RU"/>
        </a:p>
      </dgm:t>
    </dgm:pt>
    <dgm:pt modelId="{D6248A6D-C195-4BCB-A912-A5BC38E6E6B7}" type="sibTrans" cxnId="{348C4ABE-8DD0-4225-9789-3024ED4DFA36}">
      <dgm:prSet/>
      <dgm:spPr/>
      <dgm:t>
        <a:bodyPr/>
        <a:lstStyle/>
        <a:p>
          <a:endParaRPr lang="ru-RU"/>
        </a:p>
      </dgm:t>
    </dgm:pt>
    <dgm:pt modelId="{42F3AADE-91BC-4F53-96CB-8E1EE585A2DA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r>
            <a:rPr lang="ru-RU" sz="1500" b="1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85 903,2 тыс.рублей</a:t>
          </a:r>
          <a:endParaRPr lang="ru-RU" sz="1500" b="1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4C55D-2479-4804-BFC2-D3961F801360}" type="parTrans" cxnId="{B93B9D0D-A25C-4E69-8DEC-354A7A29B104}">
      <dgm:prSet/>
      <dgm:spPr/>
      <dgm:t>
        <a:bodyPr/>
        <a:lstStyle/>
        <a:p>
          <a:endParaRPr lang="ru-RU"/>
        </a:p>
      </dgm:t>
    </dgm:pt>
    <dgm:pt modelId="{1F76F3BF-E57F-467A-A98E-C3ED1E5E11B0}" type="sibTrans" cxnId="{B93B9D0D-A25C-4E69-8DEC-354A7A29B104}">
      <dgm:prSet/>
      <dgm:spPr/>
      <dgm:t>
        <a:bodyPr/>
        <a:lstStyle/>
        <a:p>
          <a:endParaRPr lang="ru-RU"/>
        </a:p>
      </dgm:t>
    </dgm:pt>
    <dgm:pt modelId="{56727721-662E-44E6-9968-5331C400028A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1600" b="1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2024 году осуществлялось в рамках 17 муниципальных программ</a:t>
          </a:r>
          <a:endParaRPr lang="ru-RU" sz="1600" b="1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CCDF4B-C372-49E7-BC34-4D6B903DF579}" type="sibTrans" cxnId="{5E18BD50-DA70-4D34-AF62-E7CBF120FFFA}">
      <dgm:prSet/>
      <dgm:spPr/>
      <dgm:t>
        <a:bodyPr/>
        <a:lstStyle/>
        <a:p>
          <a:endParaRPr lang="ru-RU"/>
        </a:p>
      </dgm:t>
    </dgm:pt>
    <dgm:pt modelId="{85527C36-0B93-4DA0-8D8F-5987E02310B6}" type="parTrans" cxnId="{5E18BD50-DA70-4D34-AF62-E7CBF120FFFA}">
      <dgm:prSet/>
      <dgm:spPr/>
      <dgm:t>
        <a:bodyPr/>
        <a:lstStyle/>
        <a:p>
          <a:endParaRPr lang="ru-RU"/>
        </a:p>
      </dgm:t>
    </dgm:pt>
    <dgm:pt modelId="{86BEF549-315E-4A3F-B55E-B57D26A55129}" type="pres">
      <dgm:prSet presAssocID="{E6AE6CB4-C484-43CF-A7ED-C76104F0022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6A4337D-FF19-472E-916A-D9FD8841784D}" type="pres">
      <dgm:prSet presAssocID="{505BE5B3-CF3A-4814-BE17-528E8859F083}" presName="parentText1" presStyleLbl="node1" presStyleIdx="0" presStyleCnt="2" custScaleX="67285" custScaleY="230242" custLinFactNeighborX="-18072" custLinFactNeighborY="-6036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430F6-A5FF-4650-892D-A1CC762059F0}" type="pres">
      <dgm:prSet presAssocID="{505BE5B3-CF3A-4814-BE17-528E8859F083}" presName="childText1" presStyleLbl="solidAlignAcc1" presStyleIdx="0" presStyleCnt="1" custScaleX="106259" custScaleY="38139" custLinFactNeighborX="16254" custLinFactNeighborY="21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4EB7D-8A5B-4060-AAF1-418D36193991}" type="pres">
      <dgm:prSet presAssocID="{42F3AADE-91BC-4F53-96CB-8E1EE585A2DA}" presName="parentText2" presStyleLbl="node1" presStyleIdx="1" presStyleCnt="2" custScaleX="84369" custScaleY="153903" custLinFactNeighborX="-61766" custLinFactNeighborY="-216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F24AE-75D8-467D-84AF-7FC2B2BC3383}" type="presOf" srcId="{505BE5B3-CF3A-4814-BE17-528E8859F083}" destId="{86A4337D-FF19-472E-916A-D9FD8841784D}" srcOrd="0" destOrd="0" presId="urn:microsoft.com/office/officeart/2009/3/layout/IncreasingArrowsProcess"/>
    <dgm:cxn modelId="{B93B9D0D-A25C-4E69-8DEC-354A7A29B104}" srcId="{E6AE6CB4-C484-43CF-A7ED-C76104F0022B}" destId="{42F3AADE-91BC-4F53-96CB-8E1EE585A2DA}" srcOrd="1" destOrd="0" parTransId="{39B4C55D-2479-4804-BFC2-D3961F801360}" sibTransId="{1F76F3BF-E57F-467A-A98E-C3ED1E5E11B0}"/>
    <dgm:cxn modelId="{BB5A266C-136F-4D4D-A0CD-3A3592B56B70}" type="presOf" srcId="{E6AE6CB4-C484-43CF-A7ED-C76104F0022B}" destId="{86BEF549-315E-4A3F-B55E-B57D26A55129}" srcOrd="0" destOrd="0" presId="urn:microsoft.com/office/officeart/2009/3/layout/IncreasingArrowsProcess"/>
    <dgm:cxn modelId="{C47E8DB0-22C7-43CC-A123-AEBC2D5EC668}" type="presOf" srcId="{42F3AADE-91BC-4F53-96CB-8E1EE585A2DA}" destId="{5914EB7D-8A5B-4060-AAF1-418D36193991}" srcOrd="0" destOrd="0" presId="urn:microsoft.com/office/officeart/2009/3/layout/IncreasingArrowsProcess"/>
    <dgm:cxn modelId="{BEBEABFA-436B-4423-9F40-B36A8807F3C9}" type="presOf" srcId="{56727721-662E-44E6-9968-5331C400028A}" destId="{B2F430F6-A5FF-4650-892D-A1CC762059F0}" srcOrd="0" destOrd="0" presId="urn:microsoft.com/office/officeart/2009/3/layout/IncreasingArrowsProcess"/>
    <dgm:cxn modelId="{348C4ABE-8DD0-4225-9789-3024ED4DFA36}" srcId="{E6AE6CB4-C484-43CF-A7ED-C76104F0022B}" destId="{505BE5B3-CF3A-4814-BE17-528E8859F083}" srcOrd="0" destOrd="0" parTransId="{8FA3717F-850E-4411-8140-5D14D7C068F4}" sibTransId="{D6248A6D-C195-4BCB-A912-A5BC38E6E6B7}"/>
    <dgm:cxn modelId="{5E18BD50-DA70-4D34-AF62-E7CBF120FFFA}" srcId="{505BE5B3-CF3A-4814-BE17-528E8859F083}" destId="{56727721-662E-44E6-9968-5331C400028A}" srcOrd="0" destOrd="0" parTransId="{85527C36-0B93-4DA0-8D8F-5987E02310B6}" sibTransId="{ACCCDF4B-C372-49E7-BC34-4D6B903DF579}"/>
    <dgm:cxn modelId="{7FE27EDD-86B1-4BC4-8501-D07F83D1139F}" type="presParOf" srcId="{86BEF549-315E-4A3F-B55E-B57D26A55129}" destId="{86A4337D-FF19-472E-916A-D9FD8841784D}" srcOrd="0" destOrd="0" presId="urn:microsoft.com/office/officeart/2009/3/layout/IncreasingArrowsProcess"/>
    <dgm:cxn modelId="{5599B593-633C-441A-AD2B-7A7A9AD9492B}" type="presParOf" srcId="{86BEF549-315E-4A3F-B55E-B57D26A55129}" destId="{B2F430F6-A5FF-4650-892D-A1CC762059F0}" srcOrd="1" destOrd="0" presId="urn:microsoft.com/office/officeart/2009/3/layout/IncreasingArrowsProcess"/>
    <dgm:cxn modelId="{6A778300-7537-449E-8A12-8844DC1A6BCC}" type="presParOf" srcId="{86BEF549-315E-4A3F-B55E-B57D26A55129}" destId="{5914EB7D-8A5B-4060-AAF1-418D36193991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92653A-1789-410F-8338-88D70A7E5AD4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5B700E-7C92-46D6-86F1-4819FCE1306F}">
      <dgm:prSet/>
      <dgm:spPr/>
      <dgm:t>
        <a:bodyPr/>
        <a:lstStyle/>
        <a:p>
          <a:pPr rtl="0"/>
          <a:r>
            <a:rPr lang="ru-RU" dirty="0" smtClean="0"/>
            <a:t>Интернет сайт: </a:t>
          </a:r>
          <a:r>
            <a:rPr lang="en-US" b="1" dirty="0" smtClean="0">
              <a:solidFill>
                <a:srgbClr val="7030A0"/>
              </a:solidFill>
            </a:rPr>
            <a:t>ust-abakan.ru</a:t>
          </a:r>
          <a:endParaRPr lang="ru-RU" b="1" dirty="0">
            <a:solidFill>
              <a:srgbClr val="7030A0"/>
            </a:solidFill>
          </a:endParaRPr>
        </a:p>
      </dgm:t>
    </dgm:pt>
    <dgm:pt modelId="{C4EA182D-0128-4295-AA85-BB63505FD059}" type="parTrans" cxnId="{A5B45374-F044-4FC0-BEC7-D25CB40F4628}">
      <dgm:prSet/>
      <dgm:spPr/>
      <dgm:t>
        <a:bodyPr/>
        <a:lstStyle/>
        <a:p>
          <a:endParaRPr lang="ru-RU"/>
        </a:p>
      </dgm:t>
    </dgm:pt>
    <dgm:pt modelId="{0F4D8E0E-28E9-4096-9691-5214FC1F1209}" type="sibTrans" cxnId="{A5B45374-F044-4FC0-BEC7-D25CB40F4628}">
      <dgm:prSet/>
      <dgm:spPr/>
      <dgm:t>
        <a:bodyPr/>
        <a:lstStyle/>
        <a:p>
          <a:endParaRPr lang="ru-RU"/>
        </a:p>
      </dgm:t>
    </dgm:pt>
    <dgm:pt modelId="{60BB787E-7737-4CB3-8621-B4A051834214}" type="pres">
      <dgm:prSet presAssocID="{B692653A-1789-410F-8338-88D70A7E5AD4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184D5C-EE7A-4583-A403-BA13A8F99ED8}" type="pres">
      <dgm:prSet presAssocID="{6E5B700E-7C92-46D6-86F1-4819FCE1306F}" presName="circle1" presStyleLbl="node1" presStyleIdx="0" presStyleCnt="1"/>
      <dgm:spPr/>
    </dgm:pt>
    <dgm:pt modelId="{EBABAC46-8E65-4F94-942D-DCA0A3353F0E}" type="pres">
      <dgm:prSet presAssocID="{6E5B700E-7C92-46D6-86F1-4819FCE1306F}" presName="space" presStyleCnt="0"/>
      <dgm:spPr/>
    </dgm:pt>
    <dgm:pt modelId="{265E3A80-798A-4554-A963-5B38F7305C52}" type="pres">
      <dgm:prSet presAssocID="{6E5B700E-7C92-46D6-86F1-4819FCE1306F}" presName="rect1" presStyleLbl="alignAcc1" presStyleIdx="0" presStyleCnt="1"/>
      <dgm:spPr/>
      <dgm:t>
        <a:bodyPr/>
        <a:lstStyle/>
        <a:p>
          <a:endParaRPr lang="ru-RU"/>
        </a:p>
      </dgm:t>
    </dgm:pt>
    <dgm:pt modelId="{A7D721F9-979E-4FE0-BF12-1F9210289F00}" type="pres">
      <dgm:prSet presAssocID="{6E5B700E-7C92-46D6-86F1-4819FCE1306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45374-F044-4FC0-BEC7-D25CB40F4628}" srcId="{B692653A-1789-410F-8338-88D70A7E5AD4}" destId="{6E5B700E-7C92-46D6-86F1-4819FCE1306F}" srcOrd="0" destOrd="0" parTransId="{C4EA182D-0128-4295-AA85-BB63505FD059}" sibTransId="{0F4D8E0E-28E9-4096-9691-5214FC1F1209}"/>
    <dgm:cxn modelId="{0996FEEC-E54B-4274-B3D7-8F182301837A}" type="presOf" srcId="{B692653A-1789-410F-8338-88D70A7E5AD4}" destId="{60BB787E-7737-4CB3-8621-B4A051834214}" srcOrd="0" destOrd="0" presId="urn:microsoft.com/office/officeart/2005/8/layout/target3"/>
    <dgm:cxn modelId="{0E6C9E09-8D4B-4DD2-AB11-86365062488F}" type="presOf" srcId="{6E5B700E-7C92-46D6-86F1-4819FCE1306F}" destId="{265E3A80-798A-4554-A963-5B38F7305C52}" srcOrd="0" destOrd="0" presId="urn:microsoft.com/office/officeart/2005/8/layout/target3"/>
    <dgm:cxn modelId="{47B328BA-5167-44D7-AA3C-CED65AC0B02C}" type="presOf" srcId="{6E5B700E-7C92-46D6-86F1-4819FCE1306F}" destId="{A7D721F9-979E-4FE0-BF12-1F9210289F00}" srcOrd="1" destOrd="0" presId="urn:microsoft.com/office/officeart/2005/8/layout/target3"/>
    <dgm:cxn modelId="{D2282462-9354-4CB6-BF3E-79C518468DF1}" type="presParOf" srcId="{60BB787E-7737-4CB3-8621-B4A051834214}" destId="{1B184D5C-EE7A-4583-A403-BA13A8F99ED8}" srcOrd="0" destOrd="0" presId="urn:microsoft.com/office/officeart/2005/8/layout/target3"/>
    <dgm:cxn modelId="{32A9959F-F669-46DC-B11F-C735365C4E3D}" type="presParOf" srcId="{60BB787E-7737-4CB3-8621-B4A051834214}" destId="{EBABAC46-8E65-4F94-942D-DCA0A3353F0E}" srcOrd="1" destOrd="0" presId="urn:microsoft.com/office/officeart/2005/8/layout/target3"/>
    <dgm:cxn modelId="{9FB44324-277B-490F-9DF0-9108255D7294}" type="presParOf" srcId="{60BB787E-7737-4CB3-8621-B4A051834214}" destId="{265E3A80-798A-4554-A963-5B38F7305C52}" srcOrd="2" destOrd="0" presId="urn:microsoft.com/office/officeart/2005/8/layout/target3"/>
    <dgm:cxn modelId="{87CF4267-A8E8-402B-A46F-3B1338D3BA8A}" type="presParOf" srcId="{60BB787E-7737-4CB3-8621-B4A051834214}" destId="{A7D721F9-979E-4FE0-BF12-1F9210289F0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A4337D-FF19-472E-916A-D9FD8841784D}">
      <dsp:nvSpPr>
        <dsp:cNvPr id="0" name=""/>
        <dsp:cNvSpPr/>
      </dsp:nvSpPr>
      <dsp:spPr>
        <a:xfrm>
          <a:off x="71416" y="367496"/>
          <a:ext cx="4326035" cy="2156089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60960" tIns="60960" rIns="254000" bIns="148661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Расходы в рамках муниципальных программ составляют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2 093 575,7 тыс.рублей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1416" y="367496"/>
        <a:ext cx="4326035" cy="2156089"/>
      </dsp:txXfrm>
    </dsp:sp>
    <dsp:sp modelId="{B2F430F6-A5FF-4650-892D-A1CC762059F0}">
      <dsp:nvSpPr>
        <dsp:cNvPr id="0" name=""/>
        <dsp:cNvSpPr/>
      </dsp:nvSpPr>
      <dsp:spPr>
        <a:xfrm>
          <a:off x="571498" y="3357578"/>
          <a:ext cx="3156308" cy="797179"/>
        </a:xfrm>
        <a:prstGeom prst="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Исполнение бюджета в 2024 году осуществлялось в рамках 17 муниципальных программ</a:t>
          </a:r>
          <a:endParaRPr lang="ru-RU" sz="1600" b="1" kern="1200" dirty="0">
            <a:solidFill>
              <a:srgbClr val="99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1498" y="3357578"/>
        <a:ext cx="3156308" cy="797179"/>
      </dsp:txXfrm>
    </dsp:sp>
    <dsp:sp modelId="{5914EB7D-8A5B-4060-AAF1-418D36193991}">
      <dsp:nvSpPr>
        <dsp:cNvPr id="0" name=""/>
        <dsp:cNvSpPr/>
      </dsp:nvSpPr>
      <dsp:spPr>
        <a:xfrm>
          <a:off x="1285878" y="1581949"/>
          <a:ext cx="2918347" cy="1441216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45720" tIns="45720" rIns="254000" bIns="148661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500" b="1" kern="1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Непрограммные расходы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FFFFCC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85 903,2 тыс.рублей</a:t>
          </a:r>
          <a:endParaRPr lang="ru-RU" sz="1500" b="1" kern="1200" dirty="0">
            <a:solidFill>
              <a:srgbClr val="FFFFCC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85878" y="1581949"/>
        <a:ext cx="2918347" cy="144121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-221724" y="214314"/>
          <a:ext cx="3278738" cy="2286016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0.63373</cdr:x>
      <cdr:y>0.06977</cdr:y>
    </cdr:from>
    <cdr:to>
      <cdr:x>0.68212</cdr:x>
      <cdr:y>0.1606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18979" y="200960"/>
          <a:ext cx="184730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0.01306</cdr:x>
      <cdr:y>0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160" y="0"/>
          <a:ext cx="2808312" cy="4536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0.8654</cdr:x>
      <cdr:y>0</cdr:y>
    </cdr:from>
    <cdr:to>
      <cdr:x>0.98214</cdr:x>
      <cdr:y>0.07693</cdr:y>
    </cdr:to>
    <cdr:sp macro="" textlink="">
      <cdr:nvSpPr>
        <cdr:cNvPr id="5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072362" y="0"/>
          <a:ext cx="954108" cy="3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400" dirty="0" smtClean="0">
              <a:latin typeface="Tahoma" pitchFamily="34" charset="0"/>
              <a:cs typeface="Tahoma" pitchFamily="34" charset="0"/>
            </a:rPr>
            <a:t>млн. руб.</a:t>
          </a:r>
          <a:endParaRPr lang="ru-RU" sz="1400" dirty="0">
            <a:latin typeface="Tahoma" pitchFamily="34" charset="0"/>
            <a:cs typeface="Tahoma" pitchFamily="34" charset="0"/>
          </a:endParaRPr>
        </a:p>
      </cdr:txBody>
    </cdr:sp>
  </cdr:relSizeAnchor>
  <cdr:relSizeAnchor xmlns:cdr="http://schemas.openxmlformats.org/drawingml/2006/chartDrawing">
    <cdr:from>
      <cdr:x>0.524</cdr:x>
      <cdr:y>0</cdr:y>
    </cdr:from>
    <cdr:to>
      <cdr:x>0.59677</cdr:x>
      <cdr:y>0.05614</cdr:y>
    </cdr:to>
    <cdr:sp macro="" textlink="">
      <cdr:nvSpPr>
        <cdr:cNvPr id="6" name="TextBox 1"/>
        <cdr:cNvSpPr txBox="1"/>
      </cdr:nvSpPr>
      <cdr:spPr bwMode="auto">
        <a:xfrm xmlns:a="http://schemas.openxmlformats.org/drawingml/2006/main">
          <a:off x="4678810" y="0"/>
          <a:ext cx="649782" cy="30739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/>
          </a:pPr>
          <a:r>
            <a:rPr lang="ru-RU" sz="1800" b="1" i="1" dirty="0" smtClean="0">
              <a:solidFill>
                <a:schemeClr val="tx1"/>
              </a:solidFill>
            </a:rPr>
            <a:t>718</a:t>
          </a:r>
          <a:endParaRPr lang="ru-RU" sz="1800" b="1" i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0.51923</cdr:x>
      <cdr:y>0.02326</cdr:y>
    </cdr:from>
    <cdr:to>
      <cdr:x>0.74418</cdr:x>
      <cdr:y>0.10842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28826" y="71438"/>
          <a:ext cx="835647" cy="2616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0.5283</cdr:x>
      <cdr:y>0.06977</cdr:y>
    </cdr:from>
    <cdr:to>
      <cdr:x>0.75325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0264" y="214314"/>
          <a:ext cx="85170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0.54545</cdr:x>
      <cdr:y>0.06977</cdr:y>
    </cdr:from>
    <cdr:to>
      <cdr:x>0.7704</cdr:x>
      <cdr:y>0.15493</cdr:y>
    </cdr:to>
    <cdr:sp macro="" textlink="">
      <cdr:nvSpPr>
        <cdr:cNvPr id="2" name="Text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143140" y="214314"/>
          <a:ext cx="883848" cy="26159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 algn="ctr"/>
          <a:r>
            <a:rPr lang="ru-RU" sz="1100" dirty="0" smtClean="0">
              <a:latin typeface="Tahoma" pitchFamily="34" charset="0"/>
              <a:cs typeface="Tahoma" pitchFamily="34" charset="0"/>
            </a:rPr>
            <a:t>тыс. руб.</a:t>
          </a:r>
          <a:endParaRPr lang="ru-RU" sz="1100" dirty="0">
            <a:latin typeface="Tahoma" pitchFamily="34" charset="0"/>
            <a:cs typeface="Tahoma" pitchFamily="34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0.17188</cdr:x>
      <cdr:y>0.4375</cdr:y>
    </cdr:from>
    <cdr:to>
      <cdr:x>0.54688</cdr:x>
      <cdr:y>0.52906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785818" y="2500330"/>
          <a:ext cx="1714500" cy="523269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2 015 961,4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0.15311</cdr:x>
      <cdr:y>0.42445</cdr:y>
    </cdr:from>
    <cdr:to>
      <cdr:x>0.52811</cdr:x>
      <cdr:y>0.51601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683568" y="2475656"/>
          <a:ext cx="1674186" cy="53403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effectLst xmlns:a="http://schemas.openxmlformats.org/drawingml/2006/main">
          <a:softEdge rad="127000"/>
        </a:effectLst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pPr algn="ctr"/>
          <a:r>
            <a:rPr lang="ru-RU" sz="1400" b="1" u="sng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2 179 478,9</a:t>
          </a:r>
        </a:p>
        <a:p xmlns:a="http://schemas.openxmlformats.org/drawingml/2006/main">
          <a:pPr algn="ctr"/>
          <a:r>
            <a:rPr lang="ru-RU" sz="1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0.75769</cdr:x>
      <cdr:y>0</cdr:y>
    </cdr:from>
    <cdr:to>
      <cdr:x>1</cdr:x>
      <cdr:y>0.08875</cdr:y>
    </cdr:to>
    <cdr:sp macro="" textlink="">
      <cdr:nvSpPr>
        <cdr:cNvPr id="2" name="TextBox 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7586" y="0"/>
          <a:ext cx="1000132" cy="3079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r>
            <a:rPr lang="ru-RU" sz="1400" dirty="0" smtClean="0">
              <a:latin typeface="Lucida Sans Unicode"/>
            </a:rPr>
            <a:t>чел.</a:t>
          </a:r>
          <a:endParaRPr lang="ru-RU" sz="1100" dirty="0">
            <a:latin typeface="Lucida Sans Unicode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99EB44-5E70-412B-91CD-437826588F65}" type="datetimeFigureOut">
              <a:rPr lang="ru-RU"/>
              <a:pPr>
                <a:defRPr/>
              </a:pPr>
              <a:t>20.05.2025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710"/>
            <a:ext cx="5438775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2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6C8A90-4401-4FDE-ADD2-AD042D1BF3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1815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38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46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6C8A90-4401-4FDE-ADD2-AD042D1BF336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EA53F-FEF5-4344-B6E3-9122770A5D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9E2C37-A17C-4FB7-A6A2-B294920286E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E80868-FF31-4865-ABFB-85964F88862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8DD55A-F56F-46B1-8C65-779DA43B0B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756811F-EBD1-4F94-B8FD-50FE6BFF117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5E8BBDA-CFE1-4ACC-8DFD-21CB3F1EDA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8B61BB0-6B8A-40E0-865E-05C3E138EB0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BD32E0D-94F0-43EE-920A-82EF28C722B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6C0FD4C-90A2-48AC-92A1-FB1972403D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F48166-5833-48AF-925E-93AEE4DA36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24E99D2-3126-4559-8CAC-1871133A5981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F52E83-0E57-4608-B0CC-452EEF9D693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E2DFC9-2344-4AB8-83C5-340B761B59A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88326CA-64BD-44EC-B4C8-E2EED5E579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D749E-8338-4C8A-AEA2-30F1858682E7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4EE82B4-491C-4247-B1FB-1E009F4A178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656A53-AB54-44CF-B331-B277966D846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529BF-33E0-47D5-851B-94AC2CBEE3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92E7C-2E70-471F-8910-7C3DF8728E4F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27F5CB-92F1-4B94-8B0F-CB3950C7C8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C99C4F-7198-4635-B0BE-CB5C4A6EE24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15A6C58-3691-4751-8C04-E9892F1B59A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20.05.2025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BF40D1E9-1303-420A-8512-4F19FCB44E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7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9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chart" Target="../charts/chart11.xml"/><Relationship Id="rId5" Type="http://schemas.openxmlformats.org/officeDocument/2006/relationships/image" Target="../media/image29.jpeg"/><Relationship Id="rId4" Type="http://schemas.openxmlformats.org/officeDocument/2006/relationships/chart" Target="../charts/char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7" Type="http://schemas.openxmlformats.org/officeDocument/2006/relationships/chart" Target="../charts/chart1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16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5.xml"/><Relationship Id="rId5" Type="http://schemas.openxmlformats.org/officeDocument/2006/relationships/chart" Target="../charts/chart1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4" Type="http://schemas.openxmlformats.org/officeDocument/2006/relationships/chart" Target="../charts/chart2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50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png"/><Relationship Id="rId4" Type="http://schemas.openxmlformats.org/officeDocument/2006/relationships/image" Target="../media/image60.jpeg"/><Relationship Id="rId9" Type="http://schemas.openxmlformats.org/officeDocument/2006/relationships/image" Target="../media/image65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jpeg"/><Relationship Id="rId7" Type="http://schemas.openxmlformats.org/officeDocument/2006/relationships/image" Target="../media/image7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1.jpeg"/><Relationship Id="rId4" Type="http://schemas.openxmlformats.org/officeDocument/2006/relationships/chart" Target="../charts/char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9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chart" Target="../charts/char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6.png"/><Relationship Id="rId5" Type="http://schemas.openxmlformats.org/officeDocument/2006/relationships/image" Target="../media/image95.jpeg"/><Relationship Id="rId4" Type="http://schemas.openxmlformats.org/officeDocument/2006/relationships/image" Target="../media/image9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3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4.jpeg"/><Relationship Id="rId7" Type="http://schemas.openxmlformats.org/officeDocument/2006/relationships/image" Target="../media/image10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4.jpeg"/><Relationship Id="rId7" Type="http://schemas.openxmlformats.org/officeDocument/2006/relationships/image" Target="../media/image1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4.jpeg"/><Relationship Id="rId5" Type="http://schemas.openxmlformats.org/officeDocument/2006/relationships/image" Target="../media/image113.jpeg"/><Relationship Id="rId10" Type="http://schemas.openxmlformats.org/officeDocument/2006/relationships/image" Target="../media/image118.jpeg"/><Relationship Id="rId4" Type="http://schemas.openxmlformats.org/officeDocument/2006/relationships/image" Target="../media/image112.jpeg"/><Relationship Id="rId9" Type="http://schemas.openxmlformats.org/officeDocument/2006/relationships/image" Target="../media/image117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1.xml"/><Relationship Id="rId5" Type="http://schemas.openxmlformats.org/officeDocument/2006/relationships/chart" Target="../charts/chart32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jpeg"/><Relationship Id="rId3" Type="http://schemas.openxmlformats.org/officeDocument/2006/relationships/image" Target="../media/image4.jpeg"/><Relationship Id="rId7" Type="http://schemas.openxmlformats.org/officeDocument/2006/relationships/image" Target="../media/image122.jpe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21.png"/><Relationship Id="rId11" Type="http://schemas.openxmlformats.org/officeDocument/2006/relationships/image" Target="../media/image126.jpeg"/><Relationship Id="rId5" Type="http://schemas.openxmlformats.org/officeDocument/2006/relationships/image" Target="../media/image120.png"/><Relationship Id="rId10" Type="http://schemas.openxmlformats.org/officeDocument/2006/relationships/image" Target="../media/image125.jpeg"/><Relationship Id="rId4" Type="http://schemas.openxmlformats.org/officeDocument/2006/relationships/image" Target="../media/image119.jpeg"/><Relationship Id="rId9" Type="http://schemas.openxmlformats.org/officeDocument/2006/relationships/image" Target="../media/image124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chart" Target="../charts/char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Рисунок 4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71600" y="142852"/>
            <a:ext cx="7772400" cy="147002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</a:t>
            </a:r>
            <a:r>
              <a:rPr kumimoji="0" lang="ru-RU" sz="30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800" b="0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ДЛЯ ГРАЖДАН</a:t>
            </a:r>
            <a:endParaRPr kumimoji="0" lang="ru-RU" sz="4800" b="0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1142976" y="1500174"/>
            <a:ext cx="747237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К ОТЧЕТУ ОБ ИСПОЛНЕНИИ БЮДЖЕТА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МУНИЦИПАЛЬНОГО ОБРАЗОВАНИЯ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УСТЬ-АБАКАНСКИЙ РАЙОН </a:t>
            </a:r>
          </a:p>
          <a:p>
            <a:pPr eaLnBrk="1" hangingPunct="1">
              <a:defRPr/>
            </a:pPr>
            <a:r>
              <a:rPr lang="ru-RU" sz="2800" dirty="0" smtClean="0">
                <a:solidFill>
                  <a:srgbClr val="7030A0"/>
                </a:solidFill>
                <a:latin typeface="Tahoma" pitchFamily="34" charset="0"/>
                <a:cs typeface="Tahoma" pitchFamily="34" charset="0"/>
              </a:rPr>
              <a:t>РЕСПУБЛИКИ ХАКАСИЯ ЗА 2024 ГОД</a:t>
            </a:r>
            <a:endParaRPr lang="ru-RU" sz="2400" b="1" dirty="0" smtClean="0">
              <a:solidFill>
                <a:srgbClr val="7030A0"/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Подготовлен на основании Решения Совета депутатов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Усть-Абаканского муниципального района Республики Хакасия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rgbClr val="FFFF00"/>
                </a:solidFill>
                <a:cs typeface="Times New Roman" pitchFamily="18" charset="0"/>
              </a:rPr>
              <a:t>№ 18 от 25.04.2025 года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«Об утверждении отчета об исполнении бюджета муниципального образования Усть-Абаканский район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  <a:cs typeface="Times New Roman" pitchFamily="18" charset="0"/>
              </a:rPr>
              <a:t>за 2024 год»</a:t>
            </a:r>
            <a:endParaRPr lang="ru-RU" sz="2000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endParaRPr lang="ru-RU" sz="2000" dirty="0" smtClean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2857488" y="642918"/>
            <a:ext cx="4464050" cy="9223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Основные понятия</a:t>
            </a: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5720" y="1643050"/>
            <a:ext cx="8643998" cy="4301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ts val="23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latin typeface="Tahoma" pitchFamily="34" charset="0"/>
              <a:cs typeface="Tahoma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Доходы 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поступающие в бюджет денежные средства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Расходы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выплачиваемые из бюджета денежные средства.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Дефицит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17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расходов бюджета над его доходами.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err="1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Профицит</a:t>
            </a: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u="sng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>
                <a:latin typeface="Tahoma" pitchFamily="34" charset="0"/>
                <a:cs typeface="Tahoma" pitchFamily="34" charset="0"/>
              </a:rPr>
              <a:t> </a:t>
            </a:r>
            <a:r>
              <a:rPr lang="ru-RU" sz="1700" dirty="0">
                <a:latin typeface="Tahoma" pitchFamily="34" charset="0"/>
                <a:cs typeface="Tahoma" pitchFamily="34" charset="0"/>
              </a:rPr>
              <a:t>- превышение доходов бюджета над его расходами.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Бюджетный кредит</a:t>
            </a: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 smtClean="0">
                <a:latin typeface="Tahoma" pitchFamily="34" charset="0"/>
                <a:cs typeface="Tahoma" pitchFamily="34" charset="0"/>
              </a:rPr>
              <a:t>– </a:t>
            </a:r>
            <a:r>
              <a:rPr lang="ru-RU" sz="1700" dirty="0" smtClean="0">
                <a:latin typeface="Tahoma" pitchFamily="34" charset="0"/>
                <a:cs typeface="Tahoma" pitchFamily="34" charset="0"/>
              </a:rPr>
              <a:t>форма финансирования бюджетных расходов, которая предусматривает предоставление средств на возвратной и возмездной основах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hmedova\Рабочий стол\New Folder\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995363"/>
            <a:ext cx="186690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ahmedova\Рабочий стол\New Folder\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2825" y="1190625"/>
            <a:ext cx="2001838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Documents and Settings\ahmedova\Рабочий стол\New Folder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1700" y="1179513"/>
            <a:ext cx="21304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Documents and Settings\ahmedova\Рабочий стол\New Folder\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13588" y="1141413"/>
            <a:ext cx="1439862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896938" y="3067050"/>
            <a:ext cx="10842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2801938" y="3773488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4967288" y="3773488"/>
            <a:ext cx="1189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Доходы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59650" y="3067050"/>
            <a:ext cx="1165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ahoma" pitchFamily="34" charset="0"/>
                <a:cs typeface="Tahoma" pitchFamily="34" charset="0"/>
              </a:rPr>
              <a:t>Расходы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25500" y="4508500"/>
            <a:ext cx="3230563" cy="73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Правильный пятиугольник 18"/>
          <p:cNvSpPr/>
          <p:nvPr/>
        </p:nvSpPr>
        <p:spPr>
          <a:xfrm rot="10800000">
            <a:off x="1511300" y="4586288"/>
            <a:ext cx="1873250" cy="1003300"/>
          </a:xfrm>
          <a:prstGeom prst="pentag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1609725" y="4627563"/>
            <a:ext cx="1676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Дефицит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(расходы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доходов)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5595938"/>
            <a:ext cx="4286250" cy="890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411163" y="5543550"/>
            <a:ext cx="405923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расходов над доходами принимается решение об источниках покрытия дефицита (привлечение кредитов, изменение остатков средств).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32400" y="4502150"/>
            <a:ext cx="3228975" cy="71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" name="Правильный пятиугольник 24"/>
          <p:cNvSpPr/>
          <p:nvPr/>
        </p:nvSpPr>
        <p:spPr>
          <a:xfrm rot="10800000">
            <a:off x="5916613" y="4567238"/>
            <a:ext cx="1874837" cy="1003300"/>
          </a:xfrm>
          <a:prstGeom prst="pentagon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" name="TextBox 28"/>
          <p:cNvSpPr txBox="1">
            <a:spLocks noChangeArrowheads="1"/>
          </p:cNvSpPr>
          <p:nvPr/>
        </p:nvSpPr>
        <p:spPr bwMode="auto">
          <a:xfrm>
            <a:off x="6056313" y="4610100"/>
            <a:ext cx="15970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Профицит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(доходы больше </a:t>
            </a:r>
          </a:p>
          <a:p>
            <a:pPr algn="ctr"/>
            <a:r>
              <a:rPr lang="ru-RU" sz="1400" dirty="0">
                <a:latin typeface="Tahoma" pitchFamily="34" charset="0"/>
                <a:cs typeface="Tahoma" pitchFamily="34" charset="0"/>
              </a:rPr>
              <a:t>расходов)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711700" y="5576888"/>
            <a:ext cx="4194175" cy="9207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30"/>
          <p:cNvSpPr txBox="1">
            <a:spLocks noChangeArrowheads="1"/>
          </p:cNvSpPr>
          <p:nvPr/>
        </p:nvSpPr>
        <p:spPr bwMode="auto">
          <a:xfrm>
            <a:off x="4867275" y="5564188"/>
            <a:ext cx="39735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latin typeface="Tahoma" pitchFamily="34" charset="0"/>
                <a:cs typeface="Tahoma" pitchFamily="34" charset="0"/>
              </a:rPr>
              <a:t>При превышении доходов над расходами принимается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решение, </a:t>
            </a:r>
            <a:r>
              <a:rPr lang="ru-RU" sz="1400" dirty="0">
                <a:latin typeface="Tahoma" pitchFamily="34" charset="0"/>
                <a:cs typeface="Tahoma" pitchFamily="34" charset="0"/>
              </a:rPr>
              <a:t>как их использовать (погашать долг, накапливать остатки, направлять на развитие).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7866226"/>
              </p:ext>
            </p:extLst>
          </p:nvPr>
        </p:nvGraphicFramePr>
        <p:xfrm>
          <a:off x="571472" y="1357298"/>
          <a:ext cx="8281617" cy="16306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43203"/>
                <a:gridCol w="1906830"/>
                <a:gridCol w="2015792"/>
                <a:gridCol w="2015792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План </a:t>
                      </a:r>
                    </a:p>
                    <a:p>
                      <a:pPr algn="ctr"/>
                      <a:r>
                        <a:rPr lang="ru-RU" sz="1400" dirty="0" smtClean="0"/>
                        <a:t>2024 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Исполнение</a:t>
                      </a:r>
                    </a:p>
                    <a:p>
                      <a:pPr algn="ctr"/>
                      <a:r>
                        <a:rPr lang="ru-RU" sz="1400" dirty="0" smtClean="0"/>
                        <a:t>2024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года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Процент исполнения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Доходы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2 225,9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2 141,5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96,2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%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Расходы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2 339,7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2 179,5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93,2%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Дефицит-/</a:t>
                      </a:r>
                      <a:r>
                        <a:rPr lang="ru-RU" sz="1400" b="1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профицит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+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- 113,8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-</a:t>
                      </a:r>
                      <a:r>
                        <a:rPr lang="ru-RU" sz="14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cs typeface="David" pitchFamily="34" charset="-79"/>
                        </a:rPr>
                        <a:t> 38,0</a:t>
                      </a:r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accent4">
                            <a:lumMod val="75000"/>
                          </a:schemeClr>
                        </a:solidFill>
                        <a:cs typeface="David" pitchFamily="34" charset="-79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" name="TextBox 20"/>
          <p:cNvSpPr txBox="1">
            <a:spLocks noChangeArrowheads="1"/>
          </p:cNvSpPr>
          <p:nvPr/>
        </p:nvSpPr>
        <p:spPr bwMode="auto">
          <a:xfrm>
            <a:off x="7429520" y="928670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5965893"/>
              </p:ext>
            </p:extLst>
          </p:nvPr>
        </p:nvGraphicFramePr>
        <p:xfrm>
          <a:off x="285720" y="3429000"/>
          <a:ext cx="8514947" cy="37084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51494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Динамика доходов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</a:rPr>
                        <a:t> и расходов бюджета</a:t>
                      </a:r>
                      <a:endParaRPr lang="ru-RU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" name="TextBox 11"/>
          <p:cNvSpPr txBox="1"/>
          <p:nvPr/>
        </p:nvSpPr>
        <p:spPr>
          <a:xfrm>
            <a:off x="3275856" y="609329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2023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11"/>
          <p:cNvSpPr txBox="1"/>
          <p:nvPr/>
        </p:nvSpPr>
        <p:spPr>
          <a:xfrm>
            <a:off x="5076056" y="609329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20"/>
          <p:cNvSpPr txBox="1">
            <a:spLocks noChangeArrowheads="1"/>
          </p:cNvSpPr>
          <p:nvPr/>
        </p:nvSpPr>
        <p:spPr bwMode="auto">
          <a:xfrm>
            <a:off x="428596" y="3500438"/>
            <a:ext cx="9541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млн.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42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09108456"/>
              </p:ext>
            </p:extLst>
          </p:nvPr>
        </p:nvGraphicFramePr>
        <p:xfrm>
          <a:off x="323528" y="3789040"/>
          <a:ext cx="8555068" cy="2397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3" name="TextBox 11"/>
          <p:cNvSpPr txBox="1"/>
          <p:nvPr/>
        </p:nvSpPr>
        <p:spPr>
          <a:xfrm>
            <a:off x="1259632" y="6093296"/>
            <a:ext cx="1309826" cy="30777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2022 год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2000" y="1894822"/>
            <a:ext cx="2970162" cy="30315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Налоговые доходы - поступление от уплаты налогов, установленных Налоговым кодексом Российской Федерации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 на доходы физических лиц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•акцизы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налог на вмененный доход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•единый сельскохозяйственный налог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•налог, взимаемый в связи применением патентной системы налогообложения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 госпошлина 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71546"/>
            <a:ext cx="8640000" cy="4320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b="1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Доходы </a:t>
            </a:r>
            <a:r>
              <a:rPr lang="ru-RU" sz="17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районного бюджета</a:t>
            </a:r>
            <a:endParaRPr lang="ru-RU" sz="1700" b="1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714876" y="1500174"/>
            <a:ext cx="0" cy="422275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1736725" y="1682750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7758113" y="1703388"/>
            <a:ext cx="0" cy="2159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1714480" y="1643050"/>
            <a:ext cx="6030913" cy="1111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cxnSp>
      <p:sp>
        <p:nvSpPr>
          <p:cNvPr id="19" name="TextBox 18"/>
          <p:cNvSpPr txBox="1"/>
          <p:nvPr/>
        </p:nvSpPr>
        <p:spPr>
          <a:xfrm>
            <a:off x="3356904" y="1893600"/>
            <a:ext cx="2790724" cy="36009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Неналоговые доходы –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платежи, установленные законодательством Российской Федерации</a:t>
            </a:r>
          </a:p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•арендная плата за землю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использования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реализации муниципального имущества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•плата за негативное воздействие на окружающую среду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•платные услуги от муниципальных учреждений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•доходы от продажи земельных участков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•штрафы за нарушение законодательства РФ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•прочие неналоговые доходы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25848" y="1893600"/>
            <a:ext cx="2566152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Безвозмездные поступления </a:t>
            </a:r>
          </a:p>
          <a:p>
            <a:endParaRPr lang="ru-RU" sz="1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•поступления из республиканского бюджета межбюджетных трансфертов в виде дотаций, субсидий, субвенций и иных межбюджетных трансфертов </a:t>
            </a:r>
          </a:p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•поступление от организаций и граждан (кроме налоговых и не налоговых доходов) 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428728" y="142852"/>
            <a:ext cx="7535885" cy="61116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Основные характеристики бюджета </a:t>
            </a:r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3012" name="Picture 4" descr="https://trucksystems.ru/sites/default/files/inline-images/cash-2395782_1920-500x383%402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72074"/>
            <a:ext cx="1958483" cy="1500198"/>
          </a:xfrm>
          <a:prstGeom prst="rect">
            <a:avLst/>
          </a:prstGeom>
          <a:noFill/>
        </p:spPr>
      </p:pic>
      <p:pic>
        <p:nvPicPr>
          <p:cNvPr id="43014" name="Picture 6" descr="https://vos-ds57-kolokolchik.edumsko.ru/uploads/2000/1840/section/119205/depositphotos_21083447-3d-man-carries-a-gold-co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00570"/>
            <a:ext cx="1857332" cy="1857332"/>
          </a:xfrm>
          <a:prstGeom prst="rect">
            <a:avLst/>
          </a:prstGeom>
          <a:noFill/>
        </p:spPr>
      </p:pic>
      <p:pic>
        <p:nvPicPr>
          <p:cNvPr id="43016" name="Picture 8" descr="http://moyaokruga.ru/img/image_big/1bf12337-3bf9-4c9a-b3a3-1c19e39cb18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572140"/>
            <a:ext cx="1238259" cy="928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21467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950157"/>
              </p:ext>
            </p:extLst>
          </p:nvPr>
        </p:nvGraphicFramePr>
        <p:xfrm>
          <a:off x="179512" y="1484784"/>
          <a:ext cx="3101975" cy="511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44151831"/>
              </p:ext>
            </p:extLst>
          </p:nvPr>
        </p:nvGraphicFramePr>
        <p:xfrm>
          <a:off x="3203848" y="1556792"/>
          <a:ext cx="3133582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55388080"/>
              </p:ext>
            </p:extLst>
          </p:nvPr>
        </p:nvGraphicFramePr>
        <p:xfrm>
          <a:off x="6042025" y="1556792"/>
          <a:ext cx="3101975" cy="5118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428860" y="428604"/>
            <a:ext cx="44640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доходов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бюджета   за 2022 – 2024 годы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0"/>
            <a:ext cx="7000924" cy="571504"/>
          </a:xfrm>
        </p:spPr>
        <p:txBody>
          <a:bodyPr>
            <a:normAutofit fontScale="90000"/>
          </a:bodyPr>
          <a:lstStyle/>
          <a:p>
            <a:pPr marL="400050" indent="-400050" algn="ctr">
              <a:defRPr/>
            </a:pP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Поступление в доходы бюджета </a:t>
            </a:r>
            <a:b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3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Усть-Абаканский район за 2024 год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7186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8028384" y="188640"/>
            <a:ext cx="9634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200" dirty="0"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23528" y="476672"/>
          <a:ext cx="8712968" cy="6282139"/>
        </p:xfrm>
        <a:graphic>
          <a:graphicData uri="http://schemas.openxmlformats.org/drawingml/2006/table">
            <a:tbl>
              <a:tblPr/>
              <a:tblGrid>
                <a:gridCol w="4004090"/>
                <a:gridCol w="1603396"/>
                <a:gridCol w="1995436"/>
                <a:gridCol w="1110046"/>
              </a:tblGrid>
              <a:tr h="275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доходов 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План 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Исполнение </a:t>
                      </a:r>
                      <a:endParaRPr lang="ru-RU" sz="1000" b="1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01.01.2025 г.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НАЛОГОВЫЕ ДОХОДЫ в т.ч.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577 452,15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614 919,13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 НА ДОХОДЫ ФИЗИЧЕСКИХ ЛИЦ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477 644,65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514 183,60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ТОВАРЫ (РАБОТЫ,УСЛУГИ), РЕАЛИЗУЕМЫЕ НА ТЕРРИТОРИИ РОССИЙСКОЙ ФЕДЕРАЦИИ 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34 193,50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36 678,58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107,3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НАЛОГИ НА СОВОКУПНЫЙ ДОХОД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52 909,00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49 612,65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93,8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ГОСУДАРСТВЕННАЯ ПОШЛИНА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12 705,00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14 444,29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113,7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НЕНАЛОГОВЫЕ ДОХОДЫ в т.ч.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93 489,15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103 097,37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110,3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ИСПОЛЬЗОВАНИЯ ИМУЩЕСТВА, НАХОДЯЩЕГОСЯ В ГОСУДАРСТВЕННОЙ И МУНИЦИПАЛЬНОЙ СОБСТВЕНННОСТИ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73 044,00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81 363,27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111,4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ПЛАТЕЖИ ПРИ ПОЛЬЗОВАНИИ ПРИРОДНЫМИ РЕСУРСАМИ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13 131,65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13 130,93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ОКАЗАНИЯ ПЛАТНЫХ УСЛУГ (РАБОТ) И КОМПЕНСАЦИИ ЗАТРАТ ГОСУДАРСТВА </a:t>
                      </a:r>
                    </a:p>
                  </a:txBody>
                  <a:tcPr marL="5376" marR="5376" marT="5376" marB="0" anchor="b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991,80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1 036,57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104,5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ДОХОДЫ ОТ ПРОДАЖИ МАТЕРИАЛЬНЫХ И НЕМАТЕРИАЛЬНЫХ АКТИВОВ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4 056,20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5 191,69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128,0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ШТРАФЫ, САНКЦИИ, ВОЗМЕЩЕНИЕ УЩЕРБА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1 415,50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1 469,19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103,8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НЕНАЛОГОВЫЕ ДОХОДЫ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850,00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905,73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106,6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1 554 922,43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1 423 567,95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БЕЗВОЗМЕЗДНЫЕ ПОСТУПЛЕНИЯ ОТ ДРУГИХ БЮДЖЕТОВ БЮДЖЕТНОЙ СИСИТЕМЫ РОССИЙСКОЙ ФЕДЕРАЦИИ, в т.ч.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1 543 897,07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1 414 799,38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91,6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ДОТАЦИИ БЮДЖЕТАМ СУБЪЕКТОВ РОССИЙСКОЙ ФЕДЕРАЦИИ И МУНИЦИПАЛЬНЫХ ОБРАЗОВАНИЙ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177 303,00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143 664,52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81,0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СУБСИДИИ БЮДЖЕТАМ СУБЪЕКТОВ РОССИЙСКОЙ ФЕДЕРАЦИИ И МУНИЦИПАЛЬНЫХ ОБРАЗОВАНИЙ ( МЕЖБЮДЖЕТНЫЕ СУБСИДИИ)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189 172,97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138 186,83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73,0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37718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СУБВЕНЦИИ БЮДЖЕТАМ СУБЪЕКТОВ РОССИЙСКОЙ ФЕДЕРАЦИИ И МУНИЦИПАЛЬНЫХ ОБРАЗОВАНИЙ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1 096 762,52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1 062 215,77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96,9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ИНЫЕ МЕЖБЮДЖЕТНЫЕ ТРАНСФЕРТЫ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80 658,58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70 732,26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87,7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25386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ПРОЧИЕ БЕЗВОЗМЕЗДНЫЕ ПОСТУПЛЕНИЯ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11 025,36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11 025,36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E76"/>
                    </a:solidFill>
                  </a:tcPr>
                </a:tc>
              </a:tr>
              <a:tr h="50048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376" marR="5376" marT="5376" marB="0" anchor="b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0,00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-2 256,80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0,0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EF1"/>
                    </a:solidFill>
                  </a:tcPr>
                </a:tc>
              </a:tr>
              <a:tr h="13056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ВСЕГО ДОХОДОВ 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2 225 863,73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2 141 584,44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96,2</a:t>
                      </a:r>
                    </a:p>
                  </a:txBody>
                  <a:tcPr marL="5376" marR="5376" marT="5376" marB="0" anchor="ctr">
                    <a:lnL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9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3" name="Диаграмма 4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77195778"/>
              </p:ext>
            </p:extLst>
          </p:nvPr>
        </p:nvGraphicFramePr>
        <p:xfrm>
          <a:off x="2225675" y="1839913"/>
          <a:ext cx="4522788" cy="287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214282" y="2786058"/>
            <a:ext cx="1871662" cy="547687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663300"/>
                </a:solidFill>
                <a:cs typeface="Tahoma" pitchFamily="34" charset="0"/>
              </a:rPr>
              <a:t>Налог на доходы физических лиц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29190" y="928670"/>
            <a:ext cx="1560511" cy="357191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Налоги </a:t>
            </a:r>
            <a:endParaRPr lang="ru-RU" sz="1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совокупный доход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929454" y="3214686"/>
            <a:ext cx="1873250" cy="500066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Платежи за пользование природными ресурсами</a:t>
            </a:r>
            <a:endParaRPr lang="ru-RU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643702" y="928670"/>
            <a:ext cx="1873250" cy="35719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t>Государственная пошлина</a:t>
            </a:r>
            <a:endParaRPr lang="ru-RU" sz="1000" dirty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715140" y="2000240"/>
            <a:ext cx="2252693" cy="428627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>
                <a:solidFill>
                  <a:schemeClr val="tx2">
                    <a:lumMod val="20000"/>
                    <a:lumOff val="80000"/>
                  </a:schemeClr>
                </a:solidFill>
                <a:cs typeface="Tahoma" pitchFamily="34" charset="0"/>
              </a:rPr>
              <a:t>Доходы от использования муниципального имущества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715008" y="5500702"/>
            <a:ext cx="1643074" cy="35719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Прочие доходы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34817" y="4572008"/>
            <a:ext cx="3143272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Налоговые и неналоговые доходы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ВСЕГО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2022 год – 566 347,0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2023 год – 663 530,2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2024 год – 718 016,5</a:t>
            </a:r>
          </a:p>
        </p:txBody>
      </p:sp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6" name="TextBox 38"/>
          <p:cNvSpPr txBox="1">
            <a:spLocks noChangeArrowheads="1"/>
          </p:cNvSpPr>
          <p:nvPr/>
        </p:nvSpPr>
        <p:spPr bwMode="auto">
          <a:xfrm>
            <a:off x="0" y="1196752"/>
            <a:ext cx="54578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НАЛОГОВЫХ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1600" b="1" dirty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НЕНАЛОГОВЫХ </a:t>
            </a:r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ДОХОДОВ</a:t>
            </a:r>
          </a:p>
          <a:p>
            <a:r>
              <a:rPr lang="ru-RU" sz="1600" b="1" dirty="0" smtClean="0">
                <a:solidFill>
                  <a:srgbClr val="336600"/>
                </a:solidFill>
                <a:latin typeface="Tahoma" pitchFamily="34" charset="0"/>
                <a:cs typeface="Tahoma" pitchFamily="34" charset="0"/>
              </a:rPr>
              <a:t>БЮДЖЕТА</a:t>
            </a:r>
            <a:endParaRPr lang="ru-RU" sz="1600" b="1" dirty="0">
              <a:solidFill>
                <a:srgbClr val="336600"/>
              </a:solidFill>
              <a:latin typeface="Tahoma" pitchFamily="34" charset="0"/>
              <a:cs typeface="Tahoma" pitchFamily="34" charset="0"/>
            </a:endParaRPr>
          </a:p>
          <a:p>
            <a:endParaRPr lang="ru-RU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47864" y="908720"/>
            <a:ext cx="1143008" cy="357189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bg2">
                    <a:lumMod val="90000"/>
                  </a:schemeClr>
                </a:solidFill>
                <a:cs typeface="Tahoma" pitchFamily="34" charset="0"/>
              </a:rPr>
              <a:t>Акцизы</a:t>
            </a:r>
            <a:endParaRPr lang="ru-RU" sz="1000" dirty="0">
              <a:solidFill>
                <a:schemeClr val="bg2">
                  <a:lumMod val="90000"/>
                </a:schemeClr>
              </a:solidFill>
              <a:cs typeface="Tahoma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6948264" y="4581128"/>
            <a:ext cx="1873250" cy="642942"/>
          </a:xfrm>
          <a:prstGeom prst="rect">
            <a:avLst/>
          </a:prstGeom>
          <a:solidFill>
            <a:srgbClr val="9999FF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Доходы от продажи материальных и нематериальных активов</a:t>
            </a:r>
            <a:endParaRPr lang="ru-RU" sz="10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03848" y="134076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31 064,5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33 709,0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36 678,6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20"/>
          <p:cNvSpPr txBox="1">
            <a:spLocks noChangeArrowheads="1"/>
          </p:cNvSpPr>
          <p:nvPr/>
        </p:nvSpPr>
        <p:spPr bwMode="auto">
          <a:xfrm>
            <a:off x="3214678" y="2857496"/>
            <a:ext cx="93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400" dirty="0"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8" name="Соединительная линия уступом 107"/>
          <p:cNvCxnSpPr/>
          <p:nvPr/>
        </p:nvCxnSpPr>
        <p:spPr>
          <a:xfrm rot="16200000" flipH="1">
            <a:off x="4834570" y="1654262"/>
            <a:ext cx="847000" cy="2200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0" name="Соединительная линия уступом 109"/>
          <p:cNvCxnSpPr/>
          <p:nvPr/>
        </p:nvCxnSpPr>
        <p:spPr>
          <a:xfrm rot="10800000" flipV="1">
            <a:off x="5893604" y="1412776"/>
            <a:ext cx="1630725" cy="96657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ная линия уступом 114"/>
          <p:cNvCxnSpPr/>
          <p:nvPr/>
        </p:nvCxnSpPr>
        <p:spPr>
          <a:xfrm rot="10800000" flipV="1">
            <a:off x="6445544" y="2420887"/>
            <a:ext cx="502721" cy="371535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9" name="Соединительная линия уступом 118"/>
          <p:cNvCxnSpPr/>
          <p:nvPr/>
        </p:nvCxnSpPr>
        <p:spPr>
          <a:xfrm flipV="1">
            <a:off x="6357949" y="3390370"/>
            <a:ext cx="714381" cy="108297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1" name="Shape 120"/>
          <p:cNvCxnSpPr>
            <a:stCxn id="87" idx="1"/>
          </p:cNvCxnSpPr>
          <p:nvPr/>
        </p:nvCxnSpPr>
        <p:spPr>
          <a:xfrm rot="10800000">
            <a:off x="6031540" y="3938187"/>
            <a:ext cx="916724" cy="964413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3" name="Соединительная линия уступом 122"/>
          <p:cNvCxnSpPr/>
          <p:nvPr/>
        </p:nvCxnSpPr>
        <p:spPr>
          <a:xfrm rot="5400000" flipH="1" flipV="1">
            <a:off x="5179223" y="4750603"/>
            <a:ext cx="1428760" cy="7143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0" name="Соединительная линия уступом 129"/>
          <p:cNvCxnSpPr/>
          <p:nvPr/>
        </p:nvCxnSpPr>
        <p:spPr>
          <a:xfrm>
            <a:off x="1619672" y="3356992"/>
            <a:ext cx="1356752" cy="64294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1763688" y="18864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cxnSp>
        <p:nvCxnSpPr>
          <p:cNvPr id="51" name="Соединительная линия уступом 50"/>
          <p:cNvCxnSpPr/>
          <p:nvPr/>
        </p:nvCxnSpPr>
        <p:spPr>
          <a:xfrm>
            <a:off x="4283968" y="1124744"/>
            <a:ext cx="585184" cy="1045541"/>
          </a:xfrm>
          <a:prstGeom prst="bentConnector2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364088" y="134076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31 588,6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34 891,0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49 612,7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96336" y="134076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6 997,7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6 404,5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14 444,3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80312" y="2492896"/>
            <a:ext cx="1399742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104 700,4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93 589,1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81 363,3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80312" y="3789040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10 547,2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19 601,8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13 130,9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96336" y="5301208"/>
            <a:ext cx="1329210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16 862,1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42 485,0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5 191,7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940152" y="5949280"/>
            <a:ext cx="1293944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2 933,6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1 682,8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2 374,9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23528" y="3429000"/>
            <a:ext cx="143500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2022 год – 361 652,7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2023год –  429 945,7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2024 год – 514 183,6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2357422" y="857232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1. Налог на доходы физических лиц</a:t>
            </a:r>
          </a:p>
          <a:p>
            <a:pPr algn="r"/>
            <a:r>
              <a:rPr lang="ru-RU" dirty="0" smtClean="0">
                <a:solidFill>
                  <a:srgbClr val="6633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dirty="0">
              <a:solidFill>
                <a:srgbClr val="6633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pic>
        <p:nvPicPr>
          <p:cNvPr id="2050" name="Picture 2" descr="http://upchnso.ru/upch/expert/nalogovyj-vyche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56792"/>
            <a:ext cx="324989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vbg.ru/wp-content/uploads/2018/08/1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19" y="4077072"/>
            <a:ext cx="3249891" cy="192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1285852" y="214290"/>
            <a:ext cx="750099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Поступления по основным видам налогов за 2024 год</a:t>
            </a:r>
            <a:endParaRPr lang="ru-RU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xmlns="" val="2815961088"/>
              </p:ext>
            </p:extLst>
          </p:nvPr>
        </p:nvGraphicFramePr>
        <p:xfrm>
          <a:off x="3500430" y="1268760"/>
          <a:ext cx="539205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07881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68485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2. Акцизы по подакцизным товарам (продукции), производимым на территории РФ</a:t>
            </a:r>
          </a:p>
          <a:p>
            <a:pPr algn="r"/>
            <a:r>
              <a:rPr lang="ru-RU" sz="1600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(тыс. руб.)</a:t>
            </a:r>
            <a:endParaRPr lang="ru-RU" sz="1600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3238972922"/>
              </p:ext>
            </p:extLst>
          </p:nvPr>
        </p:nvGraphicFramePr>
        <p:xfrm>
          <a:off x="5508104" y="1142984"/>
          <a:ext cx="3278738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26" name="Picture 2" descr="http://evakuator-kgd.ru/wp-content/uploads/2018/01/evakuator-kaliningrad-0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760344"/>
            <a:ext cx="3350176" cy="222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559649720"/>
              </p:ext>
            </p:extLst>
          </p:nvPr>
        </p:nvGraphicFramePr>
        <p:xfrm>
          <a:off x="285720" y="1268760"/>
          <a:ext cx="50063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8167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643042" y="428604"/>
            <a:ext cx="7143800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3. Доходы от использования имущества находящегося в государственной и муниципальной собственности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632574189"/>
              </p:ext>
            </p:extLst>
          </p:nvPr>
        </p:nvGraphicFramePr>
        <p:xfrm>
          <a:off x="285720" y="12687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https://s12.stc.all.kpcdn.net/share/i/12/10101631/inx960x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214950"/>
            <a:ext cx="2250297" cy="1500198"/>
          </a:xfrm>
          <a:prstGeom prst="rect">
            <a:avLst/>
          </a:prstGeom>
          <a:noFill/>
        </p:spPr>
      </p:pic>
      <p:pic>
        <p:nvPicPr>
          <p:cNvPr id="2054" name="Picture 6" descr="https://latifundist.com/media/news/720-s/00/29/29924/landmarket-554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714752"/>
            <a:ext cx="2250297" cy="1500198"/>
          </a:xfrm>
          <a:prstGeom prst="rect">
            <a:avLst/>
          </a:prstGeom>
          <a:noFill/>
        </p:spPr>
      </p:pic>
      <p:pic>
        <p:nvPicPr>
          <p:cNvPr id="2056" name="Picture 8" descr="http://vmr-mo.ru/upload/iblock/00b/auktsion7.png"/>
          <p:cNvPicPr>
            <a:picLocks noChangeAspect="1" noChangeArrowheads="1"/>
          </p:cNvPicPr>
          <p:nvPr/>
        </p:nvPicPr>
        <p:blipFill>
          <a:blip r:embed="rId6" cstate="print"/>
          <a:srcRect l="28125" t="49229" r="37187" b="24709"/>
          <a:stretch>
            <a:fillRect/>
          </a:stretch>
        </p:blipFill>
        <p:spPr bwMode="auto">
          <a:xfrm rot="16200000">
            <a:off x="4448447" y="4552685"/>
            <a:ext cx="2428860" cy="1181622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4135233109"/>
              </p:ext>
            </p:extLst>
          </p:nvPr>
        </p:nvGraphicFramePr>
        <p:xfrm>
          <a:off x="4786314" y="1214422"/>
          <a:ext cx="4214842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5004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395536" y="764704"/>
            <a:ext cx="8229600" cy="52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800" b="1" dirty="0">
                <a:latin typeface="Tahoma" pitchFamily="34" charset="0"/>
                <a:cs typeface="Tahoma" pitchFamily="34" charset="0"/>
              </a:rPr>
              <a:t>Уважаемые </a:t>
            </a:r>
            <a:r>
              <a:rPr lang="ru-RU" sz="1800" b="1" dirty="0" smtClean="0">
                <a:latin typeface="Tahoma" pitchFamily="34" charset="0"/>
                <a:cs typeface="Tahoma" pitchFamily="34" charset="0"/>
              </a:rPr>
              <a:t>жители!</a:t>
            </a:r>
          </a:p>
          <a:p>
            <a:pPr algn="ctr">
              <a:buNone/>
            </a:pPr>
            <a:endParaRPr lang="ru-RU" sz="1800" b="1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В целях реализации принципа прозрачности,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открытости бюджета и бюджетного процесса 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и информирования жителей о расходовании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  средств бюджета Усть-Абаканского района разработан</a:t>
            </a:r>
          </a:p>
          <a:p>
            <a:pPr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  «Бюджет для граждан».</a:t>
            </a:r>
            <a:endParaRPr lang="ru-RU" sz="1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Данный информационный  ресурс познакомит вас с основными положениями отчета об исполнении бюджета муниципального образования Усть-Абаканский район за 2024 год.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 в доступной форме знакомит вас с основными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характеристиками бюджета МО Усть-Абаканский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район, </a:t>
            </a: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достигнутыми целями и выполненными задачами, позволит Вам составить представление об источниках формирования доходов бюджета района, направлениях расходования бюджетных средств в 2024 году</a:t>
            </a:r>
          </a:p>
          <a:p>
            <a:pPr algn="ctr">
              <a:buNone/>
            </a:pPr>
            <a:r>
              <a:rPr lang="ru-RU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«Бюджет для граждан» нацелен на получение обратной связи от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ahoma" pitchFamily="34" charset="0"/>
                <a:cs typeface="Tahoma" pitchFamily="34" charset="0"/>
              </a:rPr>
              <a:t>населения</a:t>
            </a:r>
            <a:r>
              <a:rPr lang="ru-RU" sz="1800" dirty="0">
                <a:latin typeface="Tahoma" pitchFamily="34" charset="0"/>
                <a:cs typeface="Tahoma" pitchFamily="34" charset="0"/>
              </a:rPr>
              <a:t>, которому интересны проблемы муниципального </a:t>
            </a:r>
            <a:r>
              <a:rPr lang="ru-RU" sz="1800" dirty="0" smtClean="0">
                <a:latin typeface="Tahoma" pitchFamily="34" charset="0"/>
                <a:cs typeface="Tahoma" pitchFamily="34" charset="0"/>
              </a:rPr>
              <a:t>образования.</a:t>
            </a: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14"/>
            <a:ext cx="12287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21"/>
          <p:cNvSpPr>
            <a:spLocks noChangeArrowheads="1"/>
          </p:cNvSpPr>
          <p:nvPr/>
        </p:nvSpPr>
        <p:spPr bwMode="auto">
          <a:xfrm>
            <a:off x="785786" y="5929330"/>
            <a:ext cx="80470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002060"/>
                </a:solidFill>
              </a:rPr>
              <a:t>                     </a:t>
            </a:r>
            <a:r>
              <a:rPr lang="ru-RU" sz="2000" b="1" dirty="0">
                <a:solidFill>
                  <a:srgbClr val="002060"/>
                </a:solidFill>
              </a:rPr>
              <a:t>Глава Усть-Абаканского района 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r"/>
            <a:r>
              <a:rPr lang="ru-RU" sz="2000" b="1" dirty="0" smtClean="0">
                <a:solidFill>
                  <a:srgbClr val="002060"/>
                </a:solidFill>
              </a:rPr>
              <a:t>Е.В. Егорова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Picture 2" descr="https://ust-abakan.ru/upload/medialibrary/5a5/d9s08pm2mbkcgxa20ikp46k3ofbrcqfi/Elena-Vladimirovna-Egorov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16632"/>
            <a:ext cx="1800200" cy="2397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928926" y="635795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63" y="153888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214414" y="428604"/>
            <a:ext cx="6572296" cy="59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Tahoma" pitchFamily="34" charset="0"/>
              </a:rPr>
              <a:t>4. Платежи при пользовании природными ресурсами     (тыс. руб.) </a:t>
            </a:r>
            <a:endParaRPr lang="ru-RU" sz="1600" b="1" dirty="0">
              <a:solidFill>
                <a:srgbClr val="99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xmlns="" val="1352224651"/>
              </p:ext>
            </p:extLst>
          </p:nvPr>
        </p:nvGraphicFramePr>
        <p:xfrm>
          <a:off x="142844" y="1285860"/>
          <a:ext cx="47183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xmlns="" val="4171978684"/>
              </p:ext>
            </p:extLst>
          </p:nvPr>
        </p:nvGraphicFramePr>
        <p:xfrm>
          <a:off x="6588224" y="1988840"/>
          <a:ext cx="1656184" cy="1440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xmlns="" val="663862941"/>
              </p:ext>
            </p:extLst>
          </p:nvPr>
        </p:nvGraphicFramePr>
        <p:xfrm>
          <a:off x="5143504" y="785794"/>
          <a:ext cx="3888432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026" name="Picture 2" descr="http://kherson-news.info/wp-content/uploads/2018/01/31f2bd8b16a4c7feb767e032944e69dc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143380"/>
            <a:ext cx="3738540" cy="2560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5309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2889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Номер слайда 1"/>
          <p:cNvSpPr txBox="1">
            <a:spLocks/>
          </p:cNvSpPr>
          <p:nvPr/>
        </p:nvSpPr>
        <p:spPr>
          <a:xfrm>
            <a:off x="7011988" y="6492875"/>
            <a:ext cx="2133600" cy="365125"/>
          </a:xfrm>
          <a:prstGeom prst="rect">
            <a:avLst/>
          </a:prstGeom>
        </p:spPr>
        <p:txBody>
          <a:bodyPr vert="horz"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graphicFrame>
        <p:nvGraphicFramePr>
          <p:cNvPr id="34" name="Диаграмма 33"/>
          <p:cNvGraphicFramePr/>
          <p:nvPr>
            <p:extLst>
              <p:ext uri="{D42A27DB-BD31-4B8C-83A1-F6EECF244321}">
                <p14:modId xmlns:p14="http://schemas.microsoft.com/office/powerpoint/2010/main" xmlns="" val="2225162930"/>
              </p:ext>
            </p:extLst>
          </p:nvPr>
        </p:nvGraphicFramePr>
        <p:xfrm>
          <a:off x="107504" y="1249396"/>
          <a:ext cx="8928992" cy="5475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TextBox 1"/>
          <p:cNvSpPr txBox="1"/>
          <p:nvPr/>
        </p:nvSpPr>
        <p:spPr bwMode="auto">
          <a:xfrm>
            <a:off x="1259632" y="1988840"/>
            <a:ext cx="669162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566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8794" y="500042"/>
            <a:ext cx="603499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и неналоговых доходов бюджета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Усть-Абаканского района за 2022-2024 годы </a:t>
            </a:r>
          </a:p>
        </p:txBody>
      </p:sp>
      <p:sp>
        <p:nvSpPr>
          <p:cNvPr id="37" name="TextBox 1"/>
          <p:cNvSpPr txBox="1"/>
          <p:nvPr/>
        </p:nvSpPr>
        <p:spPr bwMode="auto">
          <a:xfrm>
            <a:off x="2987824" y="1484784"/>
            <a:ext cx="720080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663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  <p:sp>
        <p:nvSpPr>
          <p:cNvPr id="10" name="Стрелка вправо 9"/>
          <p:cNvSpPr/>
          <p:nvPr/>
        </p:nvSpPr>
        <p:spPr>
          <a:xfrm rot="19020981">
            <a:off x="3721242" y="2317427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55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9020981">
            <a:off x="1849034" y="2749475"/>
            <a:ext cx="1158983" cy="495469"/>
          </a:xfrm>
          <a:prstGeom prst="rightArrow">
            <a:avLst>
              <a:gd name="adj1" fmla="val 50000"/>
              <a:gd name="adj2" fmla="val 104498"/>
            </a:avLst>
          </a:prstGeom>
          <a:gradFill flip="none" rotWithShape="1">
            <a:gsLst>
              <a:gs pos="0">
                <a:srgbClr val="1AB39F">
                  <a:tint val="50000"/>
                  <a:satMod val="300000"/>
                </a:srgbClr>
              </a:gs>
              <a:gs pos="35000">
                <a:srgbClr val="1AB39F">
                  <a:tint val="37000"/>
                  <a:satMod val="300000"/>
                </a:srgbClr>
              </a:gs>
              <a:gs pos="100000">
                <a:srgbClr val="1AB39F">
                  <a:tint val="15000"/>
                  <a:satMod val="350000"/>
                  <a:alpha val="19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</a:ln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/>
              <a:t>+</a:t>
            </a:r>
            <a:r>
              <a:rPr lang="ru-RU" sz="1400" b="1" i="1" dirty="0" smtClean="0">
                <a:solidFill>
                  <a:sysClr val="windowText" lastClr="000000"/>
                </a:solidFill>
              </a:rPr>
              <a:t> </a:t>
            </a:r>
            <a:r>
              <a:rPr lang="ru-RU" sz="1600" b="1" i="1" dirty="0" smtClean="0"/>
              <a:t>97</a:t>
            </a:r>
            <a:endParaRPr lang="ru-RU" sz="1600" b="1" i="1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bg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1571604" y="357166"/>
            <a:ext cx="6813573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безвозмездных поступлений от других бюджетов бюджетной системы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1555925183"/>
              </p:ext>
            </p:extLst>
          </p:nvPr>
        </p:nvGraphicFramePr>
        <p:xfrm>
          <a:off x="1979712" y="4002191"/>
          <a:ext cx="4608512" cy="285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xmlns="" val="1640268570"/>
              </p:ext>
            </p:extLst>
          </p:nvPr>
        </p:nvGraphicFramePr>
        <p:xfrm>
          <a:off x="179512" y="1268760"/>
          <a:ext cx="3886722" cy="288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251831306"/>
              </p:ext>
            </p:extLst>
          </p:nvPr>
        </p:nvGraphicFramePr>
        <p:xfrm>
          <a:off x="4283968" y="1340768"/>
          <a:ext cx="410445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Доходы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428728" y="285728"/>
            <a:ext cx="47274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</a:t>
            </a:r>
          </a:p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0" y="1070952"/>
          <a:ext cx="4716016" cy="5787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graphicFrame>
        <p:nvGraphicFramePr>
          <p:cNvPr id="10" name="Объект 1"/>
          <p:cNvGraphicFramePr/>
          <p:nvPr>
            <p:extLst>
              <p:ext uri="{D42A27DB-BD31-4B8C-83A1-F6EECF244321}">
                <p14:modId xmlns:p14="http://schemas.microsoft.com/office/powerpoint/2010/main" xmlns="" val="3668664768"/>
              </p:ext>
            </p:extLst>
          </p:nvPr>
        </p:nvGraphicFramePr>
        <p:xfrm>
          <a:off x="4679504" y="1025352"/>
          <a:ext cx="4464496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724128" y="1124744"/>
          <a:ext cx="1000164" cy="49072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00016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</a:rPr>
                        <a:t>2024 год (тыс. руб.)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714380" cy="8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38"/>
          <p:cNvSpPr txBox="1">
            <a:spLocks noChangeArrowheads="1"/>
          </p:cNvSpPr>
          <p:nvPr/>
        </p:nvSpPr>
        <p:spPr bwMode="auto">
          <a:xfrm>
            <a:off x="1285852" y="285728"/>
            <a:ext cx="7858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СТРУКТУРА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РАСХОДОВ БЮДЖЕТА УСТЬ-АБАКАНСКОГО РАЙОНА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9" name="TextBox 38"/>
          <p:cNvSpPr txBox="1">
            <a:spLocks noChangeArrowheads="1"/>
          </p:cNvSpPr>
          <p:nvPr/>
        </p:nvSpPr>
        <p:spPr bwMode="auto">
          <a:xfrm>
            <a:off x="2786050" y="642918"/>
            <a:ext cx="42862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по функциональной  классификации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Verdana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87780051"/>
              </p:ext>
            </p:extLst>
          </p:nvPr>
        </p:nvGraphicFramePr>
        <p:xfrm>
          <a:off x="142845" y="1021020"/>
          <a:ext cx="8749636" cy="5644447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916546"/>
                <a:gridCol w="1138164"/>
                <a:gridCol w="1138164"/>
                <a:gridCol w="1209299"/>
                <a:gridCol w="1138164"/>
                <a:gridCol w="1209299"/>
              </a:tblGrid>
              <a:tr h="4544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Наименование расходов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План на </a:t>
                      </a:r>
                      <a:endParaRPr lang="ru-RU" sz="1200" b="1" u="none" strike="noStrike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Исполнение</a:t>
                      </a: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2024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Доля в общих расходах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% </a:t>
                      </a:r>
                      <a:r>
                        <a:rPr lang="ru-RU" sz="1200" b="1" u="none" strike="noStrike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исполнения  </a:t>
                      </a:r>
                      <a:r>
                        <a:rPr lang="ru-RU" sz="1200" b="1" u="none" strike="noStrike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плану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вопросы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142 917,6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133,8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93,6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56057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безопасность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 правоохранительная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деятельность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771,3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768,8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99,7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3279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экономика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113</a:t>
                      </a:r>
                      <a:r>
                        <a:rPr lang="ru-RU" sz="1400" b="1" i="0" u="none" strike="noStrike" baseline="0" dirty="0" smtClean="0">
                          <a:latin typeface="Times New Roman"/>
                        </a:rPr>
                        <a:t> 950,1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4,9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62 433,1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54,8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хозяйство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80 831,7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54 642,8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67,6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0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14 495,1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14 494,0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8032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1 477 899,4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63,2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1 416 655,8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65,0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95,9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 искусство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кинематография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148 844,5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143 061,5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98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124 614,0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121 395,0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5,6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97,4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135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Спорт и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74 908,1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72 017,0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3,3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96,1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568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массовой</a:t>
                      </a:r>
                    </a:p>
                    <a:p>
                      <a:pPr algn="l" fontAlgn="t"/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Информации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13 220,1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12 968,4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0,6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98,1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1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Межбюджетные </a:t>
                      </a:r>
                      <a:r>
                        <a:rPr lang="ru-RU" sz="1200" b="1" u="none" strike="noStrike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трансферты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147 225,8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6,3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147 218,1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6,8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316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u="none" strike="noStrike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ВСЕГО:</a:t>
                      </a:r>
                      <a:endParaRPr lang="ru-RU" sz="1300" b="1" i="0" u="none" strike="noStrike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286" marR="5286" marT="5286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2 339 677,7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2 179 478,9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100,0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latin typeface="Times New Roman"/>
                        </a:rPr>
                        <a:t>93,2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484784"/>
            <a:ext cx="421245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988840"/>
            <a:ext cx="428628" cy="42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2564904"/>
            <a:ext cx="448215" cy="35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2996952"/>
            <a:ext cx="428628" cy="37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789040"/>
            <a:ext cx="440945" cy="42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83768" y="4221088"/>
            <a:ext cx="428628" cy="3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75" descr="sz_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83768" y="4653136"/>
            <a:ext cx="428628" cy="383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 cstate="print"/>
          <a:srcRect l="14406" r="18102"/>
          <a:stretch>
            <a:fillRect/>
          </a:stretch>
        </p:blipFill>
        <p:spPr bwMode="auto">
          <a:xfrm>
            <a:off x="2483768" y="5085184"/>
            <a:ext cx="432048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 l="79121" t="15061" r="14841" b="13652"/>
          <a:stretch/>
        </p:blipFill>
        <p:spPr bwMode="auto">
          <a:xfrm>
            <a:off x="2555776" y="5589240"/>
            <a:ext cx="412143" cy="35719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55776" y="6021288"/>
            <a:ext cx="358422" cy="3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https://fsd.multiurok.ru/html/2017/03/06/s_58bcb29fe20ac/img1.jpg"/>
          <p:cNvPicPr/>
          <p:nvPr/>
        </p:nvPicPr>
        <p:blipFill>
          <a:blip r:embed="rId13" cstate="print"/>
          <a:srcRect t="62381" r="72334"/>
          <a:stretch>
            <a:fillRect/>
          </a:stretch>
        </p:blipFill>
        <p:spPr bwMode="auto">
          <a:xfrm>
            <a:off x="2483768" y="3429000"/>
            <a:ext cx="509862" cy="38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2024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5720" y="2857496"/>
            <a:ext cx="2143140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0100 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Общегосударственные вопросы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856830" y="3715147"/>
            <a:ext cx="4786346" cy="213526"/>
            <a:chOff x="-1789894" y="2071677"/>
            <a:chExt cx="9006688" cy="214317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-1789894" y="2071677"/>
              <a:ext cx="9005100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521863" y="2178043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357554" y="1857364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01 03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2500298" y="321468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34" name="Прямая соединительная линия 33"/>
          <p:cNvCxnSpPr/>
          <p:nvPr/>
        </p:nvCxnSpPr>
        <p:spPr>
          <a:xfrm>
            <a:off x="3143240" y="314324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143240" y="407194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357554" y="1142984"/>
            <a:ext cx="3643338" cy="63341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01 02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высшего должностного лица  субъекта Российской Федерации и муниципального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357554" y="2786058"/>
            <a:ext cx="3643338" cy="100013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01 04 </a:t>
            </a:r>
            <a:r>
              <a:rPr lang="ru-RU" sz="1200" b="1" dirty="0" smtClean="0">
                <a:solidFill>
                  <a:srgbClr val="002060"/>
                </a:solidFill>
              </a:rPr>
              <a:t>Функционирование Правительства Российской Федерации, высших </a:t>
            </a:r>
            <a:r>
              <a:rPr lang="ru-RU" sz="1050" b="1" dirty="0" smtClean="0">
                <a:solidFill>
                  <a:srgbClr val="002060"/>
                </a:solidFill>
              </a:rPr>
              <a:t>исполнительных</a:t>
            </a:r>
            <a:r>
              <a:rPr lang="ru-RU" sz="1200" b="1" dirty="0" smtClean="0">
                <a:solidFill>
                  <a:srgbClr val="002060"/>
                </a:solidFill>
              </a:rPr>
              <a:t> органов государственной  власти субъектов Российской Федерации, местных администраций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3357554" y="3857628"/>
            <a:ext cx="3643338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01 06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деятельности финансовых, налоговых и таможенных органов и органов  финансового  (финансово-бюджетного) надзора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143240" y="5572140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143240" y="621508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/>
          <p:nvPr/>
        </p:nvSpPr>
        <p:spPr>
          <a:xfrm>
            <a:off x="3428992" y="4786322"/>
            <a:ext cx="3571900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01 07 </a:t>
            </a:r>
            <a:r>
              <a:rPr lang="ru-RU" sz="1200" b="1" dirty="0" smtClean="0">
                <a:solidFill>
                  <a:srgbClr val="002060"/>
                </a:solidFill>
              </a:rPr>
              <a:t>Обеспечение проведения выборов и референдумов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3428992" y="5429264"/>
            <a:ext cx="3571900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01 11 </a:t>
            </a:r>
            <a:r>
              <a:rPr lang="ru-RU" sz="1200" b="1" dirty="0" smtClean="0">
                <a:solidFill>
                  <a:srgbClr val="002060"/>
                </a:solidFill>
              </a:rPr>
              <a:t>Резервные фонды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3428992" y="6000768"/>
            <a:ext cx="3571900" cy="42865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01 13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общегосударственные вопросы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3050639"/>
              </p:ext>
            </p:extLst>
          </p:nvPr>
        </p:nvGraphicFramePr>
        <p:xfrm>
          <a:off x="7072330" y="1428736"/>
          <a:ext cx="192882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03717"/>
                <a:gridCol w="1025109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4 502,1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4 360,9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8712417"/>
              </p:ext>
            </p:extLst>
          </p:nvPr>
        </p:nvGraphicFramePr>
        <p:xfrm>
          <a:off x="7072327" y="3286124"/>
          <a:ext cx="192882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64414"/>
                <a:gridCol w="964414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56 734,1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50 736,7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24007192"/>
              </p:ext>
            </p:extLst>
          </p:nvPr>
        </p:nvGraphicFramePr>
        <p:xfrm>
          <a:off x="7072330" y="4286256"/>
          <a:ext cx="1857390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5"/>
                <a:gridCol w="928695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24 706,7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23 384,3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54447493"/>
              </p:ext>
            </p:extLst>
          </p:nvPr>
        </p:nvGraphicFramePr>
        <p:xfrm>
          <a:off x="7072330" y="5000636"/>
          <a:ext cx="1857392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6"/>
                <a:gridCol w="928696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643,5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69722051"/>
              </p:ext>
            </p:extLst>
          </p:nvPr>
        </p:nvGraphicFramePr>
        <p:xfrm>
          <a:off x="7072330" y="5500702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326,0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5933416"/>
              </p:ext>
            </p:extLst>
          </p:nvPr>
        </p:nvGraphicFramePr>
        <p:xfrm>
          <a:off x="7143768" y="6072206"/>
          <a:ext cx="1857388" cy="214314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143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47 502,3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46 429,9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6911369"/>
              </p:ext>
            </p:extLst>
          </p:nvPr>
        </p:nvGraphicFramePr>
        <p:xfrm>
          <a:off x="7000891" y="2357429"/>
          <a:ext cx="2005086" cy="290879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96315"/>
                <a:gridCol w="1008771"/>
              </a:tblGrid>
              <a:tr h="2908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8502,9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8 269,2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D2D4CA"/>
              </a:clrFrom>
              <a:clrTo>
                <a:srgbClr val="D2D4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690567" cy="51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6" name="Таблица 35"/>
          <p:cNvGraphicFramePr>
            <a:graphicFrameLocks noGrp="1"/>
          </p:cNvGraphicFramePr>
          <p:nvPr/>
        </p:nvGraphicFramePr>
        <p:xfrm>
          <a:off x="7020272" y="105273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37" name="TextBox 20"/>
          <p:cNvSpPr txBox="1">
            <a:spLocks noChangeArrowheads="1"/>
          </p:cNvSpPr>
          <p:nvPr/>
        </p:nvSpPr>
        <p:spPr bwMode="auto">
          <a:xfrm>
            <a:off x="8100392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Заголовок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 Усть-Абаканский район за 2024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38679" y="628595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48639" y="6070028"/>
            <a:ext cx="21336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00034" y="1571612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0300 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безопасность и правоохранительная деятельность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135261" y="1920253"/>
            <a:ext cx="1512168" cy="353198"/>
            <a:chOff x="5736496" y="2070882"/>
            <a:chExt cx="1345873" cy="215111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5736593" y="2070882"/>
              <a:ext cx="1345776" cy="797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63013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6974415" y="2178042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3000396" cy="8572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03 09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 чрезвычайных ситуаций  природного и техногенного характера, гражданская оборона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143240" y="192880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1052736"/>
            <a:ext cx="3000396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03 02 </a:t>
            </a:r>
            <a:r>
              <a:rPr lang="ru-RU" sz="1200" b="1" dirty="0" smtClean="0">
                <a:solidFill>
                  <a:srgbClr val="002060"/>
                </a:solidFill>
              </a:rPr>
              <a:t>Органы внутренних дел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495473" y="4285686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0400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Национальная экономика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565961" y="4571858"/>
            <a:ext cx="2501175" cy="214318"/>
            <a:chOff x="2241363" y="2070880"/>
            <a:chExt cx="4706576" cy="215112"/>
          </a:xfrm>
        </p:grpSpPr>
        <p:cxnSp>
          <p:nvCxnSpPr>
            <p:cNvPr id="41" name="Прямая соединительная линия 40"/>
            <p:cNvCxnSpPr/>
            <p:nvPr/>
          </p:nvCxnSpPr>
          <p:spPr>
            <a:xfrm rot="10800000" flipH="1" flipV="1">
              <a:off x="2241457" y="2070880"/>
              <a:ext cx="4704986" cy="1594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5400000">
              <a:off x="2135000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rot="5400000">
              <a:off x="5630133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rot="5400000">
              <a:off x="6839987" y="2178041"/>
              <a:ext cx="21431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Скругленный прямоугольник 50"/>
          <p:cNvSpPr/>
          <p:nvPr/>
        </p:nvSpPr>
        <p:spPr>
          <a:xfrm>
            <a:off x="3995936" y="385705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04 05 </a:t>
            </a:r>
            <a:r>
              <a:rPr lang="ru-RU" sz="1200" b="1" dirty="0" smtClean="0">
                <a:solidFill>
                  <a:srgbClr val="002060"/>
                </a:solidFill>
              </a:rPr>
              <a:t>Сельское хозяйство и рыболовство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2" name="Прямая соединительная линия 51"/>
          <p:cNvCxnSpPr/>
          <p:nvPr/>
        </p:nvCxnSpPr>
        <p:spPr>
          <a:xfrm>
            <a:off x="3710184" y="4714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710184" y="528581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04 01 </a:t>
            </a:r>
            <a:r>
              <a:rPr lang="ru-RU" sz="1200" b="1" dirty="0" smtClean="0">
                <a:solidFill>
                  <a:srgbClr val="002060"/>
                </a:solidFill>
              </a:rPr>
              <a:t>Общеэкономические вопросы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4500000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04 08 </a:t>
            </a:r>
            <a:r>
              <a:rPr lang="ru-RU" sz="1200" b="1" dirty="0" smtClean="0">
                <a:solidFill>
                  <a:srgbClr val="002060"/>
                </a:solidFill>
              </a:rPr>
              <a:t>Автомобильный транспорт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995936" y="5071504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04 09 </a:t>
            </a:r>
            <a:r>
              <a:rPr lang="ru-RU" sz="1200" b="1" dirty="0" smtClean="0">
                <a:solidFill>
                  <a:srgbClr val="002060"/>
                </a:solidFill>
              </a:rPr>
              <a:t>Дорожное хозяйство (дорожные фонды)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3995936" y="5714446"/>
            <a:ext cx="2928958" cy="490542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t"/>
            <a:r>
              <a:rPr lang="ru-RU" sz="1400" b="1" dirty="0" smtClean="0">
                <a:solidFill>
                  <a:srgbClr val="002060"/>
                </a:solidFill>
              </a:rPr>
              <a:t>04 12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национальной экономики     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138680" y="4785752"/>
            <a:ext cx="571504" cy="339903"/>
            <a:chOff x="1488406" y="1094161"/>
            <a:chExt cx="310105" cy="339903"/>
          </a:xfrm>
        </p:grpSpPr>
        <p:sp>
          <p:nvSpPr>
            <p:cNvPr id="66" name="Стрелка вправо 6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4855854"/>
              </p:ext>
            </p:extLst>
          </p:nvPr>
        </p:nvGraphicFramePr>
        <p:xfrm>
          <a:off x="7092280" y="1052736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92280" y="1700808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554,3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553,6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2358261"/>
              </p:ext>
            </p:extLst>
          </p:nvPr>
        </p:nvGraphicFramePr>
        <p:xfrm>
          <a:off x="7092280" y="342900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11 740,1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11 739,9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8924267"/>
              </p:ext>
            </p:extLst>
          </p:nvPr>
        </p:nvGraphicFramePr>
        <p:xfrm>
          <a:off x="7076590" y="399993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17 441,1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13 910,7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5279655"/>
              </p:ext>
            </p:extLst>
          </p:nvPr>
        </p:nvGraphicFramePr>
        <p:xfrm>
          <a:off x="7020272" y="4509120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1 346,8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1 346,8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4597591"/>
              </p:ext>
            </p:extLst>
          </p:nvPr>
        </p:nvGraphicFramePr>
        <p:xfrm>
          <a:off x="7092280" y="5157192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77 191,9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31 898,5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664685"/>
              </p:ext>
            </p:extLst>
          </p:nvPr>
        </p:nvGraphicFramePr>
        <p:xfrm>
          <a:off x="7092280" y="5805264"/>
          <a:ext cx="1920005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6 230,1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3 537,3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428736"/>
            <a:ext cx="50006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25" y="4214248"/>
            <a:ext cx="714380" cy="574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1" name="TextBox 20"/>
          <p:cNvSpPr txBox="1">
            <a:spLocks noChangeArrowheads="1"/>
          </p:cNvSpPr>
          <p:nvPr/>
        </p:nvSpPr>
        <p:spPr bwMode="auto">
          <a:xfrm>
            <a:off x="8100392" y="764704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707904" y="1916832"/>
            <a:ext cx="2880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3995936" y="2420888"/>
            <a:ext cx="3000396" cy="79208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03 10 </a:t>
            </a:r>
            <a:r>
              <a:rPr lang="ru-RU" sz="1200" b="1" dirty="0" smtClean="0">
                <a:solidFill>
                  <a:srgbClr val="002060"/>
                </a:solidFill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29511192"/>
              </p:ext>
            </p:extLst>
          </p:nvPr>
        </p:nvGraphicFramePr>
        <p:xfrm>
          <a:off x="7092280" y="263691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200,0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198,2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2024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27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39552" y="1124744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0500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Жилищно-коммунальное хозяйство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427854" y="1492766"/>
            <a:ext cx="1136169" cy="432046"/>
            <a:chOff x="4797087" y="2066909"/>
            <a:chExt cx="2419707" cy="21908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4797087" y="2071677"/>
              <a:ext cx="2418119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4687546" y="2176451"/>
              <a:ext cx="219084" cy="0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3995936" y="1484784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05 02 </a:t>
            </a:r>
            <a:r>
              <a:rPr lang="ru-RU" sz="1200" b="1" dirty="0" smtClean="0">
                <a:solidFill>
                  <a:srgbClr val="002060"/>
                </a:solidFill>
              </a:rPr>
              <a:t>Коммунальное хозяйство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03848" y="2636912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3995936" y="98072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05 01 </a:t>
            </a:r>
            <a:r>
              <a:rPr lang="ru-RU" sz="1200" b="1" dirty="0" smtClean="0">
                <a:solidFill>
                  <a:srgbClr val="002060"/>
                </a:solidFill>
              </a:rPr>
              <a:t>Жилищное хозяйство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21481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0700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Образование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2447764" y="4545124"/>
            <a:ext cx="2880320" cy="216024"/>
            <a:chOff x="2242952" y="2071677"/>
            <a:chExt cx="4973842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2242952" y="2071677"/>
              <a:ext cx="497225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6238420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3995936" y="3568456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07 02 </a:t>
            </a:r>
            <a:r>
              <a:rPr lang="ru-RU" sz="1200" b="1" dirty="0" smtClean="0">
                <a:solidFill>
                  <a:srgbClr val="002060"/>
                </a:solidFill>
              </a:rPr>
              <a:t>Общее образование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03848" y="4653136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79912" y="422108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14096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07 01 </a:t>
            </a:r>
            <a:r>
              <a:rPr lang="ru-RU" sz="1200" b="1" dirty="0" smtClean="0">
                <a:solidFill>
                  <a:srgbClr val="002060"/>
                </a:solidFill>
              </a:rPr>
              <a:t>Дошкольное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995936" y="443711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07 05 </a:t>
            </a:r>
            <a:r>
              <a:rPr lang="ru-RU" sz="1200" b="1" dirty="0" smtClean="0">
                <a:solidFill>
                  <a:srgbClr val="002060"/>
                </a:solidFill>
              </a:rPr>
              <a:t>Профессиональная подготовка, переподготовка и повышение квалификации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3995936" y="52292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07 07 </a:t>
            </a:r>
            <a:r>
              <a:rPr lang="ru-RU" sz="1200" b="1" dirty="0" smtClean="0">
                <a:solidFill>
                  <a:srgbClr val="002060"/>
                </a:solidFill>
              </a:rPr>
              <a:t>Молодежная политика и оздоровление детей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3995936" y="587727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07 09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образования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3779912" y="551723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779912" y="609329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59915688"/>
              </p:ext>
            </p:extLst>
          </p:nvPr>
        </p:nvGraphicFramePr>
        <p:xfrm>
          <a:off x="7081150" y="106926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5 941,7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5 931,7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92280" y="162880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56 325,0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30 649,2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2999444"/>
              </p:ext>
            </p:extLst>
          </p:nvPr>
        </p:nvGraphicFramePr>
        <p:xfrm>
          <a:off x="7020272" y="537321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8 821,0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8 387,7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39115364"/>
              </p:ext>
            </p:extLst>
          </p:nvPr>
        </p:nvGraphicFramePr>
        <p:xfrm>
          <a:off x="7020272" y="602128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64 036,7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61 857,5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0207448"/>
              </p:ext>
            </p:extLst>
          </p:nvPr>
        </p:nvGraphicFramePr>
        <p:xfrm>
          <a:off x="7020272" y="3140968"/>
          <a:ext cx="1857388" cy="28803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8694"/>
                <a:gridCol w="928694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239 472,5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227 591,4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0731031"/>
              </p:ext>
            </p:extLst>
          </p:nvPr>
        </p:nvGraphicFramePr>
        <p:xfrm>
          <a:off x="7020272" y="3573016"/>
          <a:ext cx="185738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22925"/>
                <a:gridCol w="934463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1 107 021,4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1 061 161,1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65313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80728"/>
            <a:ext cx="67781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579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6948264" y="476672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5" name="TextBox 20"/>
          <p:cNvSpPr txBox="1">
            <a:spLocks noChangeArrowheads="1"/>
          </p:cNvSpPr>
          <p:nvPr/>
        </p:nvSpPr>
        <p:spPr bwMode="auto">
          <a:xfrm>
            <a:off x="8100392" y="83671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995936" y="4005064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07 03 </a:t>
            </a:r>
            <a:r>
              <a:rPr lang="ru-RU" sz="1200" b="1" dirty="0" smtClean="0">
                <a:solidFill>
                  <a:srgbClr val="002060"/>
                </a:solidFill>
              </a:rPr>
              <a:t>Дополнительное образование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3779912" y="4797152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3436602"/>
              </p:ext>
            </p:extLst>
          </p:nvPr>
        </p:nvGraphicFramePr>
        <p:xfrm>
          <a:off x="7020272" y="4077072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58 547,8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57 658,0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6" name="Скругленный прямоугольник 55"/>
          <p:cNvSpPr/>
          <p:nvPr/>
        </p:nvSpPr>
        <p:spPr>
          <a:xfrm>
            <a:off x="3995936" y="1988840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05 05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жилищно-коммунального хозяйства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92280" y="206084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18 565,0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18 061,9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76" name="Прямая соединительная линия 75"/>
          <p:cNvCxnSpPr/>
          <p:nvPr/>
        </p:nvCxnSpPr>
        <p:spPr>
          <a:xfrm>
            <a:off x="3779912" y="1700808"/>
            <a:ext cx="216023" cy="798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Заголовок 1"/>
          <p:cNvSpPr txBox="1">
            <a:spLocks/>
          </p:cNvSpPr>
          <p:nvPr/>
        </p:nvSpPr>
        <p:spPr>
          <a:xfrm>
            <a:off x="539552" y="242088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0600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Охрана окружающей среды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pic>
        <p:nvPicPr>
          <p:cNvPr id="65" name="Рисунок 64" descr="https://celes.club/pictures/uploads/posts/2023-06/thumbs/1687311243_celes-club-p-svalka-risunok-risunok-vkontakte-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276872"/>
            <a:ext cx="776081" cy="59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Группа 29"/>
          <p:cNvGrpSpPr/>
          <p:nvPr/>
        </p:nvGrpSpPr>
        <p:grpSpPr>
          <a:xfrm>
            <a:off x="3356248" y="1565176"/>
            <a:ext cx="571504" cy="339903"/>
            <a:chOff x="1488406" y="1094161"/>
            <a:chExt cx="310105" cy="339903"/>
          </a:xfrm>
        </p:grpSpPr>
        <p:sp>
          <p:nvSpPr>
            <p:cNvPr id="75" name="Стрелка вправо 74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78" name="Прямая соединительная линия 77"/>
          <p:cNvCxnSpPr/>
          <p:nvPr/>
        </p:nvCxnSpPr>
        <p:spPr>
          <a:xfrm>
            <a:off x="3779912" y="278092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9" name="Скругленный прямоугольник 78"/>
          <p:cNvSpPr/>
          <p:nvPr/>
        </p:nvSpPr>
        <p:spPr>
          <a:xfrm>
            <a:off x="3995936" y="2564904"/>
            <a:ext cx="2928958" cy="50405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06 05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охраны окружающей среды</a:t>
            </a:r>
            <a:endParaRPr lang="ru-RU" sz="1200" b="1" dirty="0">
              <a:solidFill>
                <a:srgbClr val="002060"/>
              </a:solidFill>
            </a:endParaRPr>
          </a:p>
        </p:txBody>
      </p:sp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671155"/>
              </p:ext>
            </p:extLst>
          </p:nvPr>
        </p:nvGraphicFramePr>
        <p:xfrm>
          <a:off x="7092280" y="256490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14 495,1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14 494,0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 Усть-Абаканский район за 2024 год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10001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0800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Культура, кинематография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2" name="Группа 14"/>
          <p:cNvGrpSpPr/>
          <p:nvPr/>
        </p:nvGrpSpPr>
        <p:grpSpPr>
          <a:xfrm rot="16200000">
            <a:off x="3571051" y="1643868"/>
            <a:ext cx="643786" cy="213524"/>
            <a:chOff x="6005352" y="2071677"/>
            <a:chExt cx="1211442" cy="21431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rot="10800000" flipH="1" flipV="1">
              <a:off x="6006940" y="2071677"/>
              <a:ext cx="1208265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5898989" y="2178040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Скругленный прямоугольник 19"/>
          <p:cNvSpPr/>
          <p:nvPr/>
        </p:nvSpPr>
        <p:spPr>
          <a:xfrm>
            <a:off x="4000496" y="200024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08 04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3" name="Группа 29"/>
          <p:cNvGrpSpPr/>
          <p:nvPr/>
        </p:nvGrpSpPr>
        <p:grpSpPr>
          <a:xfrm>
            <a:off x="3214678" y="1643050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38" name="Скругленный прямоугольник 37"/>
          <p:cNvSpPr/>
          <p:nvPr/>
        </p:nvSpPr>
        <p:spPr>
          <a:xfrm>
            <a:off x="4000496" y="1357298"/>
            <a:ext cx="2928958" cy="428628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08 01 </a:t>
            </a:r>
            <a:r>
              <a:rPr lang="ru-RU" sz="1200" b="1" dirty="0" smtClean="0">
                <a:solidFill>
                  <a:srgbClr val="002060"/>
                </a:solidFill>
              </a:rPr>
              <a:t>Культура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4143380"/>
            <a:ext cx="2571768" cy="785818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1000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Социальная политика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 rot="16200000">
            <a:off x="3311860" y="3969060"/>
            <a:ext cx="1224136" cy="288032"/>
            <a:chOff x="3587234" y="2071677"/>
            <a:chExt cx="3629560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3587234" y="2071677"/>
              <a:ext cx="3627972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rot="5400000">
              <a:off x="5400814" y="2178040"/>
              <a:ext cx="214314" cy="1589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000496" y="385762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10 03 </a:t>
            </a:r>
            <a:r>
              <a:rPr lang="ru-RU" sz="1200" b="1" dirty="0" smtClean="0">
                <a:solidFill>
                  <a:srgbClr val="002060"/>
                </a:solidFill>
              </a:rPr>
              <a:t>Социальное обеспечение населения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4357694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786182" y="471488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3995936" y="3356992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10 01 </a:t>
            </a:r>
            <a:r>
              <a:rPr lang="ru-RU" sz="1200" b="1" dirty="0" smtClean="0">
                <a:solidFill>
                  <a:srgbClr val="002060"/>
                </a:solidFill>
              </a:rPr>
              <a:t>Пенсионное обеспечение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4000496" y="4572008"/>
            <a:ext cx="2928958" cy="35719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10 04 </a:t>
            </a:r>
            <a:r>
              <a:rPr lang="ru-RU" sz="1200" b="1" dirty="0" smtClean="0">
                <a:solidFill>
                  <a:srgbClr val="002060"/>
                </a:solidFill>
              </a:rPr>
              <a:t>Охрана семьи и детства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4670488"/>
              </p:ext>
            </p:extLst>
          </p:nvPr>
        </p:nvGraphicFramePr>
        <p:xfrm>
          <a:off x="7072330" y="1357298"/>
          <a:ext cx="178595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7428"/>
                <a:gridCol w="89852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112 211,5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107 991,9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12669197"/>
              </p:ext>
            </p:extLst>
          </p:nvPr>
        </p:nvGraphicFramePr>
        <p:xfrm>
          <a:off x="7081150" y="214311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36 633,0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35 069,6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19917646"/>
              </p:ext>
            </p:extLst>
          </p:nvPr>
        </p:nvGraphicFramePr>
        <p:xfrm>
          <a:off x="7081150" y="3357562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8 449,4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8 449,1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1905360"/>
              </p:ext>
            </p:extLst>
          </p:nvPr>
        </p:nvGraphicFramePr>
        <p:xfrm>
          <a:off x="7081150" y="4000504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6 479,3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6 257,1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41057934"/>
              </p:ext>
            </p:extLst>
          </p:nvPr>
        </p:nvGraphicFramePr>
        <p:xfrm>
          <a:off x="7081150" y="4643446"/>
          <a:ext cx="1777130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883045"/>
                <a:gridCol w="894085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109 685,3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106 688,8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0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214422"/>
            <a:ext cx="70009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000504"/>
            <a:ext cx="55377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6929454" y="714356"/>
          <a:ext cx="2071702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32"/>
                <a:gridCol w="1071570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5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71472" y="1357298"/>
            <a:ext cx="2571768" cy="571504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1100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Физическая культура и спорт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00496" y="1357298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1101 </a:t>
            </a:r>
            <a:r>
              <a:rPr lang="ru-RU" sz="1200" b="1" dirty="0" smtClean="0">
                <a:solidFill>
                  <a:srgbClr val="002060"/>
                </a:solidFill>
              </a:rPr>
              <a:t>Другие вопросы в области культуры, кинематографии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29"/>
          <p:cNvGrpSpPr/>
          <p:nvPr/>
        </p:nvGrpSpPr>
        <p:grpSpPr>
          <a:xfrm>
            <a:off x="3214678" y="1428736"/>
            <a:ext cx="571504" cy="339903"/>
            <a:chOff x="1488406" y="1094161"/>
            <a:chExt cx="310105" cy="339903"/>
          </a:xfrm>
        </p:grpSpPr>
        <p:sp>
          <p:nvSpPr>
            <p:cNvPr id="31" name="Стрелка вправо 30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571472" y="3286124"/>
            <a:ext cx="2571768" cy="85725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1300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Обслуживание государственного и муниципального долга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3" name="Группа 14"/>
          <p:cNvGrpSpPr/>
          <p:nvPr/>
        </p:nvGrpSpPr>
        <p:grpSpPr>
          <a:xfrm rot="16200000">
            <a:off x="3357159" y="5215345"/>
            <a:ext cx="1357322" cy="213524"/>
            <a:chOff x="4662659" y="2071677"/>
            <a:chExt cx="2554135" cy="21431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rot="10800000" flipH="1" flipV="1">
              <a:off x="4662659" y="2071677"/>
              <a:ext cx="2552547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 rot="5400000">
              <a:off x="7108843" y="2178041"/>
              <a:ext cx="214314" cy="1588"/>
            </a:xfrm>
            <a:prstGeom prst="line">
              <a:avLst/>
            </a:prstGeom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1" name="Скругленный прямоугольник 40"/>
          <p:cNvSpPr/>
          <p:nvPr/>
        </p:nvSpPr>
        <p:spPr>
          <a:xfrm>
            <a:off x="4143372" y="5500702"/>
            <a:ext cx="2928958" cy="714380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14 03 </a:t>
            </a:r>
            <a:r>
              <a:rPr lang="ru-RU" sz="1200" b="1" dirty="0" smtClean="0">
                <a:solidFill>
                  <a:srgbClr val="002060"/>
                </a:solidFill>
              </a:rPr>
              <a:t>Прочие межбюджетные трансферты бюджетам общего характера</a:t>
            </a:r>
            <a:endParaRPr lang="ru-RU" b="1" dirty="0">
              <a:solidFill>
                <a:srgbClr val="002060"/>
              </a:solidFill>
            </a:endParaRPr>
          </a:p>
        </p:txBody>
      </p:sp>
      <p:grpSp>
        <p:nvGrpSpPr>
          <p:cNvPr id="4" name="Группа 29"/>
          <p:cNvGrpSpPr/>
          <p:nvPr/>
        </p:nvGrpSpPr>
        <p:grpSpPr>
          <a:xfrm>
            <a:off x="3286116" y="5286388"/>
            <a:ext cx="571504" cy="339903"/>
            <a:chOff x="1488406" y="1094161"/>
            <a:chExt cx="310105" cy="339903"/>
          </a:xfrm>
        </p:grpSpPr>
        <p:sp>
          <p:nvSpPr>
            <p:cNvPr id="46" name="Стрелка вправо 4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cxnSp>
        <p:nvCxnSpPr>
          <p:cNvPr id="51" name="Прямая соединительная линия 50"/>
          <p:cNvCxnSpPr/>
          <p:nvPr/>
        </p:nvCxnSpPr>
        <p:spPr>
          <a:xfrm>
            <a:off x="3929058" y="6000768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Скругленный прямоугольник 51"/>
          <p:cNvSpPr/>
          <p:nvPr/>
        </p:nvSpPr>
        <p:spPr>
          <a:xfrm>
            <a:off x="4143372" y="4286256"/>
            <a:ext cx="2928958" cy="928694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14 01 </a:t>
            </a:r>
            <a:r>
              <a:rPr lang="ru-RU" sz="1200" b="1" dirty="0" smtClean="0">
                <a:solidFill>
                  <a:srgbClr val="002060"/>
                </a:solidFill>
              </a:rPr>
              <a:t>Дотации на выравнивание бюджетной обеспеченности субъектов Российской Федерации и муниципальных образований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571472" y="2143116"/>
            <a:ext cx="2571768" cy="64294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1200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Средства массовой информации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pSp>
        <p:nvGrpSpPr>
          <p:cNvPr id="5" name="Группа 29"/>
          <p:cNvGrpSpPr/>
          <p:nvPr/>
        </p:nvGrpSpPr>
        <p:grpSpPr>
          <a:xfrm>
            <a:off x="3214678" y="2357430"/>
            <a:ext cx="571504" cy="339903"/>
            <a:chOff x="1488406" y="1094161"/>
            <a:chExt cx="310105" cy="339903"/>
          </a:xfrm>
        </p:grpSpPr>
        <p:sp>
          <p:nvSpPr>
            <p:cNvPr id="43" name="Стрелка вправо 42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47" name="Скругленный прямоугольник 46"/>
          <p:cNvSpPr/>
          <p:nvPr/>
        </p:nvSpPr>
        <p:spPr>
          <a:xfrm>
            <a:off x="4000496" y="2285992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12 02 </a:t>
            </a:r>
            <a:r>
              <a:rPr lang="ru-RU" sz="1200" b="1" dirty="0" smtClean="0">
                <a:solidFill>
                  <a:srgbClr val="002060"/>
                </a:solidFill>
              </a:rPr>
              <a:t>Периодическая печать и издательства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3786182" y="2500306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3786182" y="1571612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Скругленный прямоугольник 41"/>
          <p:cNvSpPr/>
          <p:nvPr/>
        </p:nvSpPr>
        <p:spPr>
          <a:xfrm>
            <a:off x="4071934" y="3429000"/>
            <a:ext cx="2928958" cy="500066"/>
          </a:xfrm>
          <a:prstGeom prst="roundRect">
            <a:avLst>
              <a:gd name="adj" fmla="val 1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400" b="1" dirty="0" smtClean="0">
                <a:solidFill>
                  <a:srgbClr val="002060"/>
                </a:solidFill>
              </a:rPr>
              <a:t>13 01 </a:t>
            </a:r>
            <a:r>
              <a:rPr lang="ru-RU" sz="1200" b="1" dirty="0" smtClean="0">
                <a:solidFill>
                  <a:srgbClr val="002060"/>
                </a:solidFill>
              </a:rPr>
              <a:t>Обслуживание государственного внутреннего и муниципального долга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3786182" y="3643314"/>
            <a:ext cx="213523" cy="844"/>
          </a:xfrm>
          <a:prstGeom prst="line">
            <a:avLst/>
          </a:prstGeom>
          <a:ln w="1905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" name="Группа 29"/>
          <p:cNvGrpSpPr/>
          <p:nvPr/>
        </p:nvGrpSpPr>
        <p:grpSpPr>
          <a:xfrm>
            <a:off x="3214678" y="3500438"/>
            <a:ext cx="571504" cy="339903"/>
            <a:chOff x="1488406" y="1094161"/>
            <a:chExt cx="310105" cy="339903"/>
          </a:xfrm>
        </p:grpSpPr>
        <p:sp>
          <p:nvSpPr>
            <p:cNvPr id="56" name="Стрелка вправо 55"/>
            <p:cNvSpPr/>
            <p:nvPr/>
          </p:nvSpPr>
          <p:spPr>
            <a:xfrm rot="21600000">
              <a:off x="1488406" y="1094161"/>
              <a:ext cx="310105" cy="3399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57" name="Стрелка вправо 4"/>
            <p:cNvSpPr/>
            <p:nvPr/>
          </p:nvSpPr>
          <p:spPr>
            <a:xfrm>
              <a:off x="1488406" y="1162142"/>
              <a:ext cx="217074" cy="203941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500" kern="1200"/>
            </a:p>
          </p:txBody>
        </p:sp>
      </p:grpSp>
      <p:sp>
        <p:nvSpPr>
          <p:cNvPr id="59" name="Заголовок 1"/>
          <p:cNvSpPr txBox="1">
            <a:spLocks/>
          </p:cNvSpPr>
          <p:nvPr/>
        </p:nvSpPr>
        <p:spPr>
          <a:xfrm>
            <a:off x="642910" y="4857760"/>
            <a:ext cx="2571768" cy="121444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</a:rPr>
              <a:t>1400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</a:rPr>
              <a:t>Межбюджетные трансферты общего характера бюджетам субъектов Российской Федерации и муниципальных образований</a:t>
            </a:r>
            <a:endParaRPr lang="ru-RU" sz="1200" b="1" dirty="0">
              <a:solidFill>
                <a:srgbClr val="002060"/>
              </a:solidFill>
              <a:latin typeface="Arial" pitchFamily="34" charset="0"/>
            </a:endParaRPr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2152433"/>
              </p:ext>
            </p:extLst>
          </p:nvPr>
        </p:nvGraphicFramePr>
        <p:xfrm>
          <a:off x="7081150" y="2428868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13 220,1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12 968,4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8413109"/>
              </p:ext>
            </p:extLst>
          </p:nvPr>
        </p:nvGraphicFramePr>
        <p:xfrm>
          <a:off x="7081150" y="1500174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74 908,1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72 017,0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16798921"/>
              </p:ext>
            </p:extLst>
          </p:nvPr>
        </p:nvGraphicFramePr>
        <p:xfrm>
          <a:off x="7081150" y="3571876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7845348"/>
              </p:ext>
            </p:extLst>
          </p:nvPr>
        </p:nvGraphicFramePr>
        <p:xfrm>
          <a:off x="7081150" y="4857760"/>
          <a:ext cx="1848568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18542"/>
                <a:gridCol w="930026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141 905,0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141 905,0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68809731"/>
              </p:ext>
            </p:extLst>
          </p:nvPr>
        </p:nvGraphicFramePr>
        <p:xfrm>
          <a:off x="7081150" y="5857892"/>
          <a:ext cx="1920006" cy="285752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954039"/>
                <a:gridCol w="965967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5 320,8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5 313,1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214422"/>
            <a:ext cx="500066" cy="4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000240"/>
            <a:ext cx="428628" cy="3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3143248"/>
            <a:ext cx="533400" cy="44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" name="Picture 1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4643446"/>
            <a:ext cx="571504" cy="43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" name="TextBox 70"/>
          <p:cNvSpPr txBox="1"/>
          <p:nvPr/>
        </p:nvSpPr>
        <p:spPr>
          <a:xfrm>
            <a:off x="7143768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2 339 677,7</a:t>
            </a: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4929190" y="6500809"/>
            <a:ext cx="2071702" cy="214339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kumimoji="0" lang="ru-RU" sz="1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Calibri"/>
                <a:cs typeface="Calibri"/>
              </a:rPr>
              <a:t>Всего расходов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kumimoji="0" lang="ru-RU" sz="16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8072462" y="6357958"/>
            <a:ext cx="928694" cy="27699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2 179 478,9</a:t>
            </a:r>
          </a:p>
        </p:txBody>
      </p:sp>
      <p:sp>
        <p:nvSpPr>
          <p:cNvPr id="54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786478" cy="965207"/>
          </a:xfrm>
        </p:spPr>
        <p:txBody>
          <a:bodyPr>
            <a:noAutofit/>
          </a:bodyPr>
          <a:lstStyle/>
          <a:p>
            <a:pPr>
              <a:defRPr sz="1197" b="1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ru-RU" sz="1600" dirty="0" smtClean="0">
                <a:solidFill>
                  <a:srgbClr val="C00000"/>
                </a:solidFill>
              </a:rPr>
              <a:t>Исполнение по подразделам классификации расходов  бюджета  муниципального образования  </a:t>
            </a:r>
            <a:br>
              <a:rPr lang="ru-RU" sz="1600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</a:rPr>
              <a:t>Усть-Абаканский район за 2024 год</a:t>
            </a:r>
          </a:p>
        </p:txBody>
      </p:sp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6929454" y="714356"/>
          <a:ext cx="2000296" cy="285752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000164"/>
                <a:gridCol w="1000132"/>
              </a:tblGrid>
              <a:tr h="285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План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/>
                        <a:t>Исполнение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53" name="TextBox 20"/>
          <p:cNvSpPr txBox="1">
            <a:spLocks noChangeArrowheads="1"/>
          </p:cNvSpPr>
          <p:nvPr/>
        </p:nvSpPr>
        <p:spPr bwMode="auto">
          <a:xfrm>
            <a:off x="8001024" y="107154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Отчет для граждан - это информационный ресурс, содержащий данные об исполнении бюджета за отчетный финансовый год, в доступной для широкого круга заинтересованных пользователей форме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Рисунок 36" descr="x_37ac4ade.jpg"/>
          <p:cNvPicPr>
            <a:picLocks noChangeAspect="1"/>
          </p:cNvPicPr>
          <p:nvPr/>
        </p:nvPicPr>
        <p:blipFill>
          <a:blip r:embed="rId3" cstate="print"/>
          <a:srcRect l="5672" r="66949"/>
          <a:stretch>
            <a:fillRect/>
          </a:stretch>
        </p:blipFill>
        <p:spPr bwMode="auto">
          <a:xfrm>
            <a:off x="285720" y="1357298"/>
            <a:ext cx="928694" cy="126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4" name="Picture 2" descr="https://www.nalog.ru/cdn/image/678569/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4288960" cy="285752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14282" y="3000372"/>
            <a:ext cx="4286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Отчет - состоит из источников и наборов данных, параметров и композиции элементов отчета муниципального образования на определенный период </a:t>
            </a:r>
          </a:p>
          <a:p>
            <a:pPr algn="ctr"/>
            <a:r>
              <a:rPr lang="ru-RU" sz="2000" b="1" dirty="0" smtClean="0">
                <a:solidFill>
                  <a:srgbClr val="663300"/>
                </a:solidFill>
              </a:rPr>
              <a:t>(отчетный финансовый год). </a:t>
            </a:r>
            <a:endParaRPr lang="ru-RU" sz="20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16" name="Номер слайда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1E5C4E-6DA8-4A4B-8387-6EA77005CAB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Рисунок 1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785918" y="500042"/>
            <a:ext cx="70009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Доля программных расходов в общем объеме расходов бюджета Усть-Абаканского района в 2024 году</a:t>
            </a:r>
          </a:p>
        </p:txBody>
      </p:sp>
      <p:graphicFrame>
        <p:nvGraphicFramePr>
          <p:cNvPr id="20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47722249"/>
              </p:ext>
            </p:extLst>
          </p:nvPr>
        </p:nvGraphicFramePr>
        <p:xfrm>
          <a:off x="214282" y="1357298"/>
          <a:ext cx="642942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1" name="Группа 23"/>
          <p:cNvGrpSpPr/>
          <p:nvPr/>
        </p:nvGrpSpPr>
        <p:grpSpPr>
          <a:xfrm>
            <a:off x="6156176" y="1268760"/>
            <a:ext cx="2714646" cy="785818"/>
            <a:chOff x="781856" y="395203"/>
            <a:chExt cx="2414421" cy="1356655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781856" y="395203"/>
              <a:ext cx="2298040" cy="1356655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Прямоугольник 27"/>
            <p:cNvSpPr/>
            <p:nvPr/>
          </p:nvSpPr>
          <p:spPr>
            <a:xfrm>
              <a:off x="781857" y="408122"/>
              <a:ext cx="2414420" cy="11022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Всего расходов 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2 179 478,9 тыс. рублей</a:t>
              </a:r>
              <a:endParaRPr lang="ru-RU" b="1" kern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4572000" y="5072074"/>
            <a:ext cx="428628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Муниципальные программы – инструмент для достижения целей путем реализации задач и отдельных мероприятий</a:t>
            </a:r>
            <a:endParaRPr lang="ru-RU" b="1" dirty="0">
              <a:solidFill>
                <a:srgbClr val="663300"/>
              </a:solidFill>
            </a:endParaRPr>
          </a:p>
        </p:txBody>
      </p:sp>
      <p:graphicFrame>
        <p:nvGraphicFramePr>
          <p:cNvPr id="30" name="Диаграмма 29"/>
          <p:cNvGraphicFramePr/>
          <p:nvPr/>
        </p:nvGraphicFramePr>
        <p:xfrm>
          <a:off x="4571968" y="1124744"/>
          <a:ext cx="4572032" cy="457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5940152" y="3645024"/>
            <a:ext cx="76655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96,1 %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5076056" y="2636912"/>
            <a:ext cx="6639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3,9 %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2792808"/>
              </p:ext>
            </p:extLst>
          </p:nvPr>
        </p:nvGraphicFramePr>
        <p:xfrm>
          <a:off x="857224" y="1000108"/>
          <a:ext cx="7858180" cy="5020364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 2024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72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«Комплексное развитие сельских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территорий Усть-Абаканского района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52 456,7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44 873,5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программа«Развитие субъектов малого и среднего предпринимательства в </a:t>
                      </a:r>
                      <a:r>
                        <a:rPr lang="ru-RU" sz="1200" b="1" u="none" strike="noStrike">
                          <a:latin typeface="Times New Roman" pitchFamily="18" charset="0"/>
                          <a:cs typeface="Times New Roman" pitchFamily="18" charset="0"/>
                        </a:rPr>
                        <a:t>Усть-Абаканском </a:t>
                      </a:r>
                      <a:r>
                        <a:rPr lang="ru-RU" sz="1200" b="1" u="none" strike="noStrike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3 643,0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2 112,0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378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 образования  в 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1 433 259,7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1 373 854,2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4432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Усть-Абаканского района от чрезвычайных ситуаций, обеспечение пожарной безопасности и безопасности людей на водных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объектах»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7 319,9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7 020,2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«Культура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162 094,2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158 651,2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"Развитие физической культуры и спорта в Усть-Абаканском районе 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"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76 089,7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73 198,2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407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«Социальная поддержка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граждан»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139 820,8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134 933,5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91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муниципального имущества в Усть-Абаканском 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30 823,9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29 168,6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«Противодействие незаконному обороту наркотиков, снижение масштабов наркотизации   населения в Усть-Абаканском районе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22,8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общественного порядка и противодействие преступности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142852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20"/>
          <p:cNvSpPr txBox="1">
            <a:spLocks noChangeArrowheads="1"/>
          </p:cNvSpPr>
          <p:nvPr/>
        </p:nvSpPr>
        <p:spPr bwMode="auto">
          <a:xfrm>
            <a:off x="7812360" y="692696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10" name="Picture 2" descr="http://liman.astrobl.ru/sites/default/files/support_busines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916832"/>
            <a:ext cx="662733" cy="441822"/>
          </a:xfrm>
          <a:prstGeom prst="rect">
            <a:avLst/>
          </a:prstGeom>
          <a:noFill/>
        </p:spPr>
      </p:pic>
      <p:pic>
        <p:nvPicPr>
          <p:cNvPr id="24578" name="Picture 2" descr="http://kamensk.donland.ru/Data/Sites/22/media/jpg/%D1%8D%D0%BA%D0%BE%D0%BD%D0%BE%D0%BC%D0%B8%D0%BA%D0%B0/2018/%D1%80%D0%B0%D0%B7%D0%B2%D0%B8%D1%82%D0%B8%D0%B5%D0%BE%D0%B1%D1%80%D0%B0%D0%B7%D0%BE%D0%B2%D0%B0%D0%BD%D0%B8%D1%8F/kollaj_51200.jpg.1000x297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2844" y="2500306"/>
            <a:ext cx="592352" cy="428628"/>
          </a:xfrm>
          <a:prstGeom prst="rect">
            <a:avLst/>
          </a:prstGeom>
          <a:noFill/>
        </p:spPr>
      </p:pic>
      <p:pic>
        <p:nvPicPr>
          <p:cNvPr id="15" name="Picture 4" descr="http://spektrsec.ru/assets/files/2014/08/61f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000372"/>
            <a:ext cx="642942" cy="428628"/>
          </a:xfrm>
          <a:prstGeom prst="rect">
            <a:avLst/>
          </a:prstGeom>
          <a:noFill/>
        </p:spPr>
      </p:pic>
      <p:pic>
        <p:nvPicPr>
          <p:cNvPr id="16" name="Picture 141" descr="https://im3-tub-ru.yandex.net/i?id=f4676d7ee258797ea39f8a2cfb59284d&amp;n=33&amp;h=190&amp;w=2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38"/>
            <a:ext cx="66850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 descr="http://www.miasskiy.ru/wp-content/uploads/2016/04/sport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4071942"/>
            <a:ext cx="571504" cy="443481"/>
          </a:xfrm>
          <a:prstGeom prst="rect">
            <a:avLst/>
          </a:prstGeom>
          <a:noFill/>
        </p:spPr>
      </p:pic>
      <p:pic>
        <p:nvPicPr>
          <p:cNvPr id="20" name="Picture 2" descr="https://im2-tub-ru.yandex.net/i?id=f7170fb97693802088fb9061ecfb87d9&amp;n=33&amp;h=215&amp;w=32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5157192"/>
            <a:ext cx="644049" cy="428628"/>
          </a:xfrm>
          <a:prstGeom prst="rect">
            <a:avLst/>
          </a:prstGeom>
          <a:noFill/>
        </p:spPr>
      </p:pic>
      <p:pic>
        <p:nvPicPr>
          <p:cNvPr id="21" name="Picture 4" descr="http://ullica.ru/wp-content/uploads/2015/08/fotoanons1253f575615a6f4330abd1328a77fc5796bf4617265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179512" y="5733256"/>
            <a:ext cx="643276" cy="428627"/>
          </a:xfrm>
          <a:prstGeom prst="rect">
            <a:avLst/>
          </a:prstGeom>
          <a:noFill/>
        </p:spPr>
      </p:pic>
      <p:pic>
        <p:nvPicPr>
          <p:cNvPr id="22" name="Picture 6" descr="http://www.ipatovo.org/images/fin_progr_03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09120"/>
            <a:ext cx="895785" cy="571504"/>
          </a:xfrm>
          <a:prstGeom prst="rect">
            <a:avLst/>
          </a:prstGeom>
          <a:noFill/>
        </p:spPr>
      </p:pic>
      <p:pic>
        <p:nvPicPr>
          <p:cNvPr id="18" name="Рисунок 17" descr="https://www.agropraktika.com/upload/iblock/996/vsglqs0fwhmhtsjmc487dbtqidie4afm.jpg"/>
          <p:cNvPicPr/>
          <p:nvPr/>
        </p:nvPicPr>
        <p:blipFill>
          <a:blip r:embed="rId11" cstate="print"/>
          <a:srcRect l="59918"/>
          <a:stretch>
            <a:fillRect/>
          </a:stretch>
        </p:blipFill>
        <p:spPr bwMode="auto">
          <a:xfrm>
            <a:off x="107504" y="1196752"/>
            <a:ext cx="735136" cy="60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05754340"/>
              </p:ext>
            </p:extLst>
          </p:nvPr>
        </p:nvGraphicFramePr>
        <p:xfrm>
          <a:off x="857224" y="1357298"/>
          <a:ext cx="7858180" cy="4305991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79726"/>
                <a:gridCol w="1110663"/>
                <a:gridCol w="1395699"/>
                <a:gridCol w="1172092"/>
              </a:tblGrid>
              <a:tr h="1991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Исполнение </a:t>
                      </a:r>
                      <a:endParaRPr lang="ru-RU" sz="1200" b="1" u="none" strike="noStrike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за</a:t>
                      </a:r>
                      <a:r>
                        <a:rPr lang="ru-RU" sz="1200" b="1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2024 год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500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туризма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</a:p>
                    <a:p>
                      <a:pPr algn="l" fontAlgn="b"/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3 000,9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54,5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транспортной системы Усть-Абаканского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района«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78 538,7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33 245,3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"Повышение эффективности управления муниципальными финансами Усть-Абаканского района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180 335,2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178 529,7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15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4 273,7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4 273,7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«Улучшение условий и охраны труда в Усть-Абаканском районе»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3 505,3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3 482,3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«Комплексная программа  модернизации и реформирования жилищно-коммунального хозяйства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 </a:t>
                      </a:r>
                    </a:p>
                    <a:p>
                      <a:pPr algn="l" fontAlgn="t"/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67 154,4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47 062,6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16853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торговли в Усть-Абаканском </a:t>
                      </a:r>
                      <a:r>
                        <a:rPr lang="ru-RU" sz="1200" b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районе»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48,0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/>
                </a:tc>
              </a:tr>
              <a:tr h="252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2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2 244 993,2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2 093 575,7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99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93,3</a:t>
                      </a:r>
                      <a:endParaRPr lang="ru-RU" sz="1200" b="1" i="0" u="none" strike="noStrike" dirty="0">
                        <a:solidFill>
                          <a:srgbClr val="99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728" marR="3728" marT="3728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643042" y="357166"/>
            <a:ext cx="635798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программной части бюджета </a:t>
            </a:r>
          </a:p>
          <a:p>
            <a:pPr algn="ctr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МО Усть-Абаканский район</a:t>
            </a:r>
            <a:endParaRPr lang="ru-RU" sz="2000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7786710" y="100010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9" name="Рисунок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500066" cy="39734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10" name="Picture 4" descr="http://zauralonline.ru/images/photos/big/cb836be22e344034cb26226533c72a3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204864"/>
            <a:ext cx="616448" cy="443012"/>
          </a:xfrm>
          <a:prstGeom prst="rect">
            <a:avLst/>
          </a:prstGeom>
          <a:noFill/>
        </p:spPr>
      </p:pic>
      <p:pic>
        <p:nvPicPr>
          <p:cNvPr id="15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356992"/>
            <a:ext cx="532754" cy="354558"/>
          </a:xfrm>
          <a:prstGeom prst="rect">
            <a:avLst/>
          </a:prstGeom>
          <a:noFill/>
        </p:spPr>
      </p:pic>
      <p:pic>
        <p:nvPicPr>
          <p:cNvPr id="17" name="Picture 2" descr="http://misanec.ru/wp-content/uploads/2015/08/zhkh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93096"/>
            <a:ext cx="571504" cy="500061"/>
          </a:xfrm>
          <a:prstGeom prst="rect">
            <a:avLst/>
          </a:prstGeom>
          <a:noFill/>
        </p:spPr>
      </p:pic>
      <p:pic>
        <p:nvPicPr>
          <p:cNvPr id="19" name="Рисунок 18" descr="http://www.orel-adm.ru/images/stories/torg.jpg"/>
          <p:cNvPicPr/>
          <p:nvPr/>
        </p:nvPicPr>
        <p:blipFill>
          <a:blip r:embed="rId7" cstate="print"/>
          <a:srcRect l="35275" t="27130" r="33939" b="28924"/>
          <a:stretch>
            <a:fillRect/>
          </a:stretch>
        </p:blipFill>
        <p:spPr bwMode="auto">
          <a:xfrm>
            <a:off x="179512" y="4797152"/>
            <a:ext cx="57207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appliftonews.ru/img/collection/b/96@2x.jpg?13921452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2780928"/>
            <a:ext cx="642942" cy="482534"/>
          </a:xfrm>
          <a:prstGeom prst="rect">
            <a:avLst/>
          </a:prstGeom>
          <a:noFill/>
        </p:spPr>
      </p:pic>
      <p:pic>
        <p:nvPicPr>
          <p:cNvPr id="26626" name="Picture 2" descr="https://fs01.cap.ru/www21-11/gkan/news/2021/12/22/5e01f3f7-f83c-4908-8126-3798e46ccc41/710e034d196e0231af9cbb35efe0e.jpg"/>
          <p:cNvPicPr>
            <a:picLocks noChangeAspect="1" noChangeArrowheads="1"/>
          </p:cNvPicPr>
          <p:nvPr/>
        </p:nvPicPr>
        <p:blipFill>
          <a:blip r:embed="rId9" cstate="print"/>
          <a:srcRect l="13891" r="9711"/>
          <a:stretch>
            <a:fillRect/>
          </a:stretch>
        </p:blipFill>
        <p:spPr bwMode="auto">
          <a:xfrm>
            <a:off x="107504" y="3717032"/>
            <a:ext cx="720080" cy="564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500166" y="642918"/>
            <a:ext cx="7000924" cy="92211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"Развитие  образования  в  Усть-Абаканском районе» – 1 373 854,2 тыс. руб.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7503950" y="2068686"/>
            <a:ext cx="281355" cy="158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2071670" y="1928802"/>
            <a:ext cx="0" cy="216024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071670" y="1928802"/>
            <a:ext cx="5572164" cy="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57620" y="2143116"/>
            <a:ext cx="1872208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системы дополнительного образования детей, выявления и поддержки одаренных детей и молодежи»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43702" y="2214554"/>
            <a:ext cx="1925902" cy="73866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«Патриотическое воспитание граждан»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flipV="1">
            <a:off x="4714876" y="1928802"/>
            <a:ext cx="0" cy="21602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42976" y="2143116"/>
            <a:ext cx="1714512" cy="181588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Подпрограмма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«Развитие дошкольного,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начального общего, основного общего, среднего общего образования»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0100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1 337 985,5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86182" y="4071942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34 610,4 </a:t>
            </a: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3071810"/>
            <a:ext cx="2062178" cy="35719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1 258,3 тыс. рублей</a:t>
            </a:r>
            <a:endParaRPr lang="ru-RU" sz="14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Рисунок 3" descr=" дополнит обр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72008"/>
            <a:ext cx="1507213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" name="Рисунок 2" descr="воспитател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572008"/>
            <a:ext cx="1643074" cy="1302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" name="Picture 2" descr="http://sch1421uv.mskobr.ru/images/patriot_vos%281%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3643314"/>
            <a:ext cx="1714512" cy="1285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" name="Рисунок 4" descr="шко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586521"/>
            <a:ext cx="1546592" cy="1271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1428728" y="142852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pic>
        <p:nvPicPr>
          <p:cNvPr id="26628" name="Picture 4" descr="http://rabuny.edu.minskregion.by/gallery/123/9286_html_m25b1f245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4581128"/>
            <a:ext cx="1539419" cy="1500198"/>
          </a:xfrm>
          <a:prstGeom prst="rect">
            <a:avLst/>
          </a:prstGeom>
          <a:noFill/>
        </p:spPr>
      </p:pic>
      <p:pic>
        <p:nvPicPr>
          <p:cNvPr id="29698" name="Picture 2" descr="Picture backgroun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5445224"/>
            <a:ext cx="2281864" cy="116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образование за 2022-2024 годы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xmlns="" val="3499961174"/>
              </p:ext>
            </p:extLst>
          </p:nvPr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0" y="5589240"/>
            <a:ext cx="9252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Дошкольное образование               Общее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Дополнительное  образование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Молодежная политика и оздоровление детей         Прочие мероприятия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929190" y="5643578"/>
            <a:ext cx="144016" cy="14401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357422" y="5643578"/>
            <a:ext cx="144016" cy="144016"/>
          </a:xfrm>
          <a:prstGeom prst="rect">
            <a:avLst/>
          </a:prstGeom>
          <a:solidFill>
            <a:srgbClr val="19D7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00694" y="6143644"/>
            <a:ext cx="144016" cy="1440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714480" y="6072206"/>
            <a:ext cx="144016" cy="14401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71472" y="1928802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5857892"/>
            <a:ext cx="144016" cy="144016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1128089435"/>
              </p:ext>
            </p:extLst>
          </p:nvPr>
        </p:nvGraphicFramePr>
        <p:xfrm>
          <a:off x="285720" y="1785926"/>
          <a:ext cx="47525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Диаграмма 4"/>
          <p:cNvGraphicFramePr>
            <a:graphicFrameLocks/>
          </p:cNvGraphicFramePr>
          <p:nvPr/>
        </p:nvGraphicFramePr>
        <p:xfrm>
          <a:off x="214282" y="2500306"/>
          <a:ext cx="4127500" cy="347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5"/>
          <p:cNvGraphicFramePr>
            <a:graphicFrameLocks/>
          </p:cNvGraphicFramePr>
          <p:nvPr/>
        </p:nvGraphicFramePr>
        <p:xfrm>
          <a:off x="5000628" y="3214686"/>
          <a:ext cx="3892547" cy="3235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428596" y="1785926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Численность воспитанников в дошкольных образовательных учреждениях района</a:t>
            </a: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572000" y="2357430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latin typeface="+mj-lt"/>
              </a:rPr>
              <a:t>Расходы местного бюджета на обеспечение общедоступного и бесплатного дошкольного образования</a:t>
            </a:r>
          </a:p>
        </p:txBody>
      </p: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143868" y="3214686"/>
            <a:ext cx="100013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85852" y="285728"/>
            <a:ext cx="421484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endParaRPr lang="ru-RU" sz="1400" dirty="0" smtClean="0">
              <a:latin typeface="+mj-lt"/>
            </a:endParaRPr>
          </a:p>
          <a:p>
            <a:pPr>
              <a:defRPr/>
            </a:pPr>
            <a:r>
              <a:rPr lang="ru-RU" sz="1400" dirty="0" smtClean="0">
                <a:latin typeface="+mj-lt"/>
              </a:rPr>
              <a:t>Сеть </a:t>
            </a:r>
            <a:r>
              <a:rPr lang="ru-RU" sz="1400" dirty="0">
                <a:latin typeface="+mj-lt"/>
              </a:rPr>
              <a:t>образовательных учреждений, реализующих в районе программу дошкольного образования, в настоящее время включает </a:t>
            </a:r>
            <a:r>
              <a:rPr lang="ru-RU" sz="1400" dirty="0" smtClean="0">
                <a:latin typeface="+mj-lt"/>
              </a:rPr>
              <a:t>9 </a:t>
            </a:r>
            <a:r>
              <a:rPr lang="ru-RU" sz="1400" dirty="0">
                <a:latin typeface="+mj-lt"/>
              </a:rPr>
              <a:t>учреждений.</a:t>
            </a:r>
          </a:p>
        </p:txBody>
      </p:sp>
      <p:pic>
        <p:nvPicPr>
          <p:cNvPr id="3078" name="Picture 6" descr="http://googlik.info/doshkolniki/detskij_s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142852"/>
            <a:ext cx="3254912" cy="2171491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1285852" y="285728"/>
            <a:ext cx="4071966" cy="4103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ДОШКОЛЬНОЕ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14480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57203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571480"/>
            <a:ext cx="7822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развитие дошкольного образования направлено 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227 591,4 тыс. руб., в том числе: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http://www.s.061.ua/section/newsInternalIcon/upload/images/news/icon/000/006/093/rem_det_159b92223422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1142984"/>
            <a:ext cx="2912836" cy="1500198"/>
          </a:xfrm>
          <a:prstGeom prst="rect">
            <a:avLst/>
          </a:prstGeom>
          <a:noFill/>
        </p:spPr>
      </p:pic>
      <p:pic>
        <p:nvPicPr>
          <p:cNvPr id="19462" name="Picture 6" descr="http://kids.cooperation.ru/upload/medialibrary/6d6/6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2786058"/>
            <a:ext cx="2928958" cy="1857388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1491882"/>
              </p:ext>
            </p:extLst>
          </p:nvPr>
        </p:nvGraphicFramePr>
        <p:xfrm>
          <a:off x="179512" y="1988840"/>
          <a:ext cx="5760640" cy="4414472"/>
        </p:xfrm>
        <a:graphic>
          <a:graphicData uri="http://schemas.openxmlformats.org/drawingml/2006/table">
            <a:tbl>
              <a:tblPr/>
              <a:tblGrid>
                <a:gridCol w="4536504"/>
                <a:gridCol w="1224136"/>
              </a:tblGrid>
              <a:tr h="77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6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6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  <a:endParaRPr lang="ru-RU" sz="1600" b="0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215 247,5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236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</a:t>
                      </a:r>
                      <a:r>
                        <a:rPr lang="ru-RU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по развитию 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модернизация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региональных систем</a:t>
                      </a: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дошкольного образования  </a:t>
                      </a:r>
                      <a:endParaRPr lang="ru-RU" sz="16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8 942,9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2 311,9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3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Модернизация региональных систем дошкольного образования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471,5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723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инициативного проекта «Родничок – территория счастливого и безопасного детства"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435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600" b="1" i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217,6</a:t>
                      </a:r>
                      <a:endParaRPr lang="ru-RU" sz="16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23554" name="Picture 2" descr="http://itd1.mycdn.me/image?id=861478383483&amp;t=20&amp;plc=WEB&amp;tkn=*WeSCrg2Czozki4dLL434PlFaqP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25144"/>
            <a:ext cx="2952328" cy="1968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начального общего, основного общего и среднего образования направлено 1 061 161,1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s://ust-abakan.ru/upload/iblock/298/Zadacha-_-perevesti-obuchenie-shkolnikov-v-s.-Kalinino-v-odnu-smenu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71792" y="836712"/>
            <a:ext cx="169269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s://ust-abakan.ru/upload/iblock/a42/kadety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7883" y="2420888"/>
            <a:ext cx="1946117" cy="1296144"/>
          </a:xfrm>
          <a:prstGeom prst="rect">
            <a:avLst/>
          </a:prstGeom>
          <a:noFill/>
        </p:spPr>
      </p:pic>
      <p:sp>
        <p:nvSpPr>
          <p:cNvPr id="2052" name="AutoShape 4" descr="https://www.vittomebel.ru/upload/shop_4/1/1/9/group_11935/group_1193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express-china.ru/upload/iblock/01c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3861048"/>
            <a:ext cx="1907704" cy="1273392"/>
          </a:xfrm>
          <a:prstGeom prst="rect">
            <a:avLst/>
          </a:prstGeom>
          <a:noFill/>
        </p:spPr>
      </p:pic>
      <p:pic>
        <p:nvPicPr>
          <p:cNvPr id="2056" name="Picture 8" descr="https://flagshtok.info/article/21/38e6dbbd/image612def447c034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5229200"/>
            <a:ext cx="1907704" cy="1453034"/>
          </a:xfrm>
          <a:prstGeom prst="rect">
            <a:avLst/>
          </a:prstGeom>
          <a:noFill/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79511" y="1196752"/>
          <a:ext cx="6912769" cy="5214077"/>
        </p:xfrm>
        <a:graphic>
          <a:graphicData uri="http://schemas.openxmlformats.org/drawingml/2006/table">
            <a:tbl>
              <a:tblPr/>
              <a:tblGrid>
                <a:gridCol w="5616624"/>
                <a:gridCol w="1296145"/>
              </a:tblGrid>
              <a:tr h="63210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0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общеобразовательных учреждений), выплата вознаграждения за классное руководство 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899 665,1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 реализация мероприятий по развитию общеобразовательных организаций </a:t>
                      </a:r>
                      <a:endParaRPr lang="ru-RU" sz="1100" b="1" baseline="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321,1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3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9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12 977,7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449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советников директора по воспитанию и взаимодействию с детскими общественными объединениями в общеобразовательных организация и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</a:t>
                      </a:r>
                      <a:endParaRPr lang="ru-RU" sz="1200" b="1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2 885,1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8732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Приобретение жилья для специалистов с высшим педагогическим образованием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2 883,4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13560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(обновление материально-технической базы) оборудованием, средствами обучения и воспитания общеобразовательных организаций, в том числе осуществляющих образовательную деятельность по адаптированным основным общеобразовательным программам 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«Современная школа»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(Приобретение оборудования для кабинета  Точка роста)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7 735,9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352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Приобретение компьютерного оборудования (ноутбуки, МФУ) для кабинета ЦОС </a:t>
                      </a:r>
                      <a:r>
                        <a:rPr lang="ru-RU" sz="1200" i="1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В-Биджинская</a:t>
                      </a: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СОШ </a:t>
                      </a:r>
                      <a:r>
                        <a:rPr lang="ru-RU" sz="1200" b="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</a:t>
                      </a:r>
                      <a:r>
                        <a:rPr lang="ru-RU" sz="12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«Цифровая образовательная среда»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3 947,7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2051720" y="476672"/>
            <a:ext cx="3214710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Общее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://vestikavkaza.ru/upload/2016-08-22/21651250237ff2baee14e80fe04536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916832"/>
            <a:ext cx="1721268" cy="1584176"/>
          </a:xfrm>
          <a:prstGeom prst="rect">
            <a:avLst/>
          </a:prstGeom>
          <a:noFill/>
        </p:spPr>
      </p:pic>
      <p:pic>
        <p:nvPicPr>
          <p:cNvPr id="10" name="Picture 2" descr="http://www.bala-kkk.kz/sites/default/files/upload/images/5415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789040"/>
            <a:ext cx="1728192" cy="1445768"/>
          </a:xfrm>
          <a:prstGeom prst="rect">
            <a:avLst/>
          </a:prstGeom>
          <a:noFill/>
        </p:spPr>
      </p:pic>
      <p:pic>
        <p:nvPicPr>
          <p:cNvPr id="11" name="Рисунок 10" descr="https://catchsuccess.ru/wp-content/uploads/b/9/8/b98ae10f64d4be38e57c0a4401c6fe55.jpeg"/>
          <p:cNvPicPr/>
          <p:nvPr/>
        </p:nvPicPr>
        <p:blipFill>
          <a:blip r:embed="rId6" cstate="print"/>
          <a:srcRect l="71012" b="71658"/>
          <a:stretch>
            <a:fillRect/>
          </a:stretch>
        </p:blipFill>
        <p:spPr bwMode="auto">
          <a:xfrm>
            <a:off x="7236296" y="5445224"/>
            <a:ext cx="1722286" cy="126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sun6-20.userapi.com/s/v1/ig2/GkAvN4H_BiaFwOoBio-Dz1nAuuJUVXyF1LY5GXSt0tpiDq7lH68_Gx0OgSRmoZB1UvkNp71n-xypmScj66NJtP3p.jpg?size=1009x1009&amp;quality=95&amp;crop=33,44,1009,1009&amp;ava=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88640"/>
            <a:ext cx="1800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1484784"/>
          <a:ext cx="6912768" cy="4704052"/>
        </p:xfrm>
        <a:graphic>
          <a:graphicData uri="http://schemas.openxmlformats.org/drawingml/2006/table">
            <a:tbl>
              <a:tblPr/>
              <a:tblGrid>
                <a:gridCol w="5616624"/>
                <a:gridCol w="1296144"/>
              </a:tblGrid>
              <a:tr h="512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Укрепление материально-технической базы кабинетов хакасского языка в муниципальных общеобразовательных организациях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1 000,4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232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модернизации школьных систем образования (ремонт </a:t>
                      </a:r>
                      <a:r>
                        <a:rPr lang="ru-RU" sz="1200" b="1" i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Чапаевской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СОШ)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35 095,2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43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образовательных учреждений за счет средств из резервного фонда Республики Хакасия и выделении средств из резервного фонда Правительства Республики Хакасия по предупреждению и ликвидации чрезвычайных ситуаций и последствий стихийных бедствий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859,4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059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Реализация мероприятий по предоставлению школьного питания,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т.ч. предоставление бесплатного горячего питания обучающихся, получающих начальное общее образование в  муниципальных образовательных организациях</a:t>
                      </a:r>
                      <a:endParaRPr lang="ru-RU" sz="1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46 521,4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757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 по организации отдыха, оздоровления и занятости несовершеннолетних </a:t>
                      </a:r>
                      <a:r>
                        <a:rPr lang="ru-RU" sz="12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(организаций пришкольных площадок в каникулярное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время)</a:t>
                      </a:r>
                      <a:endParaRPr lang="ru-RU" sz="1200" b="0" i="1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601,9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61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инициативного проекта «Актовый зал школы - центр молодежных инициатив» МБОУ  «Усть-Абаканская СОШ им. М.Е. Орлова»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Реализация инициативного проекта «Спортивная молодежь – сильная Россия"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613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2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716,8</a:t>
                      </a: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43001" y="142875"/>
            <a:ext cx="450057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системе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дополнительного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осуществляют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муниципальных</a:t>
            </a:r>
          </a:p>
          <a:p>
            <a:pPr algn="just">
              <a:defRPr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учреждения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14" name="Диаграмма 4"/>
          <p:cNvGraphicFramePr>
            <a:graphicFrameLocks/>
          </p:cNvGraphicFramePr>
          <p:nvPr/>
        </p:nvGraphicFramePr>
        <p:xfrm>
          <a:off x="500034" y="3286124"/>
          <a:ext cx="3571900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5"/>
          <p:cNvGraphicFramePr>
            <a:graphicFrameLocks/>
          </p:cNvGraphicFramePr>
          <p:nvPr/>
        </p:nvGraphicFramePr>
        <p:xfrm>
          <a:off x="4714876" y="3357562"/>
          <a:ext cx="3606795" cy="2878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143900" y="2928934"/>
            <a:ext cx="10001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latin typeface="+mj-lt"/>
              </a:rPr>
              <a:t>млн.руб</a:t>
            </a:r>
            <a:r>
              <a:rPr lang="ru-RU" sz="1100" dirty="0">
                <a:latin typeface="+mj-lt"/>
              </a:rPr>
              <a:t>.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214282" y="2857496"/>
            <a:ext cx="37861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Численность </a:t>
            </a:r>
            <a:r>
              <a:rPr lang="ru-RU" sz="1200" b="1" dirty="0" smtClean="0">
                <a:latin typeface="+mj-lt"/>
              </a:rPr>
              <a:t>обучающихся</a:t>
            </a:r>
            <a:endParaRPr lang="ru-RU" sz="1200" b="1" dirty="0">
              <a:latin typeface="+mj-lt"/>
            </a:endParaRPr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4286248" y="2857496"/>
            <a:ext cx="4286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>
                <a:latin typeface="+mj-lt"/>
              </a:rPr>
              <a:t>Расходы местного бюджета на обеспечение </a:t>
            </a:r>
            <a:r>
              <a:rPr lang="ru-RU" sz="1200" b="1" dirty="0" smtClean="0">
                <a:latin typeface="+mj-lt"/>
              </a:rPr>
              <a:t>дополнительного образования</a:t>
            </a:r>
            <a:endParaRPr lang="ru-RU" sz="1200" b="1" dirty="0">
              <a:latin typeface="+mj-lt"/>
            </a:endParaRPr>
          </a:p>
        </p:txBody>
      </p:sp>
      <p:pic>
        <p:nvPicPr>
          <p:cNvPr id="1026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88640"/>
            <a:ext cx="2145235" cy="1428760"/>
          </a:xfrm>
          <a:prstGeom prst="rect">
            <a:avLst/>
          </a:prstGeom>
          <a:noFill/>
        </p:spPr>
      </p:pic>
      <p:pic>
        <p:nvPicPr>
          <p:cNvPr id="1032" name="Picture 8" descr="http://rasskazovogorono.68edu.ru/wp-content/uploads/2016/04/ddt-thumbnail-01-1-672x3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1196752"/>
            <a:ext cx="2455025" cy="1359032"/>
          </a:xfrm>
          <a:prstGeom prst="rect">
            <a:avLst/>
          </a:prstGeom>
          <a:noFill/>
        </p:spPr>
      </p:pic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1285852" y="214290"/>
            <a:ext cx="2786082" cy="5715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ДОПОЛНИТЕЛЬНОЕ образование</a:t>
            </a:r>
            <a:endParaRPr lang="ru-RU" sz="2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2"/>
          <p:cNvSpPr>
            <a:spLocks noGrp="1" noChangeArrowheads="1"/>
          </p:cNvSpPr>
          <p:nvPr>
            <p:ph idx="1"/>
          </p:nvPr>
        </p:nvSpPr>
        <p:spPr bwMode="auto">
          <a:xfrm>
            <a:off x="642910" y="500042"/>
            <a:ext cx="8229600" cy="596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lang="ru-RU" sz="1800" b="1" i="1" dirty="0" smtClean="0"/>
              <a:t>Исполнение бюджета</a:t>
            </a:r>
          </a:p>
          <a:p>
            <a:pPr algn="ctr">
              <a:buNone/>
            </a:pPr>
            <a:endParaRPr lang="ru-RU" sz="800" b="1" i="1" dirty="0" smtClean="0"/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– 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>
              <a:buNone/>
            </a:pPr>
            <a:r>
              <a:rPr lang="ru-RU" sz="1800" b="1" i="1" dirty="0" smtClean="0"/>
              <a:t>Исполнение бюджета </a:t>
            </a:r>
            <a:r>
              <a:rPr lang="ru-RU" sz="1800" b="1" i="1" dirty="0" smtClean="0">
                <a:solidFill>
                  <a:srgbClr val="7030A0"/>
                </a:solidFill>
              </a:rPr>
              <a:t>- это этап бюджетного процесса, который начинается с момента утверждения решения о бюджете и продолжается в течении финансового года. Существуют этапы этого процесса: 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доходам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обеспечение своевременного и полного поступления в бюджет налогов, сборов, доходов от использования имущества и других обязательных платежей, в соответствии с утвержденным планом.</a:t>
            </a:r>
          </a:p>
          <a:p>
            <a:pPr>
              <a:buFontTx/>
              <a:buChar char="-"/>
            </a:pPr>
            <a:r>
              <a:rPr lang="ru-RU" sz="1800" b="1" i="1" dirty="0" smtClean="0"/>
              <a:t>исполнение бюджета по расходам </a:t>
            </a:r>
            <a:r>
              <a:rPr lang="ru-RU" sz="1800" b="1" i="1" dirty="0" smtClean="0">
                <a:solidFill>
                  <a:srgbClr val="7030A0"/>
                </a:solidFill>
              </a:rPr>
              <a:t>- финансирование мероприятий, предусмотренных решением о бюджете, в пределах утвержденных сумм с целью исполнения принятых расходных обязательств.</a:t>
            </a:r>
          </a:p>
          <a:p>
            <a:pPr>
              <a:buNone/>
            </a:pPr>
            <a:r>
              <a:rPr lang="ru-RU" sz="1800" b="1" i="1" dirty="0" smtClean="0">
                <a:solidFill>
                  <a:srgbClr val="7030A0"/>
                </a:solidFill>
              </a:rPr>
              <a:t>       Годовой отчет об исполнении бюджета предоставляется в Совет депутатов Усть-Абаканского района. По результатам рассмотрения отчета об исполнении бюджета Совет депутатов Усть-Абаканского района принимает решение об его утверждении.</a:t>
            </a:r>
            <a:endParaRPr lang="ru-RU" sz="1800" b="1" i="1" dirty="0" smtClean="0">
              <a:solidFill>
                <a:srgbClr val="7030A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71414"/>
            <a:ext cx="857256" cy="97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pic>
        <p:nvPicPr>
          <p:cNvPr id="10" name="Рисунок 9" descr="http://images.myshared.ru/9/940438/slide_1.jpg"/>
          <p:cNvPicPr/>
          <p:nvPr/>
        </p:nvPicPr>
        <p:blipFill>
          <a:blip r:embed="rId3" cstate="print"/>
          <a:srcRect l="13615" t="28401" r="11929" b="16468"/>
          <a:stretch>
            <a:fillRect/>
          </a:stretch>
        </p:blipFill>
        <p:spPr bwMode="auto">
          <a:xfrm>
            <a:off x="1857356" y="285728"/>
            <a:ext cx="150019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757318" cy="85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28728" y="142852"/>
            <a:ext cx="4943472" cy="35719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76672"/>
            <a:ext cx="75724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 развитие системы дополнительного образования направлено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57 658,0 тыс. руб., в том числе: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2815861"/>
              </p:ext>
            </p:extLst>
          </p:nvPr>
        </p:nvGraphicFramePr>
        <p:xfrm>
          <a:off x="251520" y="1340768"/>
          <a:ext cx="5904656" cy="4735344"/>
        </p:xfrm>
        <a:graphic>
          <a:graphicData uri="http://schemas.openxmlformats.org/drawingml/2006/table">
            <a:tbl>
              <a:tblPr/>
              <a:tblGrid>
                <a:gridCol w="5145032"/>
                <a:gridCol w="759624"/>
              </a:tblGrid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выполнение муниципального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(о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беспечение деятельности подведомственных учреждений)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38 517,8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Функционирование модели персонифицированного финансирования дополнительного образования детей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6 924,7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условия для обеспечения современного качества образования</a:t>
                      </a:r>
                      <a:r>
                        <a:rPr lang="ru-RU" sz="11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ru-RU" sz="1200" b="1" i="1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188,7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Ремонт учреждений за счет средств из резервного фонда Республики Хакасия и выделении средств из резервного фонда Правительства Республики Хакасия по предупреждению и ликвидации чрезвычайных ситуаций и последствий стихийных бедствий</a:t>
                      </a:r>
                      <a:endParaRPr lang="ru-RU" sz="1200" b="1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520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Выявление и поддержка одаренных детей и талантливой молодежи: Участие обучающихся (команд школьников) и их сопровождающих (руководителей) в республиканских, межрегиональных, всероссийских учебно-тренировочных сборах, спортивных соревнованиях, школах для одаренных детей и других международных и всероссийских мероприятиях</a:t>
                      </a:r>
                      <a:endParaRPr lang="ru-RU" sz="1100" i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1 410,8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Мероприятия, направленные на патриотическое воспитание граждан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1 090,1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Оснащение (обновление материально- технической базы) оборудованием, средствами обучения и воспитания образовательных организаций различных типов для реализации дополнительных </a:t>
                      </a:r>
                      <a:r>
                        <a:rPr lang="ru-RU" sz="1100" b="0" i="1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общеразвивающих</a:t>
                      </a:r>
                      <a:r>
                        <a:rPr lang="ru-RU" sz="1100" b="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программ, для создания информационных систем в образовательных организациях  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рамках </a:t>
                      </a:r>
                      <a:r>
                        <a:rPr lang="ru-RU" sz="1100" b="1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регионального проекта Республики Хакасия «Успех каждого ребенка»</a:t>
                      </a:r>
                      <a:r>
                        <a:rPr lang="ru-RU" sz="1100" i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6 796,3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Капитальный ремонт объектов муниципальной собственности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1 131,2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608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521,8</a:t>
                      </a:r>
                      <a:endParaRPr lang="ru-RU" sz="1200" b="1" i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 descr="http://afisha.a42.ru/uploads/posters/9b/9bfb6140-f7d3-11e5-9729-21be545a3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708920"/>
            <a:ext cx="2577705" cy="1716792"/>
          </a:xfrm>
          <a:prstGeom prst="rect">
            <a:avLst/>
          </a:prstGeom>
          <a:noFill/>
        </p:spPr>
      </p:pic>
      <p:pic>
        <p:nvPicPr>
          <p:cNvPr id="13" name="Picture 8" descr="http://900igr.net/up/datas/174327/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653136"/>
            <a:ext cx="2592288" cy="1944217"/>
          </a:xfrm>
          <a:prstGeom prst="rect">
            <a:avLst/>
          </a:prstGeom>
          <a:noFill/>
        </p:spPr>
      </p:pic>
      <p:pic>
        <p:nvPicPr>
          <p:cNvPr id="12" name="Picture 2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04664"/>
            <a:ext cx="2402257" cy="232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59632" y="0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Культуру –  107 992,0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pic>
        <p:nvPicPr>
          <p:cNvPr id="28" name="Picture 2" descr="http://www.tatary-urala.ru/images/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701728" y="4869160"/>
            <a:ext cx="244227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://adi19.ru/wp-content/uploads/2014/03/sib-g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0616" y="1052736"/>
            <a:ext cx="2453384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680279"/>
              </p:ext>
            </p:extLst>
          </p:nvPr>
        </p:nvGraphicFramePr>
        <p:xfrm>
          <a:off x="179512" y="616734"/>
          <a:ext cx="6408712" cy="6241266"/>
        </p:xfrm>
        <a:graphic>
          <a:graphicData uri="http://schemas.openxmlformats.org/drawingml/2006/table">
            <a:tbl>
              <a:tblPr/>
              <a:tblGrid>
                <a:gridCol w="5396811"/>
                <a:gridCol w="1011901"/>
              </a:tblGrid>
              <a:tr h="442836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учреждений  культуры (Дома культуры, Музеи,  ЦБС, МРЦ)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76 328,0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8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Капитальный ремонт в муниципальных учреждениях, в том числе проектно-сметная документация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411,4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202560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 по поддержки и развитию культуры, искусства , сохранение культурных ценностей,</a:t>
                      </a:r>
                      <a:r>
                        <a:rPr lang="ru-RU" sz="11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мероприятия, направленные на патриотическое воспитание граждан, мероприятия в области молодежной политики </a:t>
                      </a:r>
                      <a:r>
                        <a:rPr lang="ru-RU" sz="11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организация и проведение культмассовых мероприятий, укрепление материально-технической базы муниципальных учреждений культуры в том числе приобретение звукового и световое оборудования танцевальных костюмов и обуви, комплектование книжного фонда, проведение текущих ремонтов</a:t>
                      </a:r>
                      <a:r>
                        <a:rPr lang="ru-RU" sz="1100" b="0" i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учреждений культуры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18 492,2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586487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0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библиотечной деятельности 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(Обеспечение библиотек услугами связи в части предоставления широкополосного доступа к сети «Интернет», пополнение и обновление книжного фонда, проведение</a:t>
                      </a:r>
                      <a:r>
                        <a:rPr lang="ru-RU" sz="1100" b="0" i="0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мероприятий с детьми и молодежью</a:t>
                      </a:r>
                      <a:r>
                        <a:rPr lang="ru-RU" sz="1100" b="0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  <a:endParaRPr lang="ru-RU" sz="110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4 926,2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464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поддержка отрасли культуры (денежное поощрение лучших сельских учреждений культуры) в рамках регионального проекта Республики Хакасия «Творческие люди»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241,4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464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безопасности музейного фонда и развитие музеев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275,8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1722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Содействие формирования туристической инфраструктуры и материально-технической базы</a:t>
                      </a:r>
                      <a:r>
                        <a:rPr lang="ru-RU" sz="1100" b="1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 организация, координация туристической деятельности и продвижения туристического продукта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270,1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570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Техническое оснащение муниципальных музеев  под открытом небом в рамках регионального проекта Республики Хакасия  «Культурная среда»</a:t>
                      </a:r>
                      <a:endParaRPr lang="ru-RU" sz="110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283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Развитие и поддержка народного творчества, гармонизация отношений в Усть-Абаканском районе </a:t>
                      </a:r>
                      <a:r>
                        <a:rPr lang="ru-RU" sz="1100" b="0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(Мероприятия в сфере развития и гармонизации межнациональных отношений )</a:t>
                      </a:r>
                      <a:endParaRPr lang="ru-RU" sz="110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598,2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84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baseline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Расходы на охрану труда в учреждениях</a:t>
                      </a:r>
                      <a:endParaRPr lang="ru-RU" sz="1100" b="1" i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84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 на мероприятия по формированию современного облика сельских территорий, направленных на создание и развитие инфраструктуры в сельской местности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2 771,4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2849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Иные межбюджетные трансферты на мероприятия по поддержке и развитию культуры</a:t>
                      </a: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2 998,6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2" descr="C:\Users\КЕРШМ\Desktop\H8QmVy_C8hQ.jpg"/>
          <p:cNvPicPr>
            <a:picLocks noChangeAspect="1" noChangeArrowheads="1"/>
          </p:cNvPicPr>
          <p:nvPr/>
        </p:nvPicPr>
        <p:blipFill>
          <a:blip r:embed="rId5" cstate="print"/>
          <a:srcRect l="-1181" t="9974" r="19783" b="15748"/>
          <a:stretch>
            <a:fillRect/>
          </a:stretch>
        </p:blipFill>
        <p:spPr bwMode="auto">
          <a:xfrm>
            <a:off x="6662079" y="2924944"/>
            <a:ext cx="2481921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714480" y="785794"/>
            <a:ext cx="650085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расходов на культуру за 2022-2024 годы</a:t>
            </a: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0" y="1340768"/>
          <a:ext cx="5508104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4572000" y="1285860"/>
          <a:ext cx="4357718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67744" y="5589240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76056" y="5661248"/>
            <a:ext cx="144016" cy="144016"/>
          </a:xfrm>
          <a:prstGeom prst="rect">
            <a:avLst/>
          </a:prstGeom>
          <a:solidFill>
            <a:srgbClr val="758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915816" y="5661248"/>
            <a:ext cx="144016" cy="1440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932040" y="5589240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Другие вопросы в области культуры, кинематографии</a:t>
            </a:r>
          </a:p>
        </p:txBody>
      </p:sp>
      <p:sp>
        <p:nvSpPr>
          <p:cNvPr id="23" name="TextBox 20"/>
          <p:cNvSpPr txBox="1">
            <a:spLocks noChangeArrowheads="1"/>
          </p:cNvSpPr>
          <p:nvPr/>
        </p:nvSpPr>
        <p:spPr bwMode="auto">
          <a:xfrm>
            <a:off x="500034" y="1714488"/>
            <a:ext cx="835639" cy="261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dirty="0" smtClean="0">
                <a:latin typeface="Tahoma" pitchFamily="34" charset="0"/>
                <a:cs typeface="Tahoma" pitchFamily="34" charset="0"/>
              </a:rPr>
              <a:t>тыс. руб.</a:t>
            </a:r>
            <a:endParaRPr lang="ru-RU" sz="11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Заголовок 1"/>
          <p:cNvSpPr txBox="1">
            <a:spLocks/>
          </p:cNvSpPr>
          <p:nvPr/>
        </p:nvSpPr>
        <p:spPr bwMode="auto">
          <a:xfrm>
            <a:off x="1214414" y="285728"/>
            <a:ext cx="7572428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Расходы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Спорт –  72 017,0 тыс. рублей</a:t>
            </a:r>
            <a:endParaRPr lang="ru-RU" sz="2400" b="1" i="1" dirty="0" smtClean="0">
              <a:ln/>
              <a:cs typeface="Arial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36680279"/>
              </p:ext>
            </p:extLst>
          </p:nvPr>
        </p:nvGraphicFramePr>
        <p:xfrm>
          <a:off x="179512" y="1268760"/>
          <a:ext cx="5544616" cy="3120456"/>
        </p:xfrm>
        <a:graphic>
          <a:graphicData uri="http://schemas.openxmlformats.org/drawingml/2006/table">
            <a:tbl>
              <a:tblPr/>
              <a:tblGrid>
                <a:gridCol w="4669150"/>
                <a:gridCol w="875466"/>
              </a:tblGrid>
              <a:tr h="381394">
                <a:tc>
                  <a:txBody>
                    <a:bodyPr/>
                    <a:lstStyle/>
                    <a:p>
                      <a:pPr lvl="0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спортивных мероприятий, обеспечение подготовки команд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888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развития отрасли физической культуры и спорта (</a:t>
                      </a:r>
                      <a:r>
                        <a:rPr lang="ru-RU" sz="115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деятельности подведомственных учреждений (МБУДО "Усть-Абаканская СШ», оказание адресной финансовой поддержки спортивным организациям, осуществляющим подготовку спортивного резерва )</a:t>
                      </a:r>
                      <a:endParaRPr lang="ru-RU" sz="1150" b="0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41 092,7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Обеспечение деятельности подведомственных учреждений (МАУ "Универсальный спортивный зал»</a:t>
                      </a:r>
                      <a:endParaRPr lang="ru-RU" sz="115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17 174,4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0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Создание условий для занятий физической культурой и спортом, укрепление материально-технической базы</a:t>
                      </a:r>
                      <a:endParaRPr lang="ru-RU" sz="1150" b="1" i="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3 509,9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1394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Физкультурно-оздоровительная работа с различными категориями населения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1 845,2</a:t>
                      </a:r>
                      <a:endParaRPr lang="ru-RU" sz="115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  <a:tr h="618996">
                <a:tc>
                  <a:txBody>
                    <a:bodyPr/>
                    <a:lstStyle/>
                    <a:p>
                      <a:pPr lvl="0" algn="just">
                        <a:buClr>
                          <a:srgbClr val="FF0000"/>
                        </a:buClr>
                      </a:pPr>
                      <a:r>
                        <a:rPr lang="ru-RU" sz="1150" b="1" i="0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Окончание строительства универсального спортивного зала  п. Усть-Абакан </a:t>
                      </a:r>
                      <a:r>
                        <a:rPr lang="ru-RU" sz="1150" b="0" i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(строительный</a:t>
                      </a:r>
                      <a:r>
                        <a:rPr lang="ru-RU" sz="1150" b="0" i="1" u="none" strike="noStrike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150" b="0" i="1" u="none" strike="noStrike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контроль, благоустройство территории УСЗ: асфальтирование, установка знаков, разметка)</a:t>
                      </a:r>
                      <a:endParaRPr lang="ru-RU" sz="1150" b="0" i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b="1" i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7 914,8</a:t>
                      </a:r>
                      <a:endParaRPr lang="ru-RU" sz="1150" b="1" i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615" marR="44615" marT="22308" marB="22308" anchor="ctr">
                    <a:lnL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B641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1EB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 descr="https://ust-abakan.ru/upload/iblock/c72/basket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764704"/>
            <a:ext cx="2952328" cy="1660684"/>
          </a:xfrm>
          <a:prstGeom prst="rect">
            <a:avLst/>
          </a:prstGeom>
          <a:noFill/>
        </p:spPr>
      </p:pic>
      <p:pic>
        <p:nvPicPr>
          <p:cNvPr id="1038" name="Picture 14" descr="https://sun9-35.userapi.com/impg/J0jC3-w0ETs10XYFXYaU_2QZhziHpjed_hocVg/r8V2ufriS7Q.jpg?size=604x453&amp;quality=95&amp;sign=1a136054e93af8b18cc10842cb828a0f&amp;c_uniq_tag=9CK8DHIdP3QDfs6KeBpa5LgZfYpoUmeEK2sDt63RozQ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564904"/>
            <a:ext cx="2880320" cy="2160240"/>
          </a:xfrm>
          <a:prstGeom prst="rect">
            <a:avLst/>
          </a:prstGeom>
          <a:noFill/>
        </p:spPr>
      </p:pic>
      <p:pic>
        <p:nvPicPr>
          <p:cNvPr id="1042" name="Picture 18" descr="https://ust-abakan.ru/upload/iblock/31f/DSC07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509120"/>
            <a:ext cx="3947878" cy="2232248"/>
          </a:xfrm>
          <a:prstGeom prst="rect">
            <a:avLst/>
          </a:prstGeom>
          <a:noFill/>
        </p:spPr>
      </p:pic>
      <p:pic>
        <p:nvPicPr>
          <p:cNvPr id="15362" name="Picture 2" descr="https://sun9-34.userapi.com/impg/zDF6EBosVRq0cYTcJbcAKiHZYh-hHExqjOuCGA/mWU0D01erew.jpg?size=1280x853&amp;quality=95&amp;sign=eba96644fd30b5ea18f3b629a00ad38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509120"/>
            <a:ext cx="3312368" cy="2207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4"/>
          <p:cNvSpPr>
            <a:spLocks noGrp="1"/>
          </p:cNvSpPr>
          <p:nvPr>
            <p:ph idx="1"/>
          </p:nvPr>
        </p:nvSpPr>
        <p:spPr>
          <a:xfrm>
            <a:off x="2123728" y="404664"/>
            <a:ext cx="4248472" cy="840725"/>
          </a:xfrm>
          <a:prstGeom prst="flowChartMultidocumen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 fontScale="40000" lnSpcReduction="20000"/>
          </a:bodyPr>
          <a:lstStyle/>
          <a:p>
            <a:pPr algn="ctr">
              <a:buFont typeface="Wingdings 2" panose="05020102010507070707" pitchFamily="18" charset="2"/>
              <a:buNone/>
              <a:defRPr/>
            </a:pPr>
            <a:endParaRPr lang="ru-RU" dirty="0" smtClean="0">
              <a:solidFill>
                <a:srgbClr val="000000"/>
              </a:solidFill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Дорожное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хозяйство </a:t>
            </a: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 </a:t>
            </a:r>
            <a:endParaRPr lang="ru-RU" sz="3500" b="1" dirty="0">
              <a:solidFill>
                <a:srgbClr val="000000"/>
              </a:solidFill>
              <a:latin typeface="+mj-lt"/>
            </a:endParaRPr>
          </a:p>
          <a:p>
            <a:pPr algn="ctr">
              <a:buFont typeface="Wingdings 2" panose="05020102010507070707" pitchFamily="18" charset="2"/>
              <a:buNone/>
              <a:defRPr/>
            </a:pPr>
            <a:r>
              <a:rPr lang="ru-RU" sz="3500" b="1" dirty="0" smtClean="0">
                <a:solidFill>
                  <a:srgbClr val="000000"/>
                </a:solidFill>
                <a:latin typeface="+mj-lt"/>
              </a:rPr>
              <a:t>31 898,5 тыс. </a:t>
            </a:r>
            <a:r>
              <a:rPr lang="ru-RU" sz="3500" b="1" dirty="0">
                <a:solidFill>
                  <a:srgbClr val="000000"/>
                </a:solidFill>
                <a:latin typeface="+mj-lt"/>
              </a:rPr>
              <a:t>руб.</a:t>
            </a:r>
          </a:p>
          <a:p>
            <a:pPr algn="ctr">
              <a:defRPr/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дорожное хозяйство в 2024 году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196752"/>
            <a:ext cx="6589396" cy="55446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dirty="0" smtClean="0">
              <a:solidFill>
                <a:schemeClr val="accent5"/>
              </a:solidFill>
            </a:endParaRPr>
          </a:p>
          <a:p>
            <a:endParaRPr lang="ru-RU" sz="1000" b="1" dirty="0" smtClean="0">
              <a:solidFill>
                <a:srgbClr val="7030A0"/>
              </a:solidFill>
            </a:endParaRPr>
          </a:p>
          <a:p>
            <a:r>
              <a:rPr lang="ru-RU" sz="1050" b="1" dirty="0" smtClean="0">
                <a:solidFill>
                  <a:srgbClr val="FF0000"/>
                </a:solidFill>
              </a:rPr>
              <a:t>Мероприятия по обеспечению сохранности существующей сети автомобильных дорог общего пользования местного значения</a:t>
            </a:r>
            <a:r>
              <a:rPr lang="ru-RU" sz="1050" b="1" dirty="0" smtClean="0">
                <a:solidFill>
                  <a:schemeClr val="accent3"/>
                </a:solidFill>
              </a:rPr>
              <a:t>. </a:t>
            </a:r>
            <a:r>
              <a:rPr lang="ru-RU" sz="1050" dirty="0" smtClean="0"/>
              <a:t>в том числе:  </a:t>
            </a:r>
          </a:p>
          <a:p>
            <a:r>
              <a:rPr lang="ru-RU" sz="1000" b="1" dirty="0" smtClean="0">
                <a:solidFill>
                  <a:srgbClr val="7030A0"/>
                </a:solidFill>
              </a:rPr>
              <a:t>1. Содержание автомобильных дорог – 3 408,6</a:t>
            </a:r>
          </a:p>
          <a:p>
            <a:r>
              <a:rPr lang="ru-RU" sz="1000" b="1" dirty="0" smtClean="0">
                <a:solidFill>
                  <a:srgbClr val="7030A0"/>
                </a:solidFill>
              </a:rPr>
              <a:t>2. Экспертиза сметной стоимости - 352,3;                                                                                                                      3. Дорожная разметка - 598,4;                                                                                                                                                                              4. Установка металлического ограждения на подходах к мосту через канал, расположенного на автомобильной дороге с. Зеленое - д. Заря, - 800,63;                                                                                                                                                                                                5. Обустройство пешеходного перехода (</a:t>
            </a:r>
            <a:r>
              <a:rPr lang="ru-RU" sz="1000" b="1" dirty="0" err="1" smtClean="0">
                <a:solidFill>
                  <a:srgbClr val="7030A0"/>
                </a:solidFill>
              </a:rPr>
              <a:t>аал</a:t>
            </a:r>
            <a:r>
              <a:rPr lang="ru-RU" sz="1000" b="1" dirty="0" smtClean="0">
                <a:solidFill>
                  <a:srgbClr val="7030A0"/>
                </a:solidFill>
              </a:rPr>
              <a:t> </a:t>
            </a:r>
            <a:r>
              <a:rPr lang="ru-RU" sz="1000" b="1" dirty="0" err="1" smtClean="0">
                <a:solidFill>
                  <a:srgbClr val="7030A0"/>
                </a:solidFill>
              </a:rPr>
              <a:t>Доможаков</a:t>
            </a:r>
            <a:r>
              <a:rPr lang="ru-RU" sz="1000" b="1" dirty="0" smtClean="0">
                <a:solidFill>
                  <a:srgbClr val="7030A0"/>
                </a:solidFill>
              </a:rPr>
              <a:t> ул. Механизаторская, 46, в районе МБОУ "</a:t>
            </a:r>
            <a:r>
              <a:rPr lang="ru-RU" sz="1000" b="1" dirty="0" err="1" smtClean="0">
                <a:solidFill>
                  <a:srgbClr val="7030A0"/>
                </a:solidFill>
              </a:rPr>
              <a:t>Доможаковская</a:t>
            </a:r>
            <a:r>
              <a:rPr lang="ru-RU" sz="1000" b="1" dirty="0" smtClean="0">
                <a:solidFill>
                  <a:srgbClr val="7030A0"/>
                </a:solidFill>
              </a:rPr>
              <a:t> СОШ им. Н.Г. </a:t>
            </a:r>
            <a:r>
              <a:rPr lang="ru-RU" sz="1000" b="1" dirty="0" err="1" smtClean="0">
                <a:solidFill>
                  <a:srgbClr val="7030A0"/>
                </a:solidFill>
              </a:rPr>
              <a:t>Доможакова</a:t>
            </a:r>
            <a:r>
              <a:rPr lang="ru-RU" sz="1000" b="1" dirty="0" smtClean="0">
                <a:solidFill>
                  <a:srgbClr val="7030A0"/>
                </a:solidFill>
              </a:rPr>
              <a:t>" (детский сад) - 694,3;                                                                                                                                                                               6. Установка дорожных знаков - 442,0;                                                                                                                                                                                 7. Оказание услуг по проведению экспертизы </a:t>
            </a:r>
            <a:r>
              <a:rPr lang="ru-RU" sz="1000" dirty="0" smtClean="0">
                <a:solidFill>
                  <a:schemeClr val="tx1"/>
                </a:solidFill>
              </a:rPr>
              <a:t>(испытание вырубок из асфальтобетонного покрытия) для подтверждения результатов выполненных работ по ремонту автомобильной дороги, расположенной по адресу: Республика Хакасия, Усть-Абаканский район,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Чарков</a:t>
            </a:r>
            <a:r>
              <a:rPr lang="ru-RU" sz="1000" dirty="0" smtClean="0">
                <a:solidFill>
                  <a:schemeClr val="tx1"/>
                </a:solidFill>
              </a:rPr>
              <a:t>, ул. Степная </a:t>
            </a:r>
            <a:r>
              <a:rPr lang="ru-RU" sz="1000" b="1" dirty="0" smtClean="0">
                <a:solidFill>
                  <a:srgbClr val="7030A0"/>
                </a:solidFill>
              </a:rPr>
              <a:t>- 12,0</a:t>
            </a:r>
            <a:r>
              <a:rPr lang="ru-RU" sz="1000" dirty="0" smtClean="0">
                <a:solidFill>
                  <a:schemeClr val="tx1"/>
                </a:solidFill>
              </a:rPr>
              <a:t>; </a:t>
            </a:r>
          </a:p>
          <a:p>
            <a:r>
              <a:rPr lang="ru-RU" sz="1000" b="1" dirty="0" smtClean="0">
                <a:solidFill>
                  <a:srgbClr val="7030A0"/>
                </a:solidFill>
              </a:rPr>
              <a:t>8. Ремонт автомобильных дорог: Всего - 24 603,2, в том числе: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schemeClr val="tx1"/>
                </a:solidFill>
              </a:rPr>
              <a:t>- ул. Терешковой, с. </a:t>
            </a:r>
            <a:r>
              <a:rPr lang="ru-RU" sz="1000" dirty="0" err="1" smtClean="0">
                <a:solidFill>
                  <a:schemeClr val="tx1"/>
                </a:solidFill>
              </a:rPr>
              <a:t>Усть-Бюр</a:t>
            </a:r>
            <a:r>
              <a:rPr lang="ru-RU" sz="1000" dirty="0" smtClean="0">
                <a:solidFill>
                  <a:schemeClr val="tx1"/>
                </a:solidFill>
              </a:rPr>
              <a:t> (330м) ; 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Чарков</a:t>
            </a:r>
            <a:r>
              <a:rPr lang="ru-RU" sz="1000" dirty="0" smtClean="0">
                <a:solidFill>
                  <a:schemeClr val="tx1"/>
                </a:solidFill>
              </a:rPr>
              <a:t>,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Ах-Хол-аал</a:t>
            </a:r>
            <a:r>
              <a:rPr lang="ru-RU" sz="1000" dirty="0" smtClean="0">
                <a:solidFill>
                  <a:schemeClr val="tx1"/>
                </a:solidFill>
              </a:rPr>
              <a:t> Майский на участке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Чарков</a:t>
            </a:r>
            <a:r>
              <a:rPr lang="ru-RU" sz="1000" dirty="0" smtClean="0">
                <a:solidFill>
                  <a:schemeClr val="tx1"/>
                </a:solidFill>
              </a:rPr>
              <a:t> -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Ах-Хол</a:t>
            </a:r>
            <a:r>
              <a:rPr lang="ru-RU" sz="1000" dirty="0" smtClean="0">
                <a:solidFill>
                  <a:schemeClr val="tx1"/>
                </a:solidFill>
              </a:rPr>
              <a:t> км (3,444 км);  автомобильная дорога с. Зеленое - д. Заря (671 м) ;  автомобильная дорога с. Зеленая - д. Заря (1,8 км); ул. Механизаторская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Доможаков</a:t>
            </a:r>
            <a:r>
              <a:rPr lang="ru-RU" sz="1000" dirty="0" smtClean="0">
                <a:solidFill>
                  <a:schemeClr val="tx1"/>
                </a:solidFill>
              </a:rPr>
              <a:t> (700м);  ул. Школьная на участке с.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Вершино-Биджа</a:t>
            </a:r>
            <a:r>
              <a:rPr lang="ru-RU" sz="1000" dirty="0" smtClean="0">
                <a:solidFill>
                  <a:schemeClr val="tx1"/>
                </a:solidFill>
              </a:rPr>
              <a:t> (328 м; ямочный ремонт асфальтобетонного покрытия в границах муниципального образования Московский сельсовет.</a:t>
            </a:r>
          </a:p>
          <a:p>
            <a:pPr>
              <a:defRPr/>
            </a:pPr>
            <a:r>
              <a:rPr lang="ru-RU" sz="1000" dirty="0" smtClean="0">
                <a:solidFill>
                  <a:schemeClr val="tx1"/>
                </a:solidFill>
              </a:rPr>
              <a:t>9. </a:t>
            </a:r>
            <a:r>
              <a:rPr lang="ru-RU" sz="1000" b="1" dirty="0" smtClean="0">
                <a:solidFill>
                  <a:srgbClr val="7030A0"/>
                </a:solidFill>
              </a:rPr>
              <a:t>Капитальный ремонт, ремонт автомобильных дорог общего пользования местного значения городских округов и поселений, малых и отдельных сел Республики Хакасия, а также на капитальный ремонт, ремонт искусственных сооружений (в том числе на разработку проектной документации) (софинансирование) -354,2 (МБ).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000" dirty="0" smtClean="0">
                <a:solidFill>
                  <a:schemeClr val="tx1"/>
                </a:solidFill>
              </a:rPr>
              <a:t>Ремонт автомобильной дороги ул. Механизаторская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Доможаков</a:t>
            </a:r>
            <a:r>
              <a:rPr lang="ru-RU" sz="1000" dirty="0" smtClean="0">
                <a:solidFill>
                  <a:schemeClr val="tx1"/>
                </a:solidFill>
              </a:rPr>
              <a:t>(0,7км) ; Ремонт автомобильной дороги ул.Школьная  с. </a:t>
            </a:r>
            <a:r>
              <a:rPr lang="ru-RU" sz="1000" dirty="0" err="1" smtClean="0">
                <a:solidFill>
                  <a:schemeClr val="tx1"/>
                </a:solidFill>
              </a:rPr>
              <a:t>Усть-Бюр</a:t>
            </a:r>
            <a:r>
              <a:rPr lang="ru-RU" sz="1000" dirty="0" smtClean="0">
                <a:solidFill>
                  <a:schemeClr val="tx1"/>
                </a:solidFill>
              </a:rPr>
              <a:t> (0,625 км).; Ремонт автомобильной дороги ул. </a:t>
            </a:r>
            <a:r>
              <a:rPr lang="ru-RU" sz="1000" dirty="0" err="1" smtClean="0">
                <a:solidFill>
                  <a:schemeClr val="tx1"/>
                </a:solidFill>
              </a:rPr>
              <a:t>М.Цукановой</a:t>
            </a:r>
            <a:r>
              <a:rPr lang="ru-RU" sz="1000" dirty="0" smtClean="0">
                <a:solidFill>
                  <a:schemeClr val="tx1"/>
                </a:solidFill>
              </a:rPr>
              <a:t> с.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Вершино-Биджа</a:t>
            </a:r>
            <a:r>
              <a:rPr lang="ru-RU" sz="1000" dirty="0" smtClean="0">
                <a:solidFill>
                  <a:schemeClr val="tx1"/>
                </a:solidFill>
              </a:rPr>
              <a:t> (0,36км) ; Ремонт автомобильной дороги ул. Полевая с.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Вершино-Биджа</a:t>
            </a:r>
            <a:r>
              <a:rPr lang="ru-RU" sz="1000" dirty="0" smtClean="0">
                <a:solidFill>
                  <a:schemeClr val="tx1"/>
                </a:solidFill>
              </a:rPr>
              <a:t> (0,7 км) ; Ремонт автомобильной дороги ул. Школьная с. </a:t>
            </a:r>
            <a:r>
              <a:rPr lang="ru-RU" sz="1000" dirty="0" err="1" smtClean="0">
                <a:solidFill>
                  <a:schemeClr val="tx1"/>
                </a:solidFill>
              </a:rPr>
              <a:t>Вершино-Биджа</a:t>
            </a:r>
            <a:r>
              <a:rPr lang="ru-RU" sz="1000" dirty="0" smtClean="0">
                <a:solidFill>
                  <a:schemeClr val="tx1"/>
                </a:solidFill>
              </a:rPr>
              <a:t> (0,67км);  Ремонт автомобильной дороги ул. Степная </a:t>
            </a:r>
            <a:r>
              <a:rPr lang="ru-RU" sz="1000" dirty="0" err="1" smtClean="0">
                <a:solidFill>
                  <a:schemeClr val="tx1"/>
                </a:solidFill>
              </a:rPr>
              <a:t>аал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Чарков</a:t>
            </a:r>
            <a:r>
              <a:rPr lang="ru-RU" sz="1000" dirty="0" smtClean="0">
                <a:solidFill>
                  <a:schemeClr val="tx1"/>
                </a:solidFill>
              </a:rPr>
              <a:t> (0,42км).</a:t>
            </a:r>
          </a:p>
          <a:p>
            <a:pPr>
              <a:defRPr/>
            </a:pPr>
            <a:r>
              <a:rPr lang="ru-RU" sz="1000" b="1" dirty="0" smtClean="0">
                <a:solidFill>
                  <a:srgbClr val="7030A0"/>
                </a:solidFill>
              </a:rPr>
              <a:t>10 .Иные межбюджетные трансферты на содержание, капитальный ремонт, ремонт и строительство дорог общего пользования, в том числе разработка проектно-сметной документации - 632,84 (МБ)</a:t>
            </a:r>
            <a:r>
              <a:rPr lang="ru-RU" sz="1000" b="1" dirty="0" smtClean="0">
                <a:solidFill>
                  <a:schemeClr val="tx1"/>
                </a:solidFill>
              </a:rPr>
              <a:t>:          </a:t>
            </a:r>
            <a:r>
              <a:rPr lang="ru-RU" sz="1000" dirty="0" smtClean="0">
                <a:solidFill>
                  <a:schemeClr val="tx1"/>
                </a:solidFill>
              </a:rPr>
              <a:t>                                                                                                          Усть-Абаканский поссовет: Выполнение работ по организации подъездных путей к универсальному спортивному залу в р.п. Усть-Абакан, ул. Добровольского, 1В ,                                                                                                                                                                  </a:t>
            </a:r>
            <a:r>
              <a:rPr lang="ru-RU" sz="1000" dirty="0" err="1" smtClean="0">
                <a:solidFill>
                  <a:schemeClr val="tx1"/>
                </a:solidFill>
              </a:rPr>
              <a:t>Грейдирование</a:t>
            </a:r>
            <a:r>
              <a:rPr lang="ru-RU" sz="1000" dirty="0" smtClean="0">
                <a:solidFill>
                  <a:schemeClr val="tx1"/>
                </a:solidFill>
              </a:rPr>
              <a:t> дорог по ул. Садовой, переулок Колхозный </a:t>
            </a:r>
            <a:r>
              <a:rPr lang="ru-RU" sz="1000" dirty="0" err="1" smtClean="0">
                <a:solidFill>
                  <a:schemeClr val="tx1"/>
                </a:solidFill>
              </a:rPr>
              <a:t>рп</a:t>
            </a:r>
            <a:r>
              <a:rPr lang="ru-RU" sz="1000" dirty="0" smtClean="0">
                <a:solidFill>
                  <a:schemeClr val="tx1"/>
                </a:solidFill>
              </a:rPr>
              <a:t>. Усть-Абакан.</a:t>
            </a:r>
          </a:p>
          <a:p>
            <a:pPr>
              <a:defRPr/>
            </a:pPr>
            <a:endParaRPr lang="ru-RU" sz="1000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000" i="1" dirty="0" smtClean="0">
              <a:solidFill>
                <a:schemeClr val="tx1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b="1" i="1" dirty="0" smtClean="0">
              <a:solidFill>
                <a:schemeClr val="accent5"/>
              </a:solidFill>
            </a:endParaRPr>
          </a:p>
          <a:p>
            <a:pPr>
              <a:defRPr/>
            </a:pPr>
            <a:endParaRPr lang="ru-RU" sz="1400" i="1" dirty="0">
              <a:solidFill>
                <a:schemeClr val="accent5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1619672" y="836712"/>
            <a:ext cx="432048" cy="432048"/>
          </a:xfrm>
          <a:prstGeom prst="curvedRightArrow">
            <a:avLst>
              <a:gd name="adj1" fmla="val 25000"/>
              <a:gd name="adj2" fmla="val 50000"/>
              <a:gd name="adj3" fmla="val 360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13314" name="Picture 2" descr="https://www.zr.ru/d/story/47/907591/tass_166777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918" y="2276872"/>
            <a:ext cx="2143082" cy="1339426"/>
          </a:xfrm>
          <a:prstGeom prst="rect">
            <a:avLst/>
          </a:prstGeom>
          <a:noFill/>
        </p:spPr>
      </p:pic>
      <p:pic>
        <p:nvPicPr>
          <p:cNvPr id="11" name="Picture 7" descr="https://novosibirskaya-oblast.doski.ru/i/73/70/427370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620688"/>
            <a:ext cx="576064" cy="576064"/>
          </a:xfrm>
          <a:prstGeom prst="rect">
            <a:avLst/>
          </a:prstGeom>
          <a:noFill/>
        </p:spPr>
      </p:pic>
      <p:pic>
        <p:nvPicPr>
          <p:cNvPr id="12" name="Picture 2" descr="http://www.stroykat.com/upload/iblock/bcc/bcc22a8fd2a550515a630b063b7245d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7011" y="3789040"/>
            <a:ext cx="2126989" cy="1690372"/>
          </a:xfrm>
          <a:prstGeom prst="rect">
            <a:avLst/>
          </a:prstGeom>
          <a:noFill/>
        </p:spPr>
      </p:pic>
      <p:pic>
        <p:nvPicPr>
          <p:cNvPr id="13" name="Picture 5" descr="https://cdn.vashgorod.ru/r/1200x1200/img/8a/9e/8a9e50069055fbd36f4c6fab9400562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48680"/>
            <a:ext cx="2112902" cy="1584176"/>
          </a:xfrm>
          <a:prstGeom prst="rect">
            <a:avLst/>
          </a:prstGeom>
          <a:noFill/>
        </p:spPr>
      </p:pic>
      <p:pic>
        <p:nvPicPr>
          <p:cNvPr id="14" name="Picture 3" descr="https://avatars.mds.yandex.net/get-altay/1784518/2a0000016a9560e0b72d1b01f6798e19c1fd/XX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03224" y="5589240"/>
            <a:ext cx="2140776" cy="11247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945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15616" y="11663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жилищно-коммунальное хозяйство в 2024 году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427984" y="476672"/>
            <a:ext cx="4283968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0000"/>
                </a:solidFill>
              </a:rPr>
              <a:t>36 580,9 тыс. руб., в том числе: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pic>
        <p:nvPicPr>
          <p:cNvPr id="20" name="Picture 3" descr="F:\Издания\Брошюра отчет за 2012\годовой 2012\фото 2012\_DSC0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764704"/>
            <a:ext cx="2592288" cy="1851634"/>
          </a:xfrm>
          <a:prstGeom prst="rect">
            <a:avLst/>
          </a:prstGeom>
          <a:noFill/>
          <a:effectLst>
            <a:glow rad="63500">
              <a:schemeClr val="accent3">
                <a:lumMod val="50000"/>
                <a:alpha val="40000"/>
              </a:schemeClr>
            </a:glow>
          </a:effectLst>
        </p:spPr>
      </p:pic>
      <p:pic>
        <p:nvPicPr>
          <p:cNvPr id="11266" name="Picture 2" descr="https://pbm-ptz.ru/images/proverka-setej-teplosnabzheni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708920"/>
            <a:ext cx="2691102" cy="1800200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4283968" y="1988840"/>
            <a:ext cx="4608512" cy="477054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Субсидии муниципальному казенному предприятию ЖКХ на  погашение кредиторской задолженности </a:t>
            </a:r>
            <a:r>
              <a:rPr lang="ru-RU" sz="1300" b="1" dirty="0" smtClean="0">
                <a:solidFill>
                  <a:schemeClr val="tx1"/>
                </a:solidFill>
              </a:rPr>
              <a:t>– 5 000,0 тыс. рублей.</a:t>
            </a:r>
            <a:endParaRPr lang="ru-RU" sz="1300" b="1" dirty="0"/>
          </a:p>
        </p:txBody>
      </p:sp>
      <p:pic>
        <p:nvPicPr>
          <p:cNvPr id="10244" name="Picture 4" descr="https://bryansknovosti.ru/wp-content/uploads/2019/03/e16b02f36f67772c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628228"/>
            <a:ext cx="2736304" cy="1841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283968" y="3501008"/>
            <a:ext cx="4608512" cy="136960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Строительство, реконструкция объектов муниципальной собственности, в том числе разработка проектно-сметной документации, капитальный ремонт в муниципальных учреждениях </a:t>
            </a:r>
            <a:r>
              <a:rPr lang="ru-RU" sz="1100" b="1" i="1" dirty="0" smtClean="0">
                <a:solidFill>
                  <a:schemeClr val="tx1"/>
                </a:solidFill>
              </a:rPr>
              <a:t>(</a:t>
            </a:r>
            <a:r>
              <a:rPr lang="ru-RU" sz="1100" i="1" dirty="0" smtClean="0"/>
              <a:t>Строительный контроль за строительством системы водоснабжения в с. Зеленое , Капитальный ремонт металлических дымовых труб в котельных </a:t>
            </a:r>
            <a:r>
              <a:rPr lang="ru-RU" sz="1100" i="1" dirty="0" err="1" smtClean="0"/>
              <a:t>аал</a:t>
            </a:r>
            <a:r>
              <a:rPr lang="ru-RU" sz="1100" i="1" dirty="0" smtClean="0"/>
              <a:t>  </a:t>
            </a:r>
            <a:r>
              <a:rPr lang="ru-RU" sz="1100" i="1" dirty="0" err="1" smtClean="0"/>
              <a:t>Доможаков</a:t>
            </a:r>
            <a:r>
              <a:rPr lang="ru-RU" sz="1100" i="1" dirty="0" smtClean="0"/>
              <a:t>. </a:t>
            </a:r>
            <a:r>
              <a:rPr lang="ru-RU" sz="1100" i="1" dirty="0" err="1" smtClean="0"/>
              <a:t>аал</a:t>
            </a:r>
            <a:r>
              <a:rPr lang="ru-RU" sz="1100" i="1" dirty="0" smtClean="0"/>
              <a:t> </a:t>
            </a:r>
            <a:r>
              <a:rPr lang="ru-RU" sz="1100" i="1" dirty="0" err="1" smtClean="0"/>
              <a:t>Чарков</a:t>
            </a:r>
            <a:r>
              <a:rPr lang="ru-RU" sz="1100" i="1" dirty="0" smtClean="0"/>
              <a:t>, </a:t>
            </a:r>
            <a:r>
              <a:rPr lang="ru-RU" sz="1100" i="1" dirty="0" err="1" smtClean="0"/>
              <a:t>с.Вершино-Биджа</a:t>
            </a:r>
            <a:r>
              <a:rPr lang="ru-RU" sz="1100" b="1" i="1" dirty="0" smtClean="0">
                <a:solidFill>
                  <a:schemeClr val="tx1"/>
                </a:solidFill>
              </a:rPr>
              <a:t>)  - </a:t>
            </a:r>
            <a:r>
              <a:rPr lang="ru-RU" sz="1300" b="1" dirty="0" smtClean="0">
                <a:solidFill>
                  <a:schemeClr val="tx1"/>
                </a:solidFill>
              </a:rPr>
              <a:t>620,9 тыс. рублей.</a:t>
            </a:r>
            <a:endParaRPr lang="ru-RU" sz="13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283968" y="4949785"/>
            <a:ext cx="4680520" cy="190821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Поддержка и развитие систем коммунального комплекса в муниципальных образованиях </a:t>
            </a:r>
            <a:r>
              <a:rPr lang="ru-RU" sz="1400" b="1" dirty="0" smtClean="0">
                <a:solidFill>
                  <a:schemeClr val="tx1"/>
                </a:solidFill>
              </a:rPr>
              <a:t>– 23 401,7  </a:t>
            </a:r>
            <a:r>
              <a:rPr lang="ru-RU" sz="14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000" i="1" dirty="0" smtClean="0"/>
              <a:t>(Строительство системы водоснабжения в с. Зеленое  3 этап (277,5м);                                                                                                         Строительный контроль при строительстве системы водоснабжения в с. Зеленое  3 этап; Поставка блочно-модульной котельной с установкой в с. Солнечное; Технологическое присоединение к электрическим сетям при строительстве системы водоснабжения в с.Зеленое;                                                                                                                                                                                                                     Устранение кренов, усиление крепления растяжек на котельных </a:t>
            </a:r>
            <a:r>
              <a:rPr lang="ru-RU" sz="1000" i="1" dirty="0" err="1" smtClean="0"/>
              <a:t>аал</a:t>
            </a:r>
            <a:r>
              <a:rPr lang="ru-RU" sz="1000" i="1" dirty="0" smtClean="0"/>
              <a:t>. </a:t>
            </a:r>
            <a:r>
              <a:rPr lang="ru-RU" sz="1000" i="1" dirty="0" err="1" smtClean="0"/>
              <a:t>Чарков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аал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Доможаков</a:t>
            </a:r>
            <a:r>
              <a:rPr lang="ru-RU" sz="1000" i="1" dirty="0" smtClean="0"/>
              <a:t>, с. </a:t>
            </a:r>
            <a:r>
              <a:rPr lang="ru-RU" sz="1000" i="1" dirty="0" err="1" smtClean="0"/>
              <a:t>Вершино</a:t>
            </a:r>
            <a:r>
              <a:rPr lang="ru-RU" sz="1000" i="1" dirty="0" smtClean="0"/>
              <a:t> -</a:t>
            </a:r>
            <a:r>
              <a:rPr lang="ru-RU" sz="1000" i="1" dirty="0" err="1" smtClean="0"/>
              <a:t>Биджа</a:t>
            </a:r>
            <a:r>
              <a:rPr lang="ru-RU" sz="1000" i="1" dirty="0" smtClean="0"/>
              <a:t>; Проведение повторных строительно-технических экспертиз газоотводящих стволов (дымовых труб) в котельных </a:t>
            </a:r>
            <a:r>
              <a:rPr lang="ru-RU" sz="1000" i="1" dirty="0" err="1" smtClean="0"/>
              <a:t>аал</a:t>
            </a:r>
            <a:r>
              <a:rPr lang="ru-RU" sz="1000" i="1" dirty="0" smtClean="0"/>
              <a:t>. </a:t>
            </a:r>
            <a:r>
              <a:rPr lang="ru-RU" sz="1000" i="1" dirty="0" err="1" smtClean="0"/>
              <a:t>Чарков</a:t>
            </a:r>
            <a:r>
              <a:rPr lang="ru-RU" sz="1000" i="1" dirty="0" smtClean="0"/>
              <a:t>, </a:t>
            </a:r>
            <a:r>
              <a:rPr lang="ru-RU" sz="1000" i="1" dirty="0" err="1" smtClean="0"/>
              <a:t>аал</a:t>
            </a:r>
            <a:r>
              <a:rPr lang="ru-RU" sz="1000" i="1" dirty="0" smtClean="0"/>
              <a:t> </a:t>
            </a:r>
            <a:r>
              <a:rPr lang="ru-RU" sz="1000" i="1" dirty="0" err="1" smtClean="0"/>
              <a:t>Доможаков</a:t>
            </a:r>
            <a:r>
              <a:rPr lang="ru-RU" sz="1000" i="1" dirty="0" smtClean="0"/>
              <a:t>, с. </a:t>
            </a:r>
            <a:r>
              <a:rPr lang="ru-RU" sz="1000" i="1" dirty="0" err="1" smtClean="0"/>
              <a:t>Вершино-Биджа</a:t>
            </a:r>
            <a:r>
              <a:rPr lang="ru-RU" sz="1000" i="1" dirty="0" smtClean="0"/>
              <a:t>)</a:t>
            </a:r>
            <a:endParaRPr lang="ru-RU" sz="1000" b="1" i="1" dirty="0" smtClean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83968" y="908720"/>
            <a:ext cx="4680520" cy="1031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/>
              <a:t>Обеспечение комплексного развития сельских территорий (строительство (приобретение) жилья, предоставляемого гражданам Российской Федерации, проживающим на сельских территориях, по договору найма жилого помещения </a:t>
            </a:r>
            <a:r>
              <a:rPr lang="ru-RU" sz="1100" i="1" dirty="0" smtClean="0"/>
              <a:t>(Строительство индивидуального жилого дома в </a:t>
            </a:r>
            <a:r>
              <a:rPr lang="ru-RU" sz="1100" i="1" dirty="0" err="1" smtClean="0"/>
              <a:t>с.Усть-Бюрь</a:t>
            </a:r>
            <a:r>
              <a:rPr lang="ru-RU" sz="1100" i="1" dirty="0" smtClean="0"/>
              <a:t>, ул.Заречная 26) </a:t>
            </a:r>
            <a:r>
              <a:rPr lang="ru-RU" sz="1300" b="1" dirty="0" smtClean="0">
                <a:solidFill>
                  <a:schemeClr val="tx1"/>
                </a:solidFill>
              </a:rPr>
              <a:t>– 5 931,7 тыс.руб.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83968" y="2564904"/>
            <a:ext cx="4608512" cy="846386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dirty="0" smtClean="0">
                <a:solidFill>
                  <a:schemeClr val="tx1"/>
                </a:solidFill>
              </a:rPr>
              <a:t>Формирование современного облика сельских территорий, направленных на создание и развитие инфраструктуры в сельской местности </a:t>
            </a:r>
            <a:r>
              <a:rPr lang="ru-RU" sz="1000" i="1" dirty="0" smtClean="0">
                <a:solidFill>
                  <a:schemeClr val="tx1"/>
                </a:solidFill>
              </a:rPr>
              <a:t>(Разработка ПСД на строительство водопровода в с.Московское ) </a:t>
            </a:r>
            <a:r>
              <a:rPr lang="ru-RU" sz="1300" dirty="0" smtClean="0">
                <a:solidFill>
                  <a:schemeClr val="tx1"/>
                </a:solidFill>
              </a:rPr>
              <a:t>– </a:t>
            </a:r>
            <a:r>
              <a:rPr lang="ru-RU" sz="1300" b="1" dirty="0" smtClean="0">
                <a:solidFill>
                  <a:schemeClr val="tx1"/>
                </a:solidFill>
              </a:rPr>
              <a:t>1 626,7 тыс. рублей.</a:t>
            </a:r>
            <a:endParaRPr lang="ru-RU" sz="1300" b="1" dirty="0"/>
          </a:p>
        </p:txBody>
      </p:sp>
    </p:spTree>
    <p:extLst>
      <p:ext uri="{BB962C8B-B14F-4D97-AF65-F5344CB8AC3E}">
        <p14:creationId xmlns:p14="http://schemas.microsoft.com/office/powerpoint/2010/main" xmlns="" val="14262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428728" y="142852"/>
            <a:ext cx="7358114" cy="369332"/>
          </a:xfrm>
          <a:prstGeom prst="rect">
            <a:avLst/>
          </a:prstGeom>
          <a:effectLst>
            <a:softEdge rad="31750"/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 в области социальной политики в 2024 году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2066" y="571480"/>
            <a:ext cx="3643338" cy="500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FFFF00"/>
                </a:solidFill>
              </a:rPr>
              <a:t>121 394,9 тыс. руб., в т.ч.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4"/>
          <p:cNvGrpSpPr/>
          <p:nvPr/>
        </p:nvGrpSpPr>
        <p:grpSpPr>
          <a:xfrm>
            <a:off x="251520" y="1196751"/>
            <a:ext cx="4143404" cy="3990053"/>
            <a:chOff x="4285720" y="2547905"/>
            <a:chExt cx="3838742" cy="510304"/>
          </a:xfrm>
        </p:grpSpPr>
        <p:sp>
          <p:nvSpPr>
            <p:cNvPr id="16" name="TextBox 15"/>
            <p:cNvSpPr txBox="1"/>
            <p:nvPr/>
          </p:nvSpPr>
          <p:spPr>
            <a:xfrm>
              <a:off x="4285720" y="2695255"/>
              <a:ext cx="3838742" cy="82662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мер социальной поддержки детей-сирот и детей, оставшихся без попечения родителей – 47 521,7 тыс.руб.</a:t>
              </a:r>
              <a:endParaRPr lang="ru-RU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85720" y="2621580"/>
              <a:ext cx="3838742" cy="5904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Обеспечение благоустроенным жильем молодых семей и молодых специалистов –  5 203,1 тыс. руб.</a:t>
              </a:r>
              <a:endParaRPr lang="ru-RU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285720" y="2999165"/>
              <a:ext cx="3838742" cy="590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 Компенсация части родительской платы– 2 024,8 тыс.руб.</a:t>
              </a:r>
              <a:endParaRPr lang="ru-RU" sz="1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285720" y="2547905"/>
              <a:ext cx="3838742" cy="59044"/>
            </a:xfrm>
            <a:prstGeom prst="rect">
              <a:avLst/>
            </a:prstGeom>
            <a:gradFill flip="none" rotWithShape="1">
              <a:gsLst>
                <a:gs pos="20000">
                  <a:schemeClr val="accent4">
                    <a:tint val="9000"/>
                  </a:schemeClr>
                </a:gs>
                <a:gs pos="100000">
                  <a:schemeClr val="accent4">
                    <a:tint val="70000"/>
                    <a:satMod val="10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ü"/>
              </a:pPr>
              <a:r>
                <a:rPr lang="ru-RU" sz="1200" b="1" dirty="0" smtClean="0"/>
                <a:t>Доплата к пенсиям муниципальным служащим –  </a:t>
              </a:r>
            </a:p>
            <a:p>
              <a:r>
                <a:rPr lang="ru-RU" sz="1200" b="1" dirty="0" smtClean="0"/>
                <a:t>8 449,1 тыс.руб.</a:t>
              </a:r>
              <a:endParaRPr lang="ru-RU" sz="1200" b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51520" y="5301208"/>
            <a:ext cx="414340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 – 57 142,3 тыс.руб.</a:t>
            </a:r>
            <a:endParaRPr lang="ru-RU" sz="1200" b="1" dirty="0"/>
          </a:p>
        </p:txBody>
      </p:sp>
      <p:pic>
        <p:nvPicPr>
          <p:cNvPr id="30" name="Picture 2" descr="https://im2-tub-ru.yandex.net/i?id=b179a50e7c45e04c8cf695f564ed3512&amp;n=33&amp;h=215&amp;w=32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214422"/>
            <a:ext cx="2254175" cy="1500198"/>
          </a:xfrm>
          <a:prstGeom prst="rect">
            <a:avLst/>
          </a:prstGeom>
          <a:noFill/>
        </p:spPr>
      </p:pic>
      <p:pic>
        <p:nvPicPr>
          <p:cNvPr id="137218" name="Picture 2" descr="http://primorye24.ru/uploads/media/news/0002/32/thumb_131657_news_xl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5013176"/>
            <a:ext cx="2095515" cy="1571636"/>
          </a:xfrm>
          <a:prstGeom prst="rect">
            <a:avLst/>
          </a:prstGeom>
          <a:noFill/>
        </p:spPr>
      </p:pic>
      <p:pic>
        <p:nvPicPr>
          <p:cNvPr id="137222" name="Picture 6" descr="https://im0-tub-ru.yandex.net/i?id=d1dc0c54ce6d07449f43bb1ceabe183d&amp;n=33&amp;h=215&amp;w=3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000504"/>
            <a:ext cx="2143140" cy="1359220"/>
          </a:xfrm>
          <a:prstGeom prst="rect">
            <a:avLst/>
          </a:prstGeom>
          <a:noFill/>
        </p:spPr>
      </p:pic>
      <p:pic>
        <p:nvPicPr>
          <p:cNvPr id="137220" name="Picture 4" descr="http://edu21.cap.ru/home/3664/images/1oformlenie%20saita%20kartinki/%D0%BF%D0%BB%D0%B0%D1%82%D0%B0%20%D0%B7%D0%B0%20%D0%B4%D0%B5%D1%82%D1%81%D0%B0%D0%B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3000372"/>
            <a:ext cx="2247222" cy="1357322"/>
          </a:xfrm>
          <a:prstGeom prst="rect">
            <a:avLst/>
          </a:prstGeom>
          <a:noFill/>
        </p:spPr>
      </p:pic>
      <p:pic>
        <p:nvPicPr>
          <p:cNvPr id="137224" name="Picture 8" descr="http://www.klinuszn.narod.ru/img/knop0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6200000">
            <a:off x="6702559" y="2012821"/>
            <a:ext cx="2663596" cy="1066798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51520" y="3140968"/>
            <a:ext cx="4143404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b="1" dirty="0" smtClean="0"/>
              <a:t> Обеспечение мер социальной поддержки специалистов культуры, проживающих в сельской местности – 744,0 тыс.руб.</a:t>
            </a:r>
            <a:endParaRPr lang="ru-RU" sz="12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51520" y="3933056"/>
            <a:ext cx="4176464" cy="646331"/>
          </a:xfrm>
          <a:prstGeom prst="rect">
            <a:avLst/>
          </a:prstGeo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200" dirty="0" smtClean="0"/>
              <a:t> </a:t>
            </a:r>
            <a:r>
              <a:rPr lang="ru-RU" sz="1200" b="1" dirty="0" smtClean="0"/>
              <a:t>Оказание материальной помощи малообеспеченным категориям населения – 310,0 тыс.руб</a:t>
            </a:r>
            <a:r>
              <a:rPr lang="ru-RU" sz="1200" dirty="0" smtClean="0"/>
              <a:t>.</a:t>
            </a:r>
          </a:p>
          <a:p>
            <a:endParaRPr lang="ru-RU" sz="1200" dirty="0"/>
          </a:p>
        </p:txBody>
      </p:sp>
      <p:pic>
        <p:nvPicPr>
          <p:cNvPr id="11266" name="Picture 2" descr="http://finrecept.ru/wp-content/uploads/2017/12/mat-pomosh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8792" y="5227530"/>
            <a:ext cx="1643074" cy="1095383"/>
          </a:xfrm>
          <a:prstGeom prst="rect">
            <a:avLst/>
          </a:prstGeom>
          <a:noFill/>
        </p:spPr>
      </p:pic>
      <p:pic>
        <p:nvPicPr>
          <p:cNvPr id="22" name="Рисунок 21" descr="https://avatars.mds.yandex.net/get-zen_doc/197791/pub_5f8dc04cb5e4d5370e8ed178_5f8dc07dd95e5c3d0bf575c0/scale_1200"/>
          <p:cNvPicPr/>
          <p:nvPr/>
        </p:nvPicPr>
        <p:blipFill>
          <a:blip r:embed="rId10" cstate="print"/>
          <a:srcRect t="7764" r="7841" b="84739"/>
          <a:stretch>
            <a:fillRect/>
          </a:stretch>
        </p:blipFill>
        <p:spPr bwMode="auto">
          <a:xfrm>
            <a:off x="4716016" y="4509120"/>
            <a:ext cx="194556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3" descr="https://formulakd.ru/images/uslugi/2-3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3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2000232" y="285728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муниципальным образованиям поселений  в 2024 году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14810" y="1214422"/>
            <a:ext cx="4714908" cy="44267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Всего 147 218,1тыс. рублей</a:t>
            </a:r>
            <a:endParaRPr lang="ru-RU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xmlns="" val="648273522"/>
              </p:ext>
            </p:extLst>
          </p:nvPr>
        </p:nvGraphicFramePr>
        <p:xfrm>
          <a:off x="1714480" y="2000240"/>
          <a:ext cx="5572165" cy="4357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39"/>
          <p:cNvSpPr txBox="1"/>
          <p:nvPr/>
        </p:nvSpPr>
        <p:spPr>
          <a:xfrm>
            <a:off x="6429388" y="2428868"/>
            <a:ext cx="2535100" cy="1169551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 решение вопросов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местного значения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(нецелевая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(дотации)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28"/>
          <p:cNvSpPr txBox="1"/>
          <p:nvPr/>
        </p:nvSpPr>
        <p:spPr>
          <a:xfrm>
            <a:off x="179512" y="1988840"/>
            <a:ext cx="3024336" cy="1169551"/>
          </a:xfrm>
          <a:prstGeom prst="rect">
            <a:avLst/>
          </a:prstGeom>
          <a:solidFill>
            <a:srgbClr val="9933FF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На развитие муниципальных образований 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(целевая финансовая помощь)</a:t>
            </a:r>
          </a:p>
          <a:p>
            <a:pPr algn="ctr"/>
            <a:r>
              <a:rPr lang="ru-RU" sz="1400" b="1" dirty="0" smtClean="0">
                <a:solidFill>
                  <a:srgbClr val="FFFFCC"/>
                </a:solidFill>
              </a:rPr>
              <a:t> (иные межбюджетные трансферты)</a:t>
            </a:r>
            <a:endParaRPr lang="ru-RU" sz="1400" b="1" dirty="0">
              <a:solidFill>
                <a:srgbClr val="FFFFCC"/>
              </a:solidFill>
            </a:endParaRPr>
          </a:p>
        </p:txBody>
      </p:sp>
      <p:cxnSp>
        <p:nvCxnSpPr>
          <p:cNvPr id="18" name="Соединительная линия уступом 17"/>
          <p:cNvCxnSpPr/>
          <p:nvPr/>
        </p:nvCxnSpPr>
        <p:spPr>
          <a:xfrm flipV="1">
            <a:off x="3203848" y="2132856"/>
            <a:ext cx="1224136" cy="288032"/>
          </a:xfrm>
          <a:prstGeom prst="bentConnector3">
            <a:avLst>
              <a:gd name="adj1" fmla="val 50000"/>
            </a:avLst>
          </a:prstGeom>
          <a:ln>
            <a:solidFill>
              <a:srgbClr val="9933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/>
          <p:cNvCxnSpPr/>
          <p:nvPr/>
        </p:nvCxnSpPr>
        <p:spPr>
          <a:xfrm rot="10800000" flipV="1">
            <a:off x="6588224" y="3645024"/>
            <a:ext cx="1368152" cy="1080120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593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6372200" y="1196752"/>
            <a:ext cx="2534034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85 903,2 тыс. рублей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772816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представительного органа муниципального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2420888"/>
            <a:ext cx="1782501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8 083,5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729813" cy="52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851920" y="2132856"/>
            <a:ext cx="1893185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</a:t>
            </a:r>
          </a:p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деятельности Главы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91880" y="256490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4 360,9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395758" y="2131716"/>
            <a:ext cx="22860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Контрольно-счетной палаты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84230" y="2650592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3 855,3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419872" y="3501008"/>
            <a:ext cx="2162002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прочих обязательств государства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225002" y="3997654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1 964,7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44478" y="1822024"/>
            <a:ext cx="785818" cy="543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Прямоугольник 36"/>
          <p:cNvSpPr/>
          <p:nvPr/>
        </p:nvSpPr>
        <p:spPr>
          <a:xfrm>
            <a:off x="323528" y="3356992"/>
            <a:ext cx="264481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муниципального образования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3" name="Picture 3"/>
          <p:cNvPicPr>
            <a:picLocks noChangeAspect="1" noChangeArrowheads="1"/>
          </p:cNvPicPr>
          <p:nvPr/>
        </p:nvPicPr>
        <p:blipFill>
          <a:blip r:embed="rId6" cstate="print"/>
          <a:srcRect l="12569" t="8333" r="66636" b="8333"/>
          <a:stretch>
            <a:fillRect/>
          </a:stretch>
        </p:blipFill>
        <p:spPr bwMode="auto">
          <a:xfrm>
            <a:off x="395536" y="2996952"/>
            <a:ext cx="61232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3528" y="3861048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48 086,4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084168" y="3284984"/>
            <a:ext cx="2794771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по организации проведения мероприятий по отлову и содержанию безнадзорных животных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796136" y="3140968"/>
            <a:ext cx="785818" cy="571504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40647" name="Picture 7" descr="http://www.admin.ksp-vrn.ru/uploads/520dbf4345416ef70caed72d2ddf63c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00" y="1916832"/>
            <a:ext cx="447479" cy="450808"/>
          </a:xfrm>
          <a:prstGeom prst="rect">
            <a:avLst/>
          </a:prstGeom>
          <a:noFill/>
        </p:spPr>
      </p:pic>
      <p:sp>
        <p:nvSpPr>
          <p:cNvPr id="40" name="TextBox 39"/>
          <p:cNvSpPr txBox="1"/>
          <p:nvPr/>
        </p:nvSpPr>
        <p:spPr>
          <a:xfrm>
            <a:off x="6229830" y="4161050"/>
            <a:ext cx="1500795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5 940,5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364088" y="4797152"/>
            <a:ext cx="216200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"Редакция газеты "Усть-Абаканские известия"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16016" y="5517232"/>
            <a:ext cx="157774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12 968,4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0649" name="Picture 9" descr="http://vs19.ru:8181/media/2014/01/logo-u-abakanskie-izvestiya%5b14%5d.jpg"/>
          <p:cNvPicPr>
            <a:picLocks noChangeAspect="1" noChangeArrowheads="1"/>
          </p:cNvPicPr>
          <p:nvPr/>
        </p:nvPicPr>
        <p:blipFill>
          <a:blip r:embed="rId9" cstate="print"/>
          <a:srcRect r="9999"/>
          <a:stretch>
            <a:fillRect/>
          </a:stretch>
        </p:blipFill>
        <p:spPr bwMode="auto">
          <a:xfrm>
            <a:off x="4139952" y="5013176"/>
            <a:ext cx="1714512" cy="419101"/>
          </a:xfrm>
          <a:prstGeom prst="rect">
            <a:avLst/>
          </a:prstGeom>
          <a:noFill/>
        </p:spPr>
      </p:pic>
      <p:pic>
        <p:nvPicPr>
          <p:cNvPr id="240651" name="Picture 11" descr="http://utmagazine.ru/uploads/content/1f5c4ac69b7e8be7d7153326934b258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41026" y="3205566"/>
            <a:ext cx="642942" cy="514354"/>
          </a:xfrm>
          <a:prstGeom prst="rect">
            <a:avLst/>
          </a:prstGeom>
          <a:noFill/>
        </p:spPr>
      </p:pic>
      <p:sp>
        <p:nvSpPr>
          <p:cNvPr id="36" name="Нижний колонтитул 35"/>
          <p:cNvSpPr>
            <a:spLocks noGrp="1"/>
          </p:cNvSpPr>
          <p:nvPr>
            <p:ph type="ftr" sz="quarter" idx="11"/>
          </p:nvPr>
        </p:nvSpPr>
        <p:spPr>
          <a:xfrm>
            <a:off x="2928926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100" dirty="0" smtClean="0"/>
              <a:t>Управление финансов и экономики</a:t>
            </a:r>
            <a:endParaRPr lang="ru-RU" sz="1100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8100392" y="6309320"/>
            <a:ext cx="762000" cy="365125"/>
          </a:xfrm>
        </p:spPr>
        <p:txBody>
          <a:bodyPr/>
          <a:lstStyle/>
          <a:p>
            <a:pPr>
              <a:defRPr/>
            </a:pPr>
            <a:fld id="{294709A7-93F5-465F-9341-87206A7E61FD}" type="slidenum">
              <a:rPr lang="ru-RU" sz="1100" smtClean="0"/>
              <a:pPr>
                <a:defRPr/>
              </a:pPr>
              <a:t>48</a:t>
            </a:fld>
            <a:endParaRPr lang="ru-RU" sz="1100" dirty="0"/>
          </a:p>
        </p:txBody>
      </p:sp>
      <p:sp>
        <p:nvSpPr>
          <p:cNvPr id="55" name="TextBox 54"/>
          <p:cNvSpPr txBox="1"/>
          <p:nvPr/>
        </p:nvSpPr>
        <p:spPr>
          <a:xfrm>
            <a:off x="1285852" y="357166"/>
            <a:ext cx="764386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8000"/>
                </a:solidFill>
                <a:latin typeface="Tahoma" pitchFamily="34" charset="0"/>
                <a:cs typeface="Tahoma" pitchFamily="34" charset="0"/>
              </a:rPr>
              <a:t>Исполнение бюджета МО Усть-Абаканский район по непрограммным расходам за 2024 год</a:t>
            </a:r>
            <a:endParaRPr lang="ru-RU" b="1" dirty="0">
              <a:solidFill>
                <a:srgbClr val="008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428728" y="0"/>
            <a:ext cx="67151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None/>
              <a:defRPr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 Расходы бюджета муниципального образования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547664" y="4653136"/>
            <a:ext cx="171444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выборов</a:t>
            </a:r>
          </a:p>
          <a:p>
            <a:pPr lvl="0" algn="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619672" y="4941168"/>
            <a:ext cx="1571604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r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643,5  тыс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658115" cy="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Скругленный прямоугольник 28"/>
          <p:cNvSpPr>
            <a:spLocks noChangeArrowheads="1"/>
          </p:cNvSpPr>
          <p:nvPr/>
        </p:nvSpPr>
        <p:spPr bwMode="auto">
          <a:xfrm>
            <a:off x="1503485" y="438151"/>
            <a:ext cx="7211919" cy="49051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rgbClr val="000000"/>
              </a:solidFill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Инвестиционная политика</a:t>
            </a:r>
            <a:r>
              <a:rPr kumimoji="0" lang="ru-RU" sz="20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 муниципального образования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Текст 2"/>
          <p:cNvSpPr txBox="1">
            <a:spLocks/>
          </p:cNvSpPr>
          <p:nvPr/>
        </p:nvSpPr>
        <p:spPr bwMode="auto">
          <a:xfrm>
            <a:off x="241179" y="1901823"/>
            <a:ext cx="9036050" cy="3803651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ru-RU" sz="12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212850" y="1226711"/>
            <a:ext cx="8931150" cy="1087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7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Привлечение инвестиций в экономику муниципального образования является одной из наиболее важных задач, стоящих перед администрациями района. </a:t>
            </a: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капитальных вложений за счет всех источников финансирования в 2024 году в составил 141,9 млн. рублей, из них:	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3021864"/>
              </p:ext>
            </p:extLst>
          </p:nvPr>
        </p:nvGraphicFramePr>
        <p:xfrm>
          <a:off x="323528" y="2420888"/>
          <a:ext cx="8643999" cy="40064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0066"/>
                <a:gridCol w="7059020"/>
                <a:gridCol w="1084913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№ </a:t>
                      </a:r>
                      <a:r>
                        <a:rPr lang="ru-RU" sz="1400" b="1" dirty="0" err="1" smtClean="0"/>
                        <a:t>п</a:t>
                      </a:r>
                      <a:r>
                        <a:rPr lang="ru-RU" sz="1400" b="1" dirty="0" smtClean="0"/>
                        <a:t>/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Наименование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/>
                        <a:t>Факт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2024 г.              (млн. руб.)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/>
                </a:tc>
              </a:tr>
              <a:tr h="47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dirty="0" smtClean="0"/>
                        <a:t>Строительство индивидуального жилого дома по адресу: ул. Заречная, 26, с. </a:t>
                      </a:r>
                      <a:r>
                        <a:rPr lang="ru-RU" sz="1400" b="1" dirty="0" err="1" smtClean="0"/>
                        <a:t>Усть-Бюр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5,9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6669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Строительство системы водоснабжения с. Зеленое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12,3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440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Разработка ПСД на строительство Московского водопровода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1,6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Приобретение жилья для специалистов с высшим педагогическим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2,9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34,1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  <a:tr h="5191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 Окончание строительства универсального спортивного зала п.Усть-Абакан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7,9</a:t>
                      </a:r>
                      <a:endParaRPr lang="ru-RU" sz="1400" dirty="0"/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5"/>
          <p:cNvSpPr>
            <a:spLocks noGrp="1"/>
          </p:cNvSpPr>
          <p:nvPr>
            <p:ph idx="1"/>
          </p:nvPr>
        </p:nvSpPr>
        <p:spPr>
          <a:xfrm>
            <a:off x="214282" y="1357298"/>
            <a:ext cx="8680479" cy="2714644"/>
          </a:xfrm>
        </p:spPr>
        <p:txBody>
          <a:bodyPr rtlCol="0">
            <a:noAutofit/>
          </a:bodyPr>
          <a:lstStyle/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Показатели социально-экономического развития 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Усть-Абаканского района</a:t>
            </a:r>
          </a:p>
          <a:p>
            <a:pPr marL="571500" indent="-571500" eaLnBrk="1" fontAlgn="auto" hangingPunct="1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Основные характеристики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Доходы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Расходы бюджета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Инвестиционная политика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6. Муниципальный долг муниципального образования</a:t>
            </a:r>
          </a:p>
          <a:p>
            <a:pPr marL="571500" indent="-571500">
              <a:lnSpc>
                <a:spcPct val="150000"/>
              </a:lnSpc>
              <a:buNone/>
              <a:defRPr/>
            </a:pPr>
            <a:r>
              <a:rPr lang="ru-RU" sz="18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7. Дополнительная информация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8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85852" y="21429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428604"/>
            <a:ext cx="3089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http://www.clipartbest.com/cliparts/dT6/xxG/dT6xxGgG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929198"/>
            <a:ext cx="2630475" cy="1817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220686" y="2907423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71670" y="214290"/>
            <a:ext cx="42148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  <p:pic>
        <p:nvPicPr>
          <p:cNvPr id="32" name="Рисунок 5" descr="деньги в мешках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6406" y="846883"/>
            <a:ext cx="19311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6858016" y="500042"/>
            <a:ext cx="1598612" cy="712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4000" b="1" dirty="0">
                <a:solidFill>
                  <a:schemeClr val="bg1"/>
                </a:solidFill>
                <a:latin typeface="Constantia" pitchFamily="18" charset="0"/>
              </a:rPr>
              <a:t>долг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143504" y="2428868"/>
            <a:ext cx="3500462" cy="85725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Расхода на обслуживание муниципального долга</a:t>
            </a:r>
          </a:p>
          <a:p>
            <a:pPr algn="ctr"/>
            <a:r>
              <a:rPr lang="ru-RU" b="1" dirty="0" smtClean="0"/>
              <a:t> (тыс. руб.)</a:t>
            </a:r>
            <a:endParaRPr lang="ru-RU" sz="1600" b="1" dirty="0" smtClean="0"/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5357818" y="3500438"/>
          <a:ext cx="2886590" cy="792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590"/>
              </a:tblGrid>
              <a:tr h="396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2024 год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3963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0,0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429132"/>
            <a:ext cx="928694" cy="931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50</a:t>
            </a:fld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755576" y="1196752"/>
            <a:ext cx="3541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Объем  муниципального долга </a:t>
            </a:r>
            <a:endParaRPr lang="ru-RU" dirty="0"/>
          </a:p>
        </p:txBody>
      </p:sp>
      <p:pic>
        <p:nvPicPr>
          <p:cNvPr id="15366" name="Picture 6" descr="http://kanskadm.ru/files/level/munipalmzniy%20dol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005064"/>
            <a:ext cx="2857500" cy="1600200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395536" y="1844824"/>
            <a:ext cx="4104456" cy="1512168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CC"/>
                </a:solidFill>
              </a:rPr>
              <a:t>По состоянию на 01.01.2025 года долговые обязательства в муниципальном образовании                  Усть-Абаканский район отсутствуют</a:t>
            </a:r>
          </a:p>
        </p:txBody>
      </p:sp>
    </p:spTree>
    <p:extLst>
      <p:ext uri="{BB962C8B-B14F-4D97-AF65-F5344CB8AC3E}">
        <p14:creationId xmlns:p14="http://schemas.microsoft.com/office/powerpoint/2010/main" xmlns="" val="27437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571604" y="714356"/>
            <a:ext cx="65722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 и обратная связь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395536" y="1268760"/>
            <a:ext cx="87484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Брошюра подготовлена Управлением финансов и экономики администрации Усть-Абаканского район РХ</a:t>
            </a:r>
          </a:p>
          <a:p>
            <a:endParaRPr lang="ru-RU" sz="1600" b="1" dirty="0" smtClean="0">
              <a:solidFill>
                <a:srgbClr val="002060"/>
              </a:solidFill>
            </a:endParaRPr>
          </a:p>
          <a:p>
            <a:r>
              <a:rPr lang="ru-RU" sz="1600" b="1" dirty="0" smtClean="0">
                <a:solidFill>
                  <a:srgbClr val="002060"/>
                </a:solidFill>
              </a:rPr>
              <a:t>Ответственный </a:t>
            </a:r>
            <a:r>
              <a:rPr lang="ru-RU" sz="1600" b="1" dirty="0">
                <a:solidFill>
                  <a:srgbClr val="002060"/>
                </a:solidFill>
              </a:rPr>
              <a:t>исполнитель:</a:t>
            </a:r>
          </a:p>
          <a:p>
            <a:r>
              <a:rPr lang="ru-RU" sz="1600" b="1" dirty="0" smtClean="0">
                <a:solidFill>
                  <a:srgbClr val="002060"/>
                </a:solidFill>
              </a:rPr>
              <a:t>Первый зам.Главы администрации Усть-Абаканского район РХ  - Руководитель УФиЭ </a:t>
            </a:r>
            <a:r>
              <a:rPr lang="ru-RU" sz="1600" b="1" dirty="0">
                <a:solidFill>
                  <a:srgbClr val="002060"/>
                </a:solidFill>
              </a:rPr>
              <a:t>администрации Усть-Абаканского района </a:t>
            </a:r>
            <a:r>
              <a:rPr lang="ru-RU" sz="1600" b="1" dirty="0" smtClean="0">
                <a:solidFill>
                  <a:srgbClr val="002060"/>
                </a:solidFill>
              </a:rPr>
              <a:t>- Потылицына </a:t>
            </a:r>
            <a:r>
              <a:rPr lang="ru-RU" sz="1600" b="1" dirty="0">
                <a:solidFill>
                  <a:srgbClr val="002060"/>
                </a:solidFill>
              </a:rPr>
              <a:t>Н.А</a:t>
            </a:r>
            <a:r>
              <a:rPr lang="ru-RU" sz="1600" b="1" dirty="0" smtClean="0">
                <a:solidFill>
                  <a:srgbClr val="002060"/>
                </a:solidFill>
              </a:rPr>
              <a:t>.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9552" y="3140968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Адрес:</a:t>
            </a:r>
            <a:r>
              <a:rPr lang="ru-RU" dirty="0" smtClean="0"/>
              <a:t> 655100, Республика Хакасия, р.п. Усть-Абакан, ул. Рабочая 9</a:t>
            </a:r>
          </a:p>
          <a:p>
            <a:endParaRPr lang="ru-RU" b="1" dirty="0" smtClean="0"/>
          </a:p>
          <a:p>
            <a:r>
              <a:rPr lang="ru-RU" b="1" dirty="0" smtClean="0"/>
              <a:t>Электронная почта : </a:t>
            </a:r>
            <a:r>
              <a:rPr lang="en-US" b="1" dirty="0" smtClean="0">
                <a:solidFill>
                  <a:srgbClr val="002060"/>
                </a:solidFill>
              </a:rPr>
              <a:t>upr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finansov@list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r>
              <a:rPr lang="en-US" b="1" dirty="0" smtClean="0">
                <a:solidFill>
                  <a:srgbClr val="002060"/>
                </a:solidFill>
              </a:rPr>
              <a:t>ru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dirty="0" smtClean="0"/>
          </a:p>
          <a:p>
            <a:r>
              <a:rPr lang="ru-RU" b="1" dirty="0" smtClean="0"/>
              <a:t>Телефон 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тел.(390-32)</a:t>
            </a:r>
            <a:r>
              <a:rPr lang="en-US" b="1" dirty="0" smtClean="0">
                <a:solidFill>
                  <a:srgbClr val="002060"/>
                </a:solidFill>
              </a:rPr>
              <a:t>2-</a:t>
            </a:r>
            <a:r>
              <a:rPr lang="ru-RU" b="1" dirty="0" smtClean="0">
                <a:solidFill>
                  <a:srgbClr val="002060"/>
                </a:solidFill>
              </a:rPr>
              <a:t>00</a:t>
            </a:r>
            <a:r>
              <a:rPr lang="en-US" b="1" dirty="0" smtClean="0">
                <a:solidFill>
                  <a:srgbClr val="002060"/>
                </a:solidFill>
              </a:rPr>
              <a:t>-</a:t>
            </a:r>
            <a:r>
              <a:rPr lang="ru-RU" b="1" dirty="0" smtClean="0">
                <a:solidFill>
                  <a:srgbClr val="002060"/>
                </a:solidFill>
              </a:rPr>
              <a:t>73, 2-14-32</a:t>
            </a:r>
          </a:p>
          <a:p>
            <a:endParaRPr lang="ru-RU" b="1" dirty="0" smtClean="0"/>
          </a:p>
          <a:p>
            <a:r>
              <a:rPr lang="ru-RU" b="1" dirty="0" smtClean="0"/>
              <a:t>Режим работы:</a:t>
            </a:r>
            <a:endParaRPr lang="ru-RU" dirty="0" smtClean="0"/>
          </a:p>
          <a:p>
            <a:r>
              <a:rPr lang="ru-RU" dirty="0" smtClean="0"/>
              <a:t>Понедельник - пятница с 8:00 до 17:00.</a:t>
            </a:r>
          </a:p>
          <a:p>
            <a:r>
              <a:rPr lang="ru-RU" dirty="0" smtClean="0"/>
              <a:t>Перерыв с 12:00 до 13:00</a:t>
            </a:r>
          </a:p>
          <a:p>
            <a:r>
              <a:rPr lang="ru-RU" dirty="0" smtClean="0"/>
              <a:t>Выходные дни: суббота, воскресенье</a:t>
            </a:r>
            <a:endParaRPr lang="ru-RU" dirty="0"/>
          </a:p>
        </p:txBody>
      </p:sp>
      <p:graphicFrame>
        <p:nvGraphicFramePr>
          <p:cNvPr id="28" name="Схема 27"/>
          <p:cNvGraphicFramePr/>
          <p:nvPr/>
        </p:nvGraphicFramePr>
        <p:xfrm>
          <a:off x="611560" y="6021288"/>
          <a:ext cx="7929618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83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357290" y="2143116"/>
            <a:ext cx="7143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Управление финансов и экономики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09A7-93F5-465F-9341-87206A7E61FD}" type="slidenum">
              <a:rPr lang="ru-RU" smtClean="0"/>
              <a:pPr>
                <a:defRPr/>
              </a:pPr>
              <a:t>52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1"/>
                </a:solidFill>
              </a:rPr>
              <a:t>Управление финансов и экономики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85852" y="571480"/>
            <a:ext cx="7715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социально-экономическая характеристика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b="1" cap="all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района</a:t>
            </a:r>
            <a:r>
              <a:rPr lang="ru-RU" sz="1600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2" name="Прямоугольник 7"/>
          <p:cNvSpPr>
            <a:spLocks noChangeArrowheads="1"/>
          </p:cNvSpPr>
          <p:nvPr/>
        </p:nvSpPr>
        <p:spPr bwMode="auto">
          <a:xfrm>
            <a:off x="6215074" y="1428736"/>
            <a:ext cx="2649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Площадь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r>
              <a:rPr lang="ru-RU" sz="16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7 520 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км</a:t>
            </a:r>
            <a:r>
              <a:rPr lang="ru-RU" sz="1400" baseline="300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2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 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4" name="Прямоугольник 9"/>
          <p:cNvSpPr>
            <a:spLocks noChangeArrowheads="1"/>
          </p:cNvSpPr>
          <p:nvPr/>
        </p:nvSpPr>
        <p:spPr bwMode="auto">
          <a:xfrm>
            <a:off x="6215074" y="4071942"/>
            <a:ext cx="26638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Протяженность автомобильных дорог</a:t>
            </a:r>
          </a:p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1 401,3 км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3214678" y="5715016"/>
            <a:ext cx="3629025" cy="792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Городское население   </a:t>
            </a:r>
            <a:r>
              <a:rPr lang="ru-RU" sz="1900" b="1" dirty="0" smtClean="0">
                <a:solidFill>
                  <a:srgbClr val="99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9,0 %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Сельское население 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71,0</a:t>
            </a:r>
            <a:r>
              <a:rPr kumimoji="0" lang="ru-RU" sz="1900" b="1" i="0" u="none" strike="noStrike" kern="1200" cap="none" spc="0" normalizeH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0"/>
          <p:cNvSpPr>
            <a:spLocks noChangeArrowheads="1"/>
          </p:cNvSpPr>
          <p:nvPr/>
        </p:nvSpPr>
        <p:spPr bwMode="auto">
          <a:xfrm>
            <a:off x="6357950" y="2000240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13 </a:t>
            </a:r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муниципальных образований</a:t>
            </a:r>
            <a:endParaRPr lang="ru-RU" sz="1400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7" name="Прямоугольник 10"/>
          <p:cNvSpPr>
            <a:spLocks noChangeArrowheads="1"/>
          </p:cNvSpPr>
          <p:nvPr/>
        </p:nvSpPr>
        <p:spPr bwMode="auto">
          <a:xfrm>
            <a:off x="6286512" y="3357562"/>
            <a:ext cx="247015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Численность населения – </a:t>
            </a:r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46 354</a:t>
            </a:r>
            <a:endParaRPr lang="ru-RU" sz="2000" b="1" dirty="0">
              <a:solidFill>
                <a:srgbClr val="99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19" name="Прямоугольник 10"/>
          <p:cNvSpPr>
            <a:spLocks noChangeArrowheads="1"/>
          </p:cNvSpPr>
          <p:nvPr/>
        </p:nvSpPr>
        <p:spPr bwMode="auto">
          <a:xfrm>
            <a:off x="6357950" y="2714620"/>
            <a:ext cx="2470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38 </a:t>
            </a:r>
            <a:r>
              <a:rPr lang="ru-RU" sz="1400" dirty="0">
                <a:solidFill>
                  <a:srgbClr val="990000"/>
                </a:solidFill>
                <a:latin typeface="Tahoma" pitchFamily="34" charset="0"/>
                <a:cs typeface="Arial" charset="0"/>
              </a:rPr>
              <a:t>населенных пунктов</a:t>
            </a:r>
          </a:p>
        </p:txBody>
      </p:sp>
      <p:pic>
        <p:nvPicPr>
          <p:cNvPr id="20" name="Picture 4" descr="E:\18 Бюджет для граждан\ro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72074"/>
            <a:ext cx="1698625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C:\Users\Потылицына НА\Desktop\Видеоряд  о районе\райо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285860"/>
            <a:ext cx="5572164" cy="4400396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214414" y="214290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357166"/>
            <a:ext cx="80724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УРОВЕНЬ  ЖИЗНИ  НАСЕЛЕНИЯ</a:t>
            </a:r>
            <a:endParaRPr lang="ru-RU" sz="2400" b="1" cap="all" dirty="0"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142985"/>
          <a:ext cx="4377208" cy="25759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16"/>
                <a:gridCol w="1047192"/>
                <a:gridCol w="1044000"/>
              </a:tblGrid>
              <a:tr h="45394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2023г.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2024г.</a:t>
                      </a:r>
                      <a:endParaRPr lang="ru-RU" sz="1400" dirty="0"/>
                    </a:p>
                  </a:txBody>
                  <a:tcPr/>
                </a:tc>
              </a:tr>
              <a:tr h="4005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Среднегодовая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исленность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населения,  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46,7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46,6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075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начисленная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заработная плата работников,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51010,0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60841,0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7866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Ввод в действие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жилых домов,  тыс.кв.м.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80,4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smtClean="0"/>
                        <a:t>94,2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481807">
                <a:tc>
                  <a:txBody>
                    <a:bodyPr/>
                    <a:lstStyle/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Численность безработных, </a:t>
                      </a:r>
                    </a:p>
                    <a:p>
                      <a:pPr marL="0" indent="0">
                        <a:tabLst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тыс. человек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129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124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4" name="Picture 2" descr="C:\Users\КЕРШМ\Desktop\Новая папка\KVR_000366_00022_1_t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857760"/>
            <a:ext cx="2500330" cy="1724187"/>
          </a:xfrm>
          <a:prstGeom prst="rect">
            <a:avLst/>
          </a:prstGeom>
          <a:noFill/>
        </p:spPr>
      </p:pic>
      <p:pic>
        <p:nvPicPr>
          <p:cNvPr id="3076" name="Picture 4" descr="C:\Users\КЕРШМ\Desktop\Новая папка\р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786322"/>
            <a:ext cx="2714644" cy="1864976"/>
          </a:xfrm>
          <a:prstGeom prst="rect">
            <a:avLst/>
          </a:prstGeom>
          <a:noFill/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416673" y="3331597"/>
            <a:ext cx="30239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Среднемесячная заработная плата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руб</a:t>
            </a:r>
            <a:r>
              <a:rPr lang="ru-RU" sz="1100" dirty="0"/>
              <a:t>.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5431353" y="3721209"/>
            <a:ext cx="34936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редний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назначенной трудовой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пенсии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руб.</a:t>
            </a:r>
          </a:p>
        </p:txBody>
      </p:sp>
      <p:sp>
        <p:nvSpPr>
          <p:cNvPr id="11" name="Прямоугольник 8"/>
          <p:cNvSpPr>
            <a:spLocks noChangeArrowheads="1"/>
          </p:cNvSpPr>
          <p:nvPr/>
        </p:nvSpPr>
        <p:spPr bwMode="auto">
          <a:xfrm>
            <a:off x="5446032" y="4126728"/>
            <a:ext cx="3251473" cy="43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еличина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прожиточного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минимума (в среднем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душу населения, руб.)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5143504" y="3428998"/>
            <a:ext cx="285752" cy="142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81425" y="3792188"/>
            <a:ext cx="215854" cy="120832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159785" y="4214191"/>
            <a:ext cx="249548" cy="11927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28662" y="0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 eaLnBrk="1" fontAlgn="auto" hangingPunct="1">
              <a:spcAft>
                <a:spcPts val="0"/>
              </a:spcAft>
              <a:buNone/>
              <a:defRPr/>
            </a:pPr>
            <a:r>
              <a:rPr lang="ru-RU" sz="1400" b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Показатели социально-экономического потенциала района</a:t>
            </a:r>
          </a:p>
        </p:txBody>
      </p:sp>
      <p:graphicFrame>
        <p:nvGraphicFramePr>
          <p:cNvPr id="17" name="Диаграмма 16"/>
          <p:cNvGraphicFramePr/>
          <p:nvPr/>
        </p:nvGraphicFramePr>
        <p:xfrm>
          <a:off x="4786314" y="785794"/>
          <a:ext cx="4357686" cy="2500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26" name="Picture 2" descr="C:\Users\Пользователь\Desktop\-Бюр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970462"/>
            <a:ext cx="3071834" cy="188753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8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21429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Динамика основных показателей социально-экономического развития Усть-Абаканского  района за  2024 год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Текст 8"/>
          <p:cNvSpPr txBox="1">
            <a:spLocks/>
          </p:cNvSpPr>
          <p:nvPr/>
        </p:nvSpPr>
        <p:spPr>
          <a:xfrm>
            <a:off x="142844" y="1071546"/>
            <a:ext cx="8858312" cy="1571636"/>
          </a:xfrm>
          <a:prstGeom prst="rect">
            <a:avLst/>
          </a:prstGeom>
          <a:gradFill>
            <a:gsLst>
              <a:gs pos="23000">
                <a:srgbClr val="DBEBED"/>
              </a:gs>
              <a:gs pos="64999">
                <a:srgbClr val="F0EBD5"/>
              </a:gs>
              <a:gs pos="100000">
                <a:srgbClr val="D1C39F"/>
              </a:gs>
            </a:gsLst>
            <a:lin ang="4800000" scaled="0"/>
          </a:gradFill>
        </p:spPr>
        <p:txBody>
          <a:bodyPr>
            <a:normAutofit/>
          </a:bodyPr>
          <a:lstStyle/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объем промышленного производства увеличился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41,8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%;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среднемесячная заработная плата увеличилась на 19,3%; </a:t>
            </a: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 в действие жилых домов увеличился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на 13%</a:t>
            </a:r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оборот розничной торговли увеличился на 12%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71450" marR="0" lvl="0" indent="-17145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0" y="2786058"/>
          <a:ext cx="4857752" cy="4071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4643438" y="2214554"/>
          <a:ext cx="4500562" cy="4643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Прямоугольник 68"/>
          <p:cNvSpPr/>
          <p:nvPr/>
        </p:nvSpPr>
        <p:spPr>
          <a:xfrm>
            <a:off x="428596" y="1714488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4860032" y="63093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858016" y="5286388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072362" cy="79013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spc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Aharoni" pitchFamily="2" charset="-79"/>
              </a:rPr>
              <a:t>Сеть муниципальных учреждений</a:t>
            </a:r>
          </a:p>
        </p:txBody>
      </p:sp>
      <p:sp>
        <p:nvSpPr>
          <p:cNvPr id="70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86248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ru-RU" sz="1000" dirty="0" smtClean="0">
                <a:solidFill>
                  <a:srgbClr val="002060"/>
                </a:solidFill>
              </a:rPr>
              <a:t>Управление финансов и экономики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65125"/>
          </a:xfrm>
        </p:spPr>
        <p:txBody>
          <a:bodyPr/>
          <a:lstStyle/>
          <a:p>
            <a:pPr>
              <a:defRPr/>
            </a:pPr>
            <a:fld id="{441E5C4E-6DA8-4A4B-8387-6EA77005CAB4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Рисунок 5" descr="Усть-АбаканскийМР-гер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928694" cy="105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1071546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1142984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9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071546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3286124"/>
            <a:ext cx="2143140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4282" y="3357562"/>
            <a:ext cx="2000264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164138" y="1120775"/>
            <a:ext cx="2976562" cy="79057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99063" y="1174750"/>
            <a:ext cx="2876550" cy="682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870" y="1168370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Администрация района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5786" y="3500438"/>
            <a:ext cx="142876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ru-RU" sz="1100" dirty="0" smtClean="0">
                <a:solidFill>
                  <a:prstClr val="black"/>
                </a:solidFill>
                <a:cs typeface="Tahoma" pitchFamily="34" charset="0"/>
              </a:rPr>
              <a:t> функциональных </a:t>
            </a:r>
            <a:r>
              <a:rPr lang="ru-RU" sz="1100" dirty="0">
                <a:solidFill>
                  <a:prstClr val="black"/>
                </a:solidFill>
                <a:cs typeface="Tahoma" pitchFamily="34" charset="0"/>
              </a:rPr>
              <a:t>управлений</a:t>
            </a:r>
            <a:endParaRPr lang="ru-RU" sz="1100" b="1" dirty="0">
              <a:solidFill>
                <a:prstClr val="black"/>
              </a:solidFill>
              <a:cs typeface="Tahoma" pitchFamily="34" charset="0"/>
            </a:endParaRPr>
          </a:p>
        </p:txBody>
      </p:sp>
      <p:pic>
        <p:nvPicPr>
          <p:cNvPr id="17" name="Picture 5" descr="E:\New Folder\управления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86124"/>
            <a:ext cx="719169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929313" y="1276350"/>
            <a:ext cx="2146300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38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 муниципальных учреждений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16016" y="2060848"/>
            <a:ext cx="1919288" cy="65881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804248" y="2060848"/>
            <a:ext cx="1919287" cy="677863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04248" y="2060848"/>
            <a:ext cx="197802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детских дошкольных учреждений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1 935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8024" y="213285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школ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5 844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14876" y="4143380"/>
            <a:ext cx="1928826" cy="100013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6314" y="521495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8475" y="2852738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838950" y="3567113"/>
            <a:ext cx="1919288" cy="66040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76" y="4143380"/>
            <a:ext cx="2155825" cy="9771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</a:t>
            </a: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образования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–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«Усть-Абаканский ЦДО»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5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5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1 500 </a:t>
            </a:r>
            <a:r>
              <a:rPr lang="ru-RU" sz="115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воспитанников</a:t>
            </a:r>
            <a:endParaRPr lang="ru-RU" sz="115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86578" y="292893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1 543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18313" y="3652838"/>
            <a:ext cx="1976437" cy="461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Детская школа искусств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281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521495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Дома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культуры</a:t>
            </a:r>
          </a:p>
        </p:txBody>
      </p:sp>
      <p:sp>
        <p:nvSpPr>
          <p:cNvPr id="38" name="Прямоугольный треугольник 37"/>
          <p:cNvSpPr/>
          <p:nvPr/>
        </p:nvSpPr>
        <p:spPr>
          <a:xfrm rot="12911834">
            <a:off x="2088889" y="3096133"/>
            <a:ext cx="666126" cy="271034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9" name="Прямоугольный треугольник 38"/>
          <p:cNvSpPr/>
          <p:nvPr/>
        </p:nvSpPr>
        <p:spPr>
          <a:xfrm rot="13911748">
            <a:off x="1840648" y="4467533"/>
            <a:ext cx="890671" cy="208949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0" name="Прямоугольный треугольник 39"/>
          <p:cNvSpPr/>
          <p:nvPr/>
        </p:nvSpPr>
        <p:spPr>
          <a:xfrm rot="17905369">
            <a:off x="3387380" y="2310999"/>
            <a:ext cx="1565596" cy="350855"/>
          </a:xfrm>
          <a:prstGeom prst="rt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2428860" y="3214686"/>
            <a:ext cx="2143140" cy="207170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00298" y="4143380"/>
            <a:ext cx="2128833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cs typeface="Tahoma" pitchFamily="34" charset="0"/>
              </a:rPr>
              <a:t>Из </a:t>
            </a: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бюджета МО Усть-Абаканский район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cs typeface="Tahoma" pitchFamily="34" charset="0"/>
              </a:rPr>
              <a:t>финансируется</a:t>
            </a:r>
            <a:endParaRPr lang="ru-RU" sz="1400" dirty="0">
              <a:solidFill>
                <a:prstClr val="black"/>
              </a:solidFill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47 </a:t>
            </a:r>
            <a:r>
              <a:rPr lang="ru-RU" sz="1400" b="1" dirty="0">
                <a:solidFill>
                  <a:prstClr val="black"/>
                </a:solidFill>
                <a:cs typeface="Tahoma" pitchFamily="34" charset="0"/>
              </a:rPr>
              <a:t>учреждений</a:t>
            </a:r>
          </a:p>
        </p:txBody>
      </p:sp>
      <p:pic>
        <p:nvPicPr>
          <p:cNvPr id="48" name="Picture 6" descr="E:\New Folder\муниципальное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49863" y="1103313"/>
            <a:ext cx="887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 descr="http://www.psihdocs.ru/rukovodstvo-dlya-vrachej-dopusheno/40476_html_c7c8062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3429000"/>
            <a:ext cx="1071570" cy="648779"/>
          </a:xfrm>
          <a:prstGeom prst="rect">
            <a:avLst/>
          </a:prstGeom>
          <a:noFill/>
        </p:spPr>
      </p:pic>
      <p:sp>
        <p:nvSpPr>
          <p:cNvPr id="50" name="Скругленный прямоугольник 49"/>
          <p:cNvSpPr/>
          <p:nvPr/>
        </p:nvSpPr>
        <p:spPr>
          <a:xfrm>
            <a:off x="4714876" y="2857496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86314" y="2928934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Школа-интернат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104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714876" y="3500438"/>
            <a:ext cx="1919288" cy="57150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857752" y="3571876"/>
            <a:ext cx="1817688" cy="46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Коррекционная школа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58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6858016" y="4286256"/>
            <a:ext cx="1919288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58016" y="4286256"/>
            <a:ext cx="1976437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Загородный лагерь 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6858016" y="4714884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858016" y="4714884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Районный молодёжный ресурсный центр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58016" y="5286388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Музея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6314" y="5715016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6314" y="571501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876256" y="6309320"/>
            <a:ext cx="1919287" cy="357190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876256" y="63093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Редакция Газеты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60032" y="6309320"/>
            <a:ext cx="1978025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Правовая служба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00034" y="1785926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67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Box 67"/>
          <p:cNvSpPr txBox="1"/>
          <p:nvPr/>
        </p:nvSpPr>
        <p:spPr>
          <a:xfrm>
            <a:off x="1142976" y="1857364"/>
            <a:ext cx="214630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Совет депутатов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28596" y="2357430"/>
            <a:ext cx="2976563" cy="57784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0034" y="2428868"/>
            <a:ext cx="2876550" cy="45401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3" name="Picture 4" descr="E:\New Folder\самоуправление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357430"/>
            <a:ext cx="501623" cy="46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Box 73"/>
          <p:cNvSpPr txBox="1"/>
          <p:nvPr/>
        </p:nvSpPr>
        <p:spPr>
          <a:xfrm>
            <a:off x="1187624" y="2420888"/>
            <a:ext cx="214630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  <a:cs typeface="Tahoma" pitchFamily="34" charset="0"/>
              </a:rPr>
              <a:t>Контрольно-счетная палата</a:t>
            </a:r>
            <a:endParaRPr lang="ru-RU" sz="1400" b="1" dirty="0">
              <a:solidFill>
                <a:prstClr val="black"/>
              </a:solidFill>
              <a:cs typeface="Tahoma" pitchFamily="34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2844" y="4143380"/>
            <a:ext cx="1919287" cy="214314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образования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Скругленный прямоугольник 77"/>
          <p:cNvSpPr/>
          <p:nvPr/>
        </p:nvSpPr>
        <p:spPr>
          <a:xfrm>
            <a:off x="285720" y="4429132"/>
            <a:ext cx="1919287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культуры., молодежной политики, спорта и туризма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571472" y="5000636"/>
            <a:ext cx="1919287" cy="428628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жилищно-коммунального хозяйства и строительства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Скругленный прямоугольник 79"/>
          <p:cNvSpPr/>
          <p:nvPr/>
        </p:nvSpPr>
        <p:spPr>
          <a:xfrm>
            <a:off x="857224" y="550070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финансов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экономики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1142976" y="5857892"/>
            <a:ext cx="1919287" cy="28575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имущественных  и земельных отношений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1428728" y="6215082"/>
            <a:ext cx="2857520" cy="500066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9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Управление природных ресурсов, охраны окружающей среды, сельского хозяйства и продовольствия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1187624" y="0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Общие  характеристики  бюджета  муниципального образования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2024 год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6876256" y="5733256"/>
            <a:ext cx="1919288" cy="452562"/>
          </a:xfrm>
          <a:prstGeom prst="roundRect">
            <a:avLst/>
          </a:prstGeom>
          <a:solidFill>
            <a:srgbClr val="FFFFCC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876256" y="5733256"/>
            <a:ext cx="197802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Универсальный спортивный зал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10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1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12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2.xml><?xml version="1.0" encoding="utf-8"?>
<a:themeOverride xmlns:a="http://schemas.openxmlformats.org/drawingml/2006/main">
  <a:clrScheme name="Техническая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6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7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8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9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22069</TotalTime>
  <Words>5490</Words>
  <Application>Microsoft Office PowerPoint</Application>
  <PresentationFormat>Экран (4:3)</PresentationFormat>
  <Paragraphs>1118</Paragraphs>
  <Slides>52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52</vt:i4>
      </vt:variant>
    </vt:vector>
  </HeadingPairs>
  <TitlesOfParts>
    <vt:vector size="59" baseType="lpstr">
      <vt:lpstr>Тема Office</vt:lpstr>
      <vt:lpstr>Апекс</vt:lpstr>
      <vt:lpstr>1_Апекс</vt:lpstr>
      <vt:lpstr>2_Тема Office</vt:lpstr>
      <vt:lpstr>3_Тема Office</vt:lpstr>
      <vt:lpstr>1_Тема Office</vt:lpstr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Сеть муниципальных учреждений</vt:lpstr>
      <vt:lpstr>Основные понятия</vt:lpstr>
      <vt:lpstr>Слайд 11</vt:lpstr>
      <vt:lpstr>Слайд 12</vt:lpstr>
      <vt:lpstr>Слайд 13</vt:lpstr>
      <vt:lpstr>Слайд 14</vt:lpstr>
      <vt:lpstr>Поступление в доходы бюджета  муниципального образования Усть-Абаканский район за 2024 год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Исполнение по подразделам классификации расходов  бюджета  муниципального образования   Усть-Абаканский район за 2024 год</vt:lpstr>
      <vt:lpstr>Исполнение по подразделам классификации расходов  бюджета  муниципального образования   Усть-Абаканский район за 2024 год</vt:lpstr>
      <vt:lpstr>Исполнение по подразделам классификации расходов  бюджета  муниципального образования   Усть-Абаканский район за 2024 год</vt:lpstr>
      <vt:lpstr>Исполнение по подразделам классификации расходов  бюджета  муниципального образования   Усть-Абаканский район за 2024 год</vt:lpstr>
      <vt:lpstr>Исполнение по подразделам классификации расходов  бюджета  муниципального образования   Усть-Абаканский район за 2024 год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</vt:vector>
  </TitlesOfParts>
  <Company>Финансовое управление администрации МОГО "Ухта"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</dc:title>
  <dc:creator>Броткина О.В.</dc:creator>
  <cp:lastModifiedBy>Пользователь</cp:lastModifiedBy>
  <cp:revision>6414</cp:revision>
  <cp:lastPrinted>2016-05-25T12:21:08Z</cp:lastPrinted>
  <dcterms:created xsi:type="dcterms:W3CDTF">2013-11-20T11:05:04Z</dcterms:created>
  <dcterms:modified xsi:type="dcterms:W3CDTF">2025-05-20T08:05:18Z</dcterms:modified>
</cp:coreProperties>
</file>