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70" r:id="rId5"/>
    <p:sldId id="271" r:id="rId6"/>
    <p:sldId id="262" r:id="rId7"/>
    <p:sldId id="266" r:id="rId8"/>
    <p:sldId id="276" r:id="rId9"/>
    <p:sldId id="272" r:id="rId10"/>
    <p:sldId id="274" r:id="rId11"/>
    <p:sldId id="265" r:id="rId12"/>
    <p:sldId id="264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5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77" autoAdjust="0"/>
  </p:normalViewPr>
  <p:slideViewPr>
    <p:cSldViewPr snapToGrid="0">
      <p:cViewPr varScale="1">
        <p:scale>
          <a:sx n="104" d="100"/>
          <a:sy n="104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5467D-E526-453B-910C-346DEC6368F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6155F-0F98-4F2D-AAB4-BBB42CE28A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6155F-0F98-4F2D-AAB4-BBB42CE28AC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CC3922-3CF7-8843-F516-924CD4E8A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7750741-EFE0-C531-AC4B-668306558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9A8ED5-3083-A897-5E77-D0E51C1C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C40811-E6B8-AD90-C424-BE20A4A0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FACDBD-BA90-4A20-4E52-20EDCCEC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37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5D6F8-B7FC-E1D0-291F-3CCDCB78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3A6B269-567A-5888-E1DC-07AE46D71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B98FD8-F586-59BD-4420-EF4E8C20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BBB50C-E4D8-6D83-E39D-FBA7AF73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886DF6-E047-FBAB-061F-25D6B429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60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67F0118-7D93-7EE9-9BE7-A7DDA3649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9C5BD85-E12A-2A1A-4166-46D41C2E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C6345E-21DA-68D8-50AE-FEB03F14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813F1E-931B-1C52-9C19-315D26405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53DE61-6546-3D41-CF74-B77EE535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8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21C52A-A9E4-A500-C266-67DB84D6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4751C9-BEB1-1E89-CA3B-1FB65BF8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2DBE7E9-6DCC-A91D-7A1F-751B2418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C8C937-6D37-94E1-8293-84E263F4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BDCFEF-488F-F048-E969-BB7768AE3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64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F8893A-7E4B-E639-5C14-D6AFCF54D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F989D45-69D2-2D19-B44D-0AFA59243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756F69-93AA-D629-B37B-58F22552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1AA4BE-7388-E634-C48B-EFFC9689B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B0D95D-BC74-8825-07AB-4B95E3B3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893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3D6C73-041B-A3DC-FE84-420358CD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5596BF-7691-5A5D-2F02-F66CDCBCF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2D1D11E-CE81-22A0-D4EA-86FF85E8A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F4C296E-AE24-60F4-D12F-5201F1833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6D0B621-204C-6009-402F-BCF08B1E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FE4B2D-B18E-D87C-EFB6-93B33853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973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5996C0-516F-85B8-1D47-3D3F0BFD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7B969B5-9336-5603-5F3F-3F6F4C74D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09FC44-CB6C-D65A-C38E-797A2AC2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1C51084-63F3-237B-DE73-880C7F908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52AF917-32A4-78A9-2454-41BEE4627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59D0270-F3F9-3272-2960-72706084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FBE6455-952B-9A7A-8C0E-0875FE34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9DBCDB4-FC91-B5CE-FF0C-F5D55B72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355DD5-399B-DEA2-4FC4-EC4C649F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B0950A2-06C6-A421-7379-72C43B61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520F907-4A0C-5E3C-361B-092F94C9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CD64B89-B0B4-CE32-126B-66D8703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82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5502EDF-141A-87B4-422A-361F4690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138A5D5-5813-FADD-6407-A46A91A0E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B59DD7-727E-E5EF-EDE0-33079815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50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E73DB7-F57B-BA0D-E20D-2C43F55D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B8F3E9-F984-2E89-BA51-EA5E11A0D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1572104-EDB4-D41C-BDE2-3ED86CE8D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07A062-E596-7869-5AFB-4D83004A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5595C2-8F35-8E70-8018-4A5AF0E5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683706-281B-AF45-A3FF-F77654FE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0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31EFB1-76AE-F5AE-D05F-58039CFF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9EC5EDC-130E-3826-0143-BF19AF117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88D9AE-048E-1288-FBFF-F1437B829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4C0BD0F-CFF9-75D5-9391-A2FCEF2C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090ABAC-C021-914B-9F33-CEDE7D59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969134-CEEC-7DD3-E667-594EC528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124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D11C64-35B5-6823-C2AA-E3486D8B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602209-4D4F-DC22-93AD-41E3196C5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82E520-9997-5DCF-F24E-DFEC59073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D5DD2-028E-4D7A-8E20-C4BCFD4188D1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CCADFD-A9DD-B8E6-11E6-B981D2BD3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51D449-1CAF-8A8D-29C9-661E4B481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53CF3E-8B41-4C25-8B07-E12CF161C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07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84EB96-0D79-AE22-FF01-14072D42B3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38A6C7-AB23-D33C-C95E-DCBE3A93B9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Изображение выглядит как воздушный, Аэрофотосъемка, С высоты птичьего полета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9B5C22D-C6FA-B2B2-6A88-BD73E2A9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27CE6EB1-29E6-5FF0-0AE8-3A861C0E8E44}"/>
              </a:ext>
            </a:extLst>
          </p:cNvPr>
          <p:cNvSpPr txBox="1">
            <a:spLocks/>
          </p:cNvSpPr>
          <p:nvPr/>
        </p:nvSpPr>
        <p:spPr>
          <a:xfrm>
            <a:off x="2061327" y="501286"/>
            <a:ext cx="8069346" cy="48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  <a:ea typeface="Wandohope" panose="020B0503020000020004" pitchFamily="18" charset="-128"/>
              </a:rPr>
              <a:t>Бизнес план развития Усть-Абаканской птицефабрики</a:t>
            </a:r>
          </a:p>
          <a:p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FDF02394-12AE-90BF-88F8-1609F95A45BA}"/>
              </a:ext>
            </a:extLst>
          </p:cNvPr>
          <p:cNvSpPr txBox="1">
            <a:spLocks/>
          </p:cNvSpPr>
          <p:nvPr/>
        </p:nvSpPr>
        <p:spPr>
          <a:xfrm>
            <a:off x="2061327" y="1481648"/>
            <a:ext cx="8069346" cy="1622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dirty="0">
                <a:solidFill>
                  <a:schemeClr val="bg1"/>
                </a:solidFill>
                <a:latin typeface="Ubuntu" panose="020B0504030602030204" pitchFamily="34" charset="0"/>
                <a:ea typeface="Wandohope" panose="020B0503020000020004" pitchFamily="18" charset="-128"/>
              </a:rPr>
              <a:t>Усть-</a:t>
            </a:r>
            <a:br>
              <a:rPr lang="ru-RU" sz="7200" dirty="0">
                <a:solidFill>
                  <a:schemeClr val="bg1"/>
                </a:solidFill>
                <a:latin typeface="Ubuntu" panose="020B0504030602030204" pitchFamily="34" charset="0"/>
                <a:ea typeface="Wandohope" panose="020B0503020000020004" pitchFamily="18" charset="-128"/>
              </a:rPr>
            </a:br>
            <a:r>
              <a:rPr lang="ru-RU" sz="7200" dirty="0">
                <a:solidFill>
                  <a:schemeClr val="bg1"/>
                </a:solidFill>
                <a:latin typeface="Ubuntu" panose="020B0504030602030204" pitchFamily="34" charset="0"/>
                <a:ea typeface="Wandohope" panose="020B0503020000020004" pitchFamily="18" charset="-128"/>
              </a:rPr>
              <a:t>Абаканская </a:t>
            </a:r>
            <a:br>
              <a:rPr lang="ru-RU" sz="7200" dirty="0">
                <a:solidFill>
                  <a:schemeClr val="bg1"/>
                </a:solidFill>
                <a:latin typeface="Ubuntu" panose="020B0504030602030204" pitchFamily="34" charset="0"/>
                <a:ea typeface="Wandohope" panose="020B0503020000020004" pitchFamily="18" charset="-128"/>
              </a:rPr>
            </a:br>
            <a:r>
              <a:rPr lang="ru-RU" sz="7200" dirty="0">
                <a:solidFill>
                  <a:schemeClr val="bg1"/>
                </a:solidFill>
                <a:latin typeface="Ubuntu" panose="020B0504030602030204" pitchFamily="34" charset="0"/>
                <a:ea typeface="Wandohope" panose="020B0503020000020004" pitchFamily="18" charset="-128"/>
              </a:rPr>
              <a:t>птицефабрика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3FC8A34-D72D-8FDE-8213-B9BD40875A83}"/>
              </a:ext>
            </a:extLst>
          </p:cNvPr>
          <p:cNvSpPr/>
          <p:nvPr/>
        </p:nvSpPr>
        <p:spPr>
          <a:xfrm>
            <a:off x="5011913" y="4749533"/>
            <a:ext cx="2168165" cy="30165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План на 5 лет</a:t>
            </a:r>
          </a:p>
        </p:txBody>
      </p:sp>
      <p:pic>
        <p:nvPicPr>
          <p:cNvPr id="15" name="Рисунок 14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F44AA2B-16E8-6E01-7AF2-7EDA1424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09" y="5950967"/>
            <a:ext cx="4219575" cy="9525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3C2B232-CCD1-6244-F7BC-B22F06152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09" y="754971"/>
            <a:ext cx="4219575" cy="9525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3959195F-F760-F49E-DCA2-1A8F21DD9434}"/>
              </a:ext>
            </a:extLst>
          </p:cNvPr>
          <p:cNvSpPr/>
          <p:nvPr/>
        </p:nvSpPr>
        <p:spPr>
          <a:xfrm>
            <a:off x="94267" y="5630554"/>
            <a:ext cx="5052767" cy="79666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Constantia" panose="02030602050306030303" pitchFamily="18" charset="0"/>
              </a:rPr>
              <a:t>Директор ООО «Усть-Абаканская Птицефабрика»</a:t>
            </a:r>
            <a:br>
              <a:rPr lang="ru-RU" sz="16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Constantia" panose="02030602050306030303" pitchFamily="18" charset="0"/>
              </a:rPr>
              <a:t>Жильцова Ольга Васильевна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279783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уман, зима, черно-белый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C05F30A-E943-3963-61A0-B899DB92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114"/>
            <a:ext cx="1923067" cy="1741886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C23026B9-491F-9917-3AC8-D4668F3DC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9404318"/>
              </p:ext>
            </p:extLst>
          </p:nvPr>
        </p:nvGraphicFramePr>
        <p:xfrm>
          <a:off x="1330421" y="1807441"/>
          <a:ext cx="6655071" cy="39770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0714">
                  <a:extLst>
                    <a:ext uri="{9D8B030D-6E8A-4147-A177-3AD203B41FA5}">
                      <a16:colId xmlns="" xmlns:a16="http://schemas.microsoft.com/office/drawing/2014/main" val="3520822246"/>
                    </a:ext>
                  </a:extLst>
                </a:gridCol>
                <a:gridCol w="1604357">
                  <a:extLst>
                    <a:ext uri="{9D8B030D-6E8A-4147-A177-3AD203B41FA5}">
                      <a16:colId xmlns="" xmlns:a16="http://schemas.microsoft.com/office/drawing/2014/main" val="3017924170"/>
                    </a:ext>
                  </a:extLst>
                </a:gridCol>
              </a:tblGrid>
              <a:tr h="244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Яйцо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штук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370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329162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Товарооборот яйцо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млрд.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781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8266957"/>
                  </a:ext>
                </a:extLst>
              </a:tr>
              <a:tr h="312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Налоговые выплаты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178484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Необходимые инвестиции в инфраструктуру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млрд.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539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111149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Рабочие места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ед.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240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311172"/>
                  </a:ext>
                </a:extLst>
              </a:tr>
              <a:tr h="288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Производство мяса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тонн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866403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Товарооборот мясная продукция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4994611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Промышленное стадо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тыс. голов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1 160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9984720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Ремонтный молодняк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440 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04078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Потребность кормовой продукции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тонн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692013"/>
                  </a:ext>
                </a:extLst>
              </a:tr>
              <a:tr h="2597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Пшеница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тонн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3570206"/>
                  </a:ext>
                </a:extLst>
              </a:tr>
              <a:tr h="2597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Горох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тонн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6425794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Соевый широт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тонн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796186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955F98-11E6-3F9A-8F71-4284CE42BA4D}"/>
              </a:ext>
            </a:extLst>
          </p:cNvPr>
          <p:cNvSpPr txBox="1"/>
          <p:nvPr/>
        </p:nvSpPr>
        <p:spPr>
          <a:xfrm>
            <a:off x="0" y="53915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Планируемые показатели</a:t>
            </a:r>
            <a:r>
              <a:rPr lang="en-US" sz="4000" dirty="0">
                <a:latin typeface="Constantia" panose="02030602050306030303" pitchFamily="18" charset="0"/>
              </a:rPr>
              <a:t> </a:t>
            </a:r>
            <a:r>
              <a:rPr lang="ru-RU" sz="4000" dirty="0">
                <a:latin typeface="Constantia" panose="02030602050306030303" pitchFamily="18" charset="0"/>
              </a:rPr>
              <a:t>на 20</a:t>
            </a:r>
            <a:r>
              <a:rPr lang="en-US" sz="4000" dirty="0">
                <a:latin typeface="Constantia" panose="02030602050306030303" pitchFamily="18" charset="0"/>
              </a:rPr>
              <a:t>30</a:t>
            </a:r>
            <a:r>
              <a:rPr lang="ru-RU" sz="4000" dirty="0">
                <a:latin typeface="Constantia" panose="02030602050306030303" pitchFamily="18" charset="0"/>
              </a:rPr>
              <a:t>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88247F-0B50-DAB8-E51A-BE7ADDC3028F}"/>
              </a:ext>
            </a:extLst>
          </p:cNvPr>
          <p:cNvSpPr txBox="1"/>
          <p:nvPr/>
        </p:nvSpPr>
        <p:spPr>
          <a:xfrm>
            <a:off x="8329025" y="1324739"/>
            <a:ext cx="34407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atin typeface="Bahnschrift Light SemiCondensed" panose="020B0502040204020203" pitchFamily="34" charset="0"/>
              </a:rPr>
              <a:t>Просим Вас поддержать </a:t>
            </a:r>
            <a:br>
              <a:rPr lang="ru-RU" sz="2000" i="1" dirty="0">
                <a:latin typeface="Bahnschrift Light SemiCondensed" panose="020B0502040204020203" pitchFamily="34" charset="0"/>
              </a:rPr>
            </a:br>
            <a:r>
              <a:rPr lang="ru-RU" sz="2000" i="1" dirty="0">
                <a:latin typeface="Bahnschrift Light SemiCondensed" panose="020B0502040204020203" pitchFamily="34" charset="0"/>
              </a:rPr>
              <a:t>Наш проект развития и модернизации птицефабрики.</a:t>
            </a:r>
            <a:br>
              <a:rPr lang="ru-RU" sz="2000" i="1" dirty="0">
                <a:latin typeface="Bahnschrift Light SemiCondensed" panose="020B0502040204020203" pitchFamily="34" charset="0"/>
              </a:rPr>
            </a:br>
            <a:r>
              <a:rPr lang="ru-RU" sz="2000" i="1" dirty="0">
                <a:latin typeface="Bahnschrift Light SemiCondensed" panose="020B0502040204020203" pitchFamily="34" charset="0"/>
              </a:rPr>
              <a:t/>
            </a:r>
            <a:br>
              <a:rPr lang="ru-RU" sz="2000" i="1" dirty="0">
                <a:latin typeface="Bahnschrift Light SemiCondensed" panose="020B0502040204020203" pitchFamily="34" charset="0"/>
              </a:rPr>
            </a:br>
            <a:r>
              <a:rPr lang="ru-RU" sz="2000" i="1" dirty="0">
                <a:latin typeface="Bahnschrift Light SemiCondensed" panose="020B0502040204020203" pitchFamily="34" charset="0"/>
              </a:rPr>
              <a:t>С Вашей поддержкой мы сможем не только модернизировать наше предприятие, но и развить инфраструктуру предприятия</a:t>
            </a:r>
            <a:r>
              <a:rPr lang="en-US" sz="2000" i="1" dirty="0">
                <a:latin typeface="Bahnschrift Light SemiCondensed" panose="020B0502040204020203" pitchFamily="34" charset="0"/>
              </a:rPr>
              <a:t>,</a:t>
            </a:r>
            <a:r>
              <a:rPr lang="ru-RU" sz="2000" i="1" dirty="0">
                <a:latin typeface="Bahnschrift Light SemiCondensed" panose="020B0502040204020203" pitchFamily="34" charset="0"/>
              </a:rPr>
              <a:t> создать дополнительные рабочие места, внести вклад в развитие региональной экономики и укрепить продовольственную безопасность региона и страны.</a:t>
            </a:r>
          </a:p>
        </p:txBody>
      </p:sp>
    </p:spTree>
    <p:extLst>
      <p:ext uri="{BB962C8B-B14F-4D97-AF65-F5344CB8AC3E}">
        <p14:creationId xmlns="" xmlns:p14="http://schemas.microsoft.com/office/powerpoint/2010/main" val="295040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белый, черно-белый, рука, рентгеновская плен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6E81A28-2879-43B0-AB76-977CA6145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817"/>
            <a:ext cx="1385740" cy="1255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6AB47E-F961-C2C0-21EC-CD8A8F0A4A09}"/>
              </a:ext>
            </a:extLst>
          </p:cNvPr>
          <p:cNvSpPr txBox="1"/>
          <p:nvPr/>
        </p:nvSpPr>
        <p:spPr>
          <a:xfrm>
            <a:off x="0" y="41223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Распределение кредитных средств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5DBD67-83B0-4CFD-2FA2-4B538787C02E}"/>
              </a:ext>
            </a:extLst>
          </p:cNvPr>
          <p:cNvSpPr txBox="1"/>
          <p:nvPr/>
        </p:nvSpPr>
        <p:spPr>
          <a:xfrm>
            <a:off x="101600" y="1624323"/>
            <a:ext cx="1209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dirty="0">
                <a:latin typeface="Bahnschrift Light SemiCondensed" panose="020B0502040204020203" pitchFamily="34" charset="0"/>
              </a:rPr>
              <a:t>АО «</a:t>
            </a:r>
            <a:r>
              <a:rPr lang="ru-RU" sz="2000" dirty="0" err="1">
                <a:latin typeface="Bahnschrift Light SemiCondensed" panose="020B0502040204020203" pitchFamily="34" charset="0"/>
              </a:rPr>
              <a:t>Мельинвест</a:t>
            </a:r>
            <a:r>
              <a:rPr lang="ru-RU" sz="2000" dirty="0">
                <a:latin typeface="Bahnschrift Light SemiCondensed" panose="020B0502040204020203" pitchFamily="34" charset="0"/>
              </a:rPr>
              <a:t>» </a:t>
            </a:r>
            <a:r>
              <a:rPr lang="ru-RU" sz="2000" i="1" u="none" strike="noStrike" dirty="0">
                <a:effectLst/>
                <a:latin typeface="Bahnschrift Light SemiCondensed" panose="020B0502040204020203" pitchFamily="34" charset="0"/>
              </a:rPr>
              <a:t>Договор №234 от 06.06.2024</a:t>
            </a:r>
            <a:r>
              <a:rPr lang="ru-RU" sz="2000" i="1" dirty="0">
                <a:latin typeface="Bahnschrift Light SemiCondensed" panose="020B0502040204020203" pitchFamily="34" charset="0"/>
              </a:rPr>
              <a:t> </a:t>
            </a:r>
            <a:r>
              <a:rPr lang="ru-RU" sz="2000" dirty="0">
                <a:latin typeface="Bahnschrift Light SemiCondensed" panose="020B0502040204020203" pitchFamily="34" charset="0"/>
              </a:rPr>
              <a:t>- </a:t>
            </a:r>
            <a:r>
              <a:rPr lang="ru-RU" sz="2000" b="1" i="0" u="none" strike="noStrike" dirty="0">
                <a:effectLst/>
                <a:latin typeface="Bahnschrift Light SemiCondensed" panose="020B0502040204020203" pitchFamily="34" charset="0"/>
              </a:rPr>
              <a:t>14 218 000</a:t>
            </a:r>
            <a:r>
              <a:rPr lang="en-US" sz="2000" b="1" i="0" u="none" strike="noStrike" dirty="0">
                <a:effectLst/>
                <a:latin typeface="Bahnschrift Light SemiCondensed" panose="020B0502040204020203" pitchFamily="34" charset="0"/>
              </a:rPr>
              <a:t> </a:t>
            </a:r>
            <a:r>
              <a:rPr lang="ru-RU" sz="2000" i="0" u="none" strike="noStrike" dirty="0">
                <a:effectLst/>
                <a:latin typeface="Bahnschrift Light SemiCondensed" panose="020B0502040204020203" pitchFamily="34" charset="0"/>
              </a:rPr>
              <a:t>руб.</a:t>
            </a:r>
          </a:p>
          <a:p>
            <a:pPr algn="ctr"/>
            <a:endParaRPr lang="ru-RU" sz="2000" b="1" i="0" u="none" strike="noStrike" dirty="0">
              <a:effectLst/>
              <a:latin typeface="Bahnschrift Light SemiCondensed" panose="020B0502040204020203" pitchFamily="34" charset="0"/>
            </a:endParaRPr>
          </a:p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2.  ООО «</a:t>
            </a:r>
            <a:r>
              <a:rPr lang="ru-RU" sz="2000" dirty="0" err="1">
                <a:latin typeface="Bahnschrift Light SemiCondensed" panose="020B0502040204020203" pitchFamily="34" charset="0"/>
              </a:rPr>
              <a:t>Неофорс-СтройПроект</a:t>
            </a:r>
            <a:r>
              <a:rPr lang="ru-RU" sz="2000" dirty="0">
                <a:latin typeface="Bahnschrift Light SemiCondensed" panose="020B0502040204020203" pitchFamily="34" charset="0"/>
              </a:rPr>
              <a:t>» </a:t>
            </a:r>
            <a:r>
              <a:rPr lang="ru-RU" sz="2000" i="1" dirty="0">
                <a:latin typeface="Bahnschrift Light SemiCondensed" panose="020B0502040204020203" pitchFamily="34" charset="0"/>
              </a:rPr>
              <a:t>Контракт № 1207/1-2024 от 12.07.2024 </a:t>
            </a:r>
            <a:r>
              <a:rPr lang="ru-RU" sz="2000" dirty="0">
                <a:latin typeface="Bahnschrift Light SemiCondensed" panose="020B0502040204020203" pitchFamily="34" charset="0"/>
              </a:rPr>
              <a:t>- </a:t>
            </a:r>
            <a:r>
              <a:rPr lang="ru-RU" sz="2000" b="1" dirty="0">
                <a:latin typeface="Bahnschrift Light SemiCondensed" panose="020B0502040204020203" pitchFamily="34" charset="0"/>
              </a:rPr>
              <a:t>56 394 250 </a:t>
            </a:r>
            <a:r>
              <a:rPr lang="ru-RU" sz="2000" dirty="0">
                <a:latin typeface="Bahnschrift Light SemiCondensed" panose="020B0502040204020203" pitchFamily="34" charset="0"/>
              </a:rPr>
              <a:t>руб.</a:t>
            </a:r>
          </a:p>
          <a:p>
            <a:pPr algn="ctr"/>
            <a:endParaRPr lang="ru-RU" sz="2000" b="1" dirty="0">
              <a:latin typeface="Bahnschrift Light SemiCondensed" panose="020B0502040204020203" pitchFamily="34" charset="0"/>
            </a:endParaRPr>
          </a:p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3.  ООО «</a:t>
            </a:r>
            <a:r>
              <a:rPr lang="ru-RU" sz="2000" dirty="0" err="1">
                <a:latin typeface="Bahnschrift Light SemiCondensed" panose="020B0502040204020203" pitchFamily="34" charset="0"/>
              </a:rPr>
              <a:t>Неофорс-СтройПроект</a:t>
            </a:r>
            <a:r>
              <a:rPr lang="ru-RU" sz="2000" dirty="0">
                <a:latin typeface="Bahnschrift Light SemiCondensed" panose="020B0502040204020203" pitchFamily="34" charset="0"/>
              </a:rPr>
              <a:t>» </a:t>
            </a:r>
            <a:r>
              <a:rPr lang="ru-RU" sz="2000" i="1" dirty="0">
                <a:latin typeface="Bahnschrift Light SemiCondensed" panose="020B0502040204020203" pitchFamily="34" charset="0"/>
              </a:rPr>
              <a:t>Контракт № 1207/2-2024 от 01.08.2024 </a:t>
            </a:r>
            <a:r>
              <a:rPr lang="ru-RU" sz="2000" dirty="0">
                <a:latin typeface="Bahnschrift Light SemiCondensed" panose="020B0502040204020203" pitchFamily="34" charset="0"/>
              </a:rPr>
              <a:t>- </a:t>
            </a:r>
            <a:r>
              <a:rPr lang="ru-RU" sz="2000" b="1" i="0" u="none" strike="noStrike" dirty="0">
                <a:effectLst/>
                <a:latin typeface="Bahnschrift Light SemiCondensed" panose="020B0502040204020203" pitchFamily="34" charset="0"/>
              </a:rPr>
              <a:t>169 889 060</a:t>
            </a:r>
            <a:r>
              <a:rPr lang="ru-RU" sz="2000" dirty="0">
                <a:latin typeface="Bahnschrift Light SemiCondensed" panose="020B0502040204020203" pitchFamily="34" charset="0"/>
              </a:rPr>
              <a:t> руб.</a:t>
            </a:r>
          </a:p>
          <a:p>
            <a:pPr algn="ctr"/>
            <a:endParaRPr lang="ru-RU" sz="20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4.  ООО «</a:t>
            </a:r>
            <a:r>
              <a:rPr lang="ru-RU" sz="2000" dirty="0" err="1">
                <a:latin typeface="Bahnschrift Light SemiCondensed" panose="020B0502040204020203" pitchFamily="34" charset="0"/>
              </a:rPr>
              <a:t>Неофорс-СтройПроект</a:t>
            </a:r>
            <a:r>
              <a:rPr lang="ru-RU" sz="2000" dirty="0">
                <a:latin typeface="Bahnschrift Light SemiCondensed" panose="020B0502040204020203" pitchFamily="34" charset="0"/>
              </a:rPr>
              <a:t>» </a:t>
            </a:r>
            <a:r>
              <a:rPr lang="ru-RU" sz="2000" i="1" dirty="0">
                <a:latin typeface="Bahnschrift Light SemiCondensed" panose="020B0502040204020203" pitchFamily="34" charset="0"/>
              </a:rPr>
              <a:t>Контракт № 1207/3-2024 от 26.08.2024 </a:t>
            </a:r>
            <a:r>
              <a:rPr lang="ru-RU" sz="2000" dirty="0">
                <a:latin typeface="Bahnschrift Light SemiCondensed" panose="020B0502040204020203" pitchFamily="34" charset="0"/>
              </a:rPr>
              <a:t>- </a:t>
            </a:r>
            <a:r>
              <a:rPr lang="ru-RU" sz="2000" b="1" i="0" u="none" strike="noStrike" dirty="0">
                <a:effectLst/>
                <a:latin typeface="Bahnschrift Light SemiCondensed" panose="020B0502040204020203" pitchFamily="34" charset="0"/>
              </a:rPr>
              <a:t>76 421 500</a:t>
            </a:r>
            <a:r>
              <a:rPr lang="ru-RU" sz="2000" dirty="0">
                <a:latin typeface="Bahnschrift Light SemiCondensed" panose="020B0502040204020203" pitchFamily="34" charset="0"/>
              </a:rPr>
              <a:t> руб.</a:t>
            </a:r>
          </a:p>
          <a:p>
            <a:pPr algn="ctr"/>
            <a:endParaRPr lang="ru-RU" sz="20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5.  АО «ВЕС-СЕРВИС» </a:t>
            </a:r>
            <a:r>
              <a:rPr lang="ru-RU" sz="2000" i="1" dirty="0">
                <a:latin typeface="Bahnschrift Light SemiCondensed" panose="020B0502040204020203" pitchFamily="34" charset="0"/>
              </a:rPr>
              <a:t>Договор №14ОМ24 от 15.08.2024 </a:t>
            </a:r>
            <a:r>
              <a:rPr lang="ru-RU" sz="2000" dirty="0">
                <a:latin typeface="Bahnschrift Light SemiCondensed" panose="020B0502040204020203" pitchFamily="34" charset="0"/>
              </a:rPr>
              <a:t>- </a:t>
            </a:r>
            <a:r>
              <a:rPr lang="ru-RU" sz="2000" b="1" i="0" u="none" strike="noStrike" dirty="0">
                <a:effectLst/>
                <a:latin typeface="Bahnschrift Light SemiCondensed" panose="020B0502040204020203" pitchFamily="34" charset="0"/>
              </a:rPr>
              <a:t>2 343 090</a:t>
            </a:r>
            <a:r>
              <a:rPr lang="ru-RU" sz="2000" dirty="0">
                <a:latin typeface="Bahnschrift Light SemiCondensed" panose="020B0502040204020203" pitchFamily="34" charset="0"/>
              </a:rPr>
              <a:t> руб.</a:t>
            </a:r>
          </a:p>
          <a:p>
            <a:pPr algn="ctr"/>
            <a:endParaRPr lang="ru-RU" sz="20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6.  АО «Сельхозтехника» </a:t>
            </a:r>
            <a:r>
              <a:rPr lang="ru-RU" sz="2000" i="1" dirty="0">
                <a:latin typeface="Bahnschrift Light SemiCondensed" panose="020B0502040204020203" pitchFamily="34" charset="0"/>
              </a:rPr>
              <a:t>Договор поставки № 39 от 15.08.2024 </a:t>
            </a:r>
            <a:r>
              <a:rPr lang="ru-RU" sz="2000" dirty="0">
                <a:latin typeface="Bahnschrift Light SemiCondensed" panose="020B0502040204020203" pitchFamily="34" charset="0"/>
              </a:rPr>
              <a:t>- </a:t>
            </a:r>
            <a:r>
              <a:rPr lang="ru-RU" sz="2000" b="1" i="0" u="none" strike="noStrike" dirty="0">
                <a:effectLst/>
                <a:latin typeface="Bahnschrift Light SemiCondensed" panose="020B0502040204020203" pitchFamily="34" charset="0"/>
              </a:rPr>
              <a:t>220 000</a:t>
            </a:r>
            <a:r>
              <a:rPr lang="ru-RU" sz="2000" dirty="0">
                <a:latin typeface="Bahnschrift Light SemiCondensed" panose="020B0502040204020203" pitchFamily="34" charset="0"/>
              </a:rPr>
              <a:t> руб.</a:t>
            </a:r>
          </a:p>
          <a:p>
            <a:pPr algn="ctr"/>
            <a:endParaRPr lang="ru-RU" sz="2000" dirty="0">
              <a:latin typeface="Bahnschrift Light SemiCondensed" panose="020B0502040204020203" pitchFamily="34" charset="0"/>
            </a:endParaRPr>
          </a:p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7.  ООО «Центр Строительных Технологий-22» </a:t>
            </a:r>
            <a:r>
              <a:rPr lang="ru-RU" sz="2000" i="1" dirty="0">
                <a:latin typeface="Bahnschrift Light SemiCondensed" panose="020B0502040204020203" pitchFamily="34" charset="0"/>
              </a:rPr>
              <a:t>Договор № 095-2024/У/ПР от 27.08.2024 </a:t>
            </a:r>
            <a:r>
              <a:rPr lang="ru-RU" sz="2000" dirty="0">
                <a:latin typeface="Bahnschrift Light SemiCondensed" panose="020B0502040204020203" pitchFamily="34" charset="0"/>
              </a:rPr>
              <a:t>- </a:t>
            </a:r>
            <a:r>
              <a:rPr lang="ru-RU" sz="2000" b="1" i="0" u="none" strike="noStrike" dirty="0">
                <a:effectLst/>
                <a:latin typeface="Bahnschrift Light SemiCondensed" panose="020B0502040204020203" pitchFamily="34" charset="0"/>
              </a:rPr>
              <a:t>1 182 000 </a:t>
            </a:r>
            <a:r>
              <a:rPr lang="ru-RU" sz="2000" i="0" u="none" strike="noStrike" dirty="0">
                <a:effectLst/>
                <a:latin typeface="Bahnschrift Light SemiCondensed" panose="020B0502040204020203" pitchFamily="34" charset="0"/>
              </a:rPr>
              <a:t>руб.</a:t>
            </a:r>
            <a:r>
              <a:rPr lang="ru-RU" sz="2000" dirty="0">
                <a:latin typeface="Bahnschrift Light SemiCondensed" panose="020B0502040204020203" pitchFamily="34" charset="0"/>
              </a:rPr>
              <a:t> </a:t>
            </a:r>
          </a:p>
          <a:p>
            <a:endParaRPr lang="ru-RU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27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, черно-белый, зима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368E749B-8008-3C45-4ACF-B5D72F61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114"/>
            <a:ext cx="1923067" cy="174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955F98-11E6-3F9A-8F71-4284CE42BA4D}"/>
              </a:ext>
            </a:extLst>
          </p:cNvPr>
          <p:cNvSpPr txBox="1"/>
          <p:nvPr/>
        </p:nvSpPr>
        <p:spPr>
          <a:xfrm>
            <a:off x="-431800" y="159"/>
            <a:ext cx="806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Распределение кредитных средств</a:t>
            </a:r>
          </a:p>
        </p:txBody>
      </p:sp>
      <p:pic>
        <p:nvPicPr>
          <p:cNvPr id="3" name="Рисунок 2" descr="Изображение выглядит как небо, на открытом воздухе, облако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E89A325-EDB8-1B5A-6F92-6047EFF3C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6" y="0"/>
            <a:ext cx="5145394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EE68141-7CE9-7C7D-82AF-4D9DF121A7B3}"/>
              </a:ext>
            </a:extLst>
          </p:cNvPr>
          <p:cNvSpPr/>
          <p:nvPr/>
        </p:nvSpPr>
        <p:spPr>
          <a:xfrm>
            <a:off x="539676" y="2726598"/>
            <a:ext cx="6143134" cy="216563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Собственное производство комби-кормов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для улучшения качества продукции и снижению её себестоимостью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что повлечет за собой применение дополнительных объёмов производства сырья для изготовления кормов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а именно – зерновые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бобовые и масленичные культуры на территории Республики Хакасия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443821-61AE-4E39-D79D-29B39C31C386}"/>
              </a:ext>
            </a:extLst>
          </p:cNvPr>
          <p:cNvSpPr txBox="1"/>
          <p:nvPr/>
        </p:nvSpPr>
        <p:spPr>
          <a:xfrm>
            <a:off x="539676" y="1741886"/>
            <a:ext cx="6611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nstantia" panose="02030602050306030303" pitchFamily="18" charset="0"/>
              </a:rPr>
              <a:t>Приобретение собственного комбикормового завода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66D79E2-CF32-32BE-57DD-0383192D8C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98710" y="143758"/>
            <a:ext cx="0" cy="6570483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992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, черно-белый, зима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942D240-F95A-3477-614F-158792209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" y="0"/>
            <a:ext cx="12192000" cy="6858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4560"/>
            <a:ext cx="1461097" cy="13234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955F98-11E6-3F9A-8F71-4284CE42BA4D}"/>
              </a:ext>
            </a:extLst>
          </p:cNvPr>
          <p:cNvSpPr txBox="1"/>
          <p:nvPr/>
        </p:nvSpPr>
        <p:spPr>
          <a:xfrm>
            <a:off x="-429044" y="49"/>
            <a:ext cx="806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Распределение кредитных средств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7EE68141-7CE9-7C7D-82AF-4D9DF121A7B3}"/>
              </a:ext>
            </a:extLst>
          </p:cNvPr>
          <p:cNvSpPr/>
          <p:nvPr/>
        </p:nvSpPr>
        <p:spPr>
          <a:xfrm>
            <a:off x="824095" y="1805750"/>
            <a:ext cx="5419130" cy="177495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Увеличение числа поголовья птицы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с целью увеличения объёма производства продукции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для закрытия потребности в Республике Хакасия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Юга Красноярского края и Республике Тыва и реализации последующего экспорта</a:t>
            </a:r>
          </a:p>
        </p:txBody>
      </p:sp>
      <p:pic>
        <p:nvPicPr>
          <p:cNvPr id="4" name="Рисунок 3" descr="Изображение выглядит как стальной, в помещении, полка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019D4E9-EE5B-10D9-B6B4-B176320A6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60" y="0"/>
            <a:ext cx="45746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A67B74-1D27-F197-B53C-98A8071D2110}"/>
              </a:ext>
            </a:extLst>
          </p:cNvPr>
          <p:cNvSpPr txBox="1"/>
          <p:nvPr/>
        </p:nvSpPr>
        <p:spPr>
          <a:xfrm>
            <a:off x="849560" y="1323488"/>
            <a:ext cx="591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nstantia" panose="02030602050306030303" pitchFamily="18" charset="0"/>
              </a:rPr>
              <a:t>Приобретение клеточного оборудования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8D77B7-0790-2DC1-8BBE-7DF1725F0929}"/>
              </a:ext>
            </a:extLst>
          </p:cNvPr>
          <p:cNvSpPr txBox="1"/>
          <p:nvPr/>
        </p:nvSpPr>
        <p:spPr>
          <a:xfrm>
            <a:off x="730548" y="3765655"/>
            <a:ext cx="659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nstantia" panose="02030602050306030303" pitchFamily="18" charset="0"/>
              </a:rPr>
              <a:t>Приобретение яйце сортировочного оборудования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2F6F1C3F-CF67-92D7-A3B9-F9E81CEB8905}"/>
              </a:ext>
            </a:extLst>
          </p:cNvPr>
          <p:cNvSpPr/>
          <p:nvPr/>
        </p:nvSpPr>
        <p:spPr>
          <a:xfrm>
            <a:off x="849560" y="4604630"/>
            <a:ext cx="4931707" cy="101812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Автоматизация производственного процесса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улучшение качества сортировки продукции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точность и стандартизация мировых уровней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,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повышение производительности и упрощение логистики – все это служит приобретением данного комплекса оборудования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12248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84EB96-0D79-AE22-FF01-14072D42B3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738A6C7-AB23-D33C-C95E-DCBE3A93B9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Изображение выглядит как воздушный, Аэрофотосъемка, С высоты птичьего полета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9B5C22D-C6FA-B2B2-6A88-BD73E2A9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27CE6EB1-29E6-5FF0-0AE8-3A861C0E8E44}"/>
              </a:ext>
            </a:extLst>
          </p:cNvPr>
          <p:cNvSpPr txBox="1">
            <a:spLocks/>
          </p:cNvSpPr>
          <p:nvPr/>
        </p:nvSpPr>
        <p:spPr>
          <a:xfrm>
            <a:off x="2061327" y="501286"/>
            <a:ext cx="8069346" cy="489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Constantia" panose="02030602050306030303" pitchFamily="18" charset="0"/>
                <a:ea typeface="Wandohope" panose="020B0503020000020004" pitchFamily="18" charset="-128"/>
              </a:rPr>
              <a:t>Бизнес план развития Усть-Абаканской птицефабрики</a:t>
            </a:r>
          </a:p>
          <a:p>
            <a:endParaRPr lang="ru-RU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FDF02394-12AE-90BF-88F8-1609F95A45BA}"/>
              </a:ext>
            </a:extLst>
          </p:cNvPr>
          <p:cNvSpPr txBox="1">
            <a:spLocks/>
          </p:cNvSpPr>
          <p:nvPr/>
        </p:nvSpPr>
        <p:spPr>
          <a:xfrm>
            <a:off x="2061327" y="1481648"/>
            <a:ext cx="8069346" cy="1622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200" dirty="0">
              <a:solidFill>
                <a:schemeClr val="bg1"/>
              </a:solidFill>
              <a:latin typeface="Ubuntu" panose="020B0504030602030204" pitchFamily="34" charset="0"/>
              <a:ea typeface="Wandohope" panose="020B0503020000020004" pitchFamily="18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3FC8A34-D72D-8FDE-8213-B9BD40875A83}"/>
              </a:ext>
            </a:extLst>
          </p:cNvPr>
          <p:cNvSpPr/>
          <p:nvPr/>
        </p:nvSpPr>
        <p:spPr>
          <a:xfrm>
            <a:off x="4730745" y="3706572"/>
            <a:ext cx="2730499" cy="63971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onstantia" panose="02030602050306030303" pitchFamily="18" charset="0"/>
              </a:rPr>
              <a:t>ЗА ВНИМАНИЕ</a:t>
            </a:r>
          </a:p>
        </p:txBody>
      </p:sp>
      <p:pic>
        <p:nvPicPr>
          <p:cNvPr id="15" name="Рисунок 14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F44AA2B-16E8-6E01-7AF2-7EDA1424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09" y="5404214"/>
            <a:ext cx="4219575" cy="9525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нимок экрана, чер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3C2B232-CCD1-6244-F7BC-B22F06152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09" y="754971"/>
            <a:ext cx="4219575" cy="9525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F31949F0-2BCB-E245-8BC1-9F4E91454E55}"/>
              </a:ext>
            </a:extLst>
          </p:cNvPr>
          <p:cNvSpPr/>
          <p:nvPr/>
        </p:nvSpPr>
        <p:spPr>
          <a:xfrm>
            <a:off x="5011911" y="2894118"/>
            <a:ext cx="2168165" cy="30165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nstantia" panose="02030602050306030303" pitchFamily="18" charset="0"/>
              </a:rPr>
              <a:t>Спасибо</a:t>
            </a:r>
          </a:p>
        </p:txBody>
      </p:sp>
    </p:spTree>
    <p:extLst>
      <p:ext uri="{BB962C8B-B14F-4D97-AF65-F5344CB8AC3E}">
        <p14:creationId xmlns="" xmlns:p14="http://schemas.microsoft.com/office/powerpoint/2010/main" val="299495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уман, зима, черно-белый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F23B396-A214-840A-F5E8-84DFEA30A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E3CE65FE-C9E6-B3A3-2BB5-A1C8E4D11334}"/>
              </a:ext>
            </a:extLst>
          </p:cNvPr>
          <p:cNvSpPr/>
          <p:nvPr/>
        </p:nvSpPr>
        <p:spPr>
          <a:xfrm>
            <a:off x="815823" y="4659380"/>
            <a:ext cx="4255787" cy="36933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DCBA7BBA-B308-4204-9CDF-F46A6E962777}"/>
              </a:ext>
            </a:extLst>
          </p:cNvPr>
          <p:cNvSpPr/>
          <p:nvPr/>
        </p:nvSpPr>
        <p:spPr>
          <a:xfrm>
            <a:off x="815823" y="3969994"/>
            <a:ext cx="4255792" cy="36933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5ECC7F4D-F79A-1652-BEDC-2FC8B75CC443}"/>
              </a:ext>
            </a:extLst>
          </p:cNvPr>
          <p:cNvSpPr/>
          <p:nvPr/>
        </p:nvSpPr>
        <p:spPr>
          <a:xfrm>
            <a:off x="822694" y="1706448"/>
            <a:ext cx="4248924" cy="88582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Общее поголовье фабрики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367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тыс. 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Молодая птица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5,4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тыс.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Взрослая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281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тыс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.</a:t>
            </a:r>
          </a:p>
        </p:txBody>
      </p:sp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318"/>
            <a:ext cx="1926154" cy="174468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рава, дерево, дом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EAC26F8-0080-AEBB-A2B5-C64C54BDE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786" y="0"/>
            <a:ext cx="4570214" cy="6858000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54A5A70-EED9-262F-7DA9-1E82AB748C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0810" y="150829"/>
            <a:ext cx="0" cy="6570483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F4F9083-1FAD-1A0F-9A1F-C4F26569A04E}"/>
              </a:ext>
            </a:extLst>
          </p:cNvPr>
          <p:cNvSpPr txBox="1"/>
          <p:nvPr/>
        </p:nvSpPr>
        <p:spPr>
          <a:xfrm>
            <a:off x="844975" y="3972696"/>
            <a:ext cx="358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Более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66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млн. яйца в год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435D369-B55E-BE34-C277-7A3E0D98AFA9}"/>
              </a:ext>
            </a:extLst>
          </p:cNvPr>
          <p:cNvSpPr txBox="1"/>
          <p:nvPr/>
        </p:nvSpPr>
        <p:spPr>
          <a:xfrm>
            <a:off x="844975" y="4659380"/>
            <a:ext cx="24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80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рабочих мест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30402CBB-24F3-F3CD-E1F1-F0932746BB47}"/>
              </a:ext>
            </a:extLst>
          </p:cNvPr>
          <p:cNvSpPr/>
          <p:nvPr/>
        </p:nvSpPr>
        <p:spPr>
          <a:xfrm>
            <a:off x="822693" y="2911276"/>
            <a:ext cx="4255793" cy="73971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корпуса промышленного стада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корпус ремонтного молодняка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.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245FF5A-E8AE-A9D9-2F59-1DD8DD8229A7}"/>
              </a:ext>
            </a:extLst>
          </p:cNvPr>
          <p:cNvSpPr txBox="1"/>
          <p:nvPr/>
        </p:nvSpPr>
        <p:spPr>
          <a:xfrm>
            <a:off x="2639500" y="679558"/>
            <a:ext cx="486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2024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8414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уман, зима, черно-белый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DEFCAE9-BE63-5F80-327B-4FAD5BA11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E3CE65FE-C9E6-B3A3-2BB5-A1C8E4D11334}"/>
              </a:ext>
            </a:extLst>
          </p:cNvPr>
          <p:cNvSpPr/>
          <p:nvPr/>
        </p:nvSpPr>
        <p:spPr>
          <a:xfrm>
            <a:off x="815823" y="4659380"/>
            <a:ext cx="4255787" cy="36933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DCBA7BBA-B308-4204-9CDF-F46A6E962777}"/>
              </a:ext>
            </a:extLst>
          </p:cNvPr>
          <p:cNvSpPr/>
          <p:nvPr/>
        </p:nvSpPr>
        <p:spPr>
          <a:xfrm>
            <a:off x="815823" y="3969994"/>
            <a:ext cx="4255792" cy="36933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5ECC7F4D-F79A-1652-BEDC-2FC8B75CC443}"/>
              </a:ext>
            </a:extLst>
          </p:cNvPr>
          <p:cNvSpPr/>
          <p:nvPr/>
        </p:nvSpPr>
        <p:spPr>
          <a:xfrm>
            <a:off x="822694" y="1706448"/>
            <a:ext cx="5625240" cy="88582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Общее планируемое поголовье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более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1.5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млн.  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Молодая птица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380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тыс.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Взрослая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более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млн.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1.12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млн.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318"/>
            <a:ext cx="1926154" cy="1744682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F54A5A70-EED9-262F-7DA9-1E82AB748C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0810" y="150829"/>
            <a:ext cx="0" cy="6570483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F4F9083-1FAD-1A0F-9A1F-C4F26569A04E}"/>
              </a:ext>
            </a:extLst>
          </p:cNvPr>
          <p:cNvSpPr txBox="1"/>
          <p:nvPr/>
        </p:nvSpPr>
        <p:spPr>
          <a:xfrm>
            <a:off x="844975" y="3972696"/>
            <a:ext cx="358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Более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3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50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млн. яйца в год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435D369-B55E-BE34-C277-7A3E0D98AFA9}"/>
              </a:ext>
            </a:extLst>
          </p:cNvPr>
          <p:cNvSpPr txBox="1"/>
          <p:nvPr/>
        </p:nvSpPr>
        <p:spPr>
          <a:xfrm>
            <a:off x="844975" y="4659380"/>
            <a:ext cx="24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240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 рабочих мест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30402CBB-24F3-F3CD-E1F1-F0932746BB47}"/>
              </a:ext>
            </a:extLst>
          </p:cNvPr>
          <p:cNvSpPr/>
          <p:nvPr/>
        </p:nvSpPr>
        <p:spPr>
          <a:xfrm>
            <a:off x="822693" y="2911276"/>
            <a:ext cx="4255793" cy="73971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корпусов промышленного стада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</a:b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  <a:cs typeface="Segoe UI" panose="020B0502040204020203" pitchFamily="34" charset="0"/>
              </a:rPr>
              <a:t> корпуса ремонтного молодняка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Light SemiCondensed" panose="020B0502040204020203" pitchFamily="34" charset="0"/>
              </a:rPr>
              <a:t>.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245FF5A-E8AE-A9D9-2F59-1DD8DD8229A7}"/>
              </a:ext>
            </a:extLst>
          </p:cNvPr>
          <p:cNvSpPr txBox="1"/>
          <p:nvPr/>
        </p:nvSpPr>
        <p:spPr>
          <a:xfrm>
            <a:off x="2639500" y="679558"/>
            <a:ext cx="486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2029 год</a:t>
            </a:r>
          </a:p>
        </p:txBody>
      </p:sp>
      <p:pic>
        <p:nvPicPr>
          <p:cNvPr id="2" name="Рисунок 1" descr="Изображение выглядит как домашняя птица, птица, скот, клюв&#10;&#10;Автоматически созданное описание">
            <a:extLst>
              <a:ext uri="{FF2B5EF4-FFF2-40B4-BE49-F238E27FC236}">
                <a16:creationId xmlns="" xmlns:a16="http://schemas.microsoft.com/office/drawing/2014/main" id="{FC578291-15A6-59E5-120C-99AFACAE3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18" y="0"/>
            <a:ext cx="464898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463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диаграмма, План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BAF27AD-9210-78F8-8A86-63D1E3783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05" y="0"/>
            <a:ext cx="6509989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5F19A0A-99B4-2622-3B2E-B4474D0CB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318"/>
            <a:ext cx="1926154" cy="1744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0476AC-8C1F-FAC0-96FB-6782E1678000}"/>
              </a:ext>
            </a:extLst>
          </p:cNvPr>
          <p:cNvSpPr txBox="1"/>
          <p:nvPr/>
        </p:nvSpPr>
        <p:spPr>
          <a:xfrm>
            <a:off x="-505962" y="481595"/>
            <a:ext cx="486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2024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49053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5F19A0A-99B4-2622-3B2E-B4474D0CB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318"/>
            <a:ext cx="1926154" cy="1744682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диаграмма, План, схематич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DD1B585E-5EF6-CE3E-BEE4-8EA17E5EEA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80" y="0"/>
            <a:ext cx="62218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A3DB43-64D8-481C-3925-2A6233D140B0}"/>
              </a:ext>
            </a:extLst>
          </p:cNvPr>
          <p:cNvSpPr txBox="1"/>
          <p:nvPr/>
        </p:nvSpPr>
        <p:spPr>
          <a:xfrm>
            <a:off x="-505962" y="481595"/>
            <a:ext cx="4864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2029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93942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уман, зима, черно-белый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FA63EFA5-A0BB-983A-33C7-3CC771D51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114"/>
            <a:ext cx="1923067" cy="1741886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C23026B9-491F-9917-3AC8-D4668F3DC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0343096"/>
              </p:ext>
            </p:extLst>
          </p:nvPr>
        </p:nvGraphicFramePr>
        <p:xfrm>
          <a:off x="2867319" y="1610323"/>
          <a:ext cx="6457361" cy="4266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0355">
                  <a:extLst>
                    <a:ext uri="{9D8B030D-6E8A-4147-A177-3AD203B41FA5}">
                      <a16:colId xmlns="" xmlns:a16="http://schemas.microsoft.com/office/drawing/2014/main" val="3520822246"/>
                    </a:ext>
                  </a:extLst>
                </a:gridCol>
                <a:gridCol w="1817006">
                  <a:extLst>
                    <a:ext uri="{9D8B030D-6E8A-4147-A177-3AD203B41FA5}">
                      <a16:colId xmlns="" xmlns:a16="http://schemas.microsoft.com/office/drawing/2014/main" val="3017924170"/>
                    </a:ext>
                  </a:extLst>
                </a:gridCol>
              </a:tblGrid>
              <a:tr h="244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Поступление от продаж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345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680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329162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Затраты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175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971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8266957"/>
                  </a:ext>
                </a:extLst>
              </a:tr>
              <a:tr h="312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Прямые издержки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801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178484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Общие издержки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214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710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111149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Затраты на персонал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829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311172"/>
                  </a:ext>
                </a:extLst>
              </a:tr>
              <a:tr h="288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Суммарные постоянные издержки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801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866403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872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4994611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Займы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00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9984720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Погашение займов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00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04078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Гашение процентов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692013"/>
                  </a:ext>
                </a:extLst>
              </a:tr>
              <a:tr h="2597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Баланс наличности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096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3570206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Точка безубыточности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236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583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7961863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Запас прочности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096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0720485"/>
                  </a:ext>
                </a:extLst>
              </a:tr>
              <a:tr h="121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Запас прочности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% в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7091624"/>
                  </a:ext>
                </a:extLst>
              </a:tr>
              <a:tr h="2545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Запас прочности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% с нарастающим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94694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955F98-11E6-3F9A-8F71-4284CE42BA4D}"/>
              </a:ext>
            </a:extLst>
          </p:cNvPr>
          <p:cNvSpPr txBox="1"/>
          <p:nvPr/>
        </p:nvSpPr>
        <p:spPr>
          <a:xfrm>
            <a:off x="0" y="4910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Экономические показатели на 2024 г.</a:t>
            </a:r>
          </a:p>
        </p:txBody>
      </p:sp>
    </p:spTree>
    <p:extLst>
      <p:ext uri="{BB962C8B-B14F-4D97-AF65-F5344CB8AC3E}">
        <p14:creationId xmlns="" xmlns:p14="http://schemas.microsoft.com/office/powerpoint/2010/main" val="398642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уман, зима, черно-белый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C05F30A-E943-3963-61A0-B899DB92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114"/>
            <a:ext cx="1923067" cy="1741886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C23026B9-491F-9917-3AC8-D4668F3DC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973206"/>
              </p:ext>
            </p:extLst>
          </p:nvPr>
        </p:nvGraphicFramePr>
        <p:xfrm>
          <a:off x="2867319" y="1296603"/>
          <a:ext cx="6457361" cy="4822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0355">
                  <a:extLst>
                    <a:ext uri="{9D8B030D-6E8A-4147-A177-3AD203B41FA5}">
                      <a16:colId xmlns="" xmlns:a16="http://schemas.microsoft.com/office/drawing/2014/main" val="3520822246"/>
                    </a:ext>
                  </a:extLst>
                </a:gridCol>
                <a:gridCol w="1817006">
                  <a:extLst>
                    <a:ext uri="{9D8B030D-6E8A-4147-A177-3AD203B41FA5}">
                      <a16:colId xmlns="" xmlns:a16="http://schemas.microsoft.com/office/drawing/2014/main" val="3017924170"/>
                    </a:ext>
                  </a:extLst>
                </a:gridCol>
              </a:tblGrid>
              <a:tr h="244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Поступление от продаж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1 010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659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329162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Затраты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553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198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8266957"/>
                  </a:ext>
                </a:extLst>
              </a:tr>
              <a:tr h="312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Прямые издержки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643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978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178484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Общие издержки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28, 882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111149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Затраты на персонал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780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311172"/>
                  </a:ext>
                </a:extLst>
              </a:tr>
              <a:tr h="288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Суммарные постоянные издержки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643, 978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866403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Налоги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38, 066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4994611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Займы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350, 000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9984720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Погашение займов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200, 000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004078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Гашение процентов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95, 105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692013"/>
                  </a:ext>
                </a:extLst>
              </a:tr>
              <a:tr h="2597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Баланс наличности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653, 726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3570206"/>
                  </a:ext>
                </a:extLst>
              </a:tr>
              <a:tr h="2597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Баланс доходов и расходов с нарастающим (2024-2028 гг.) млн.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1 493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170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6425794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Точка безубыточности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1 233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829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7961863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Запас прочности</a:t>
                      </a:r>
                      <a:r>
                        <a:rPr lang="en-US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800" b="0" u="none" strike="noStrike" dirty="0" err="1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259</a:t>
                      </a:r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339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0720485"/>
                  </a:ext>
                </a:extLst>
              </a:tr>
              <a:tr h="1216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Запас прочности % в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7091624"/>
                  </a:ext>
                </a:extLst>
              </a:tr>
              <a:tr h="2545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Запас прочности % с нарастающим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94694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955F98-11E6-3F9A-8F71-4284CE42BA4D}"/>
              </a:ext>
            </a:extLst>
          </p:cNvPr>
          <p:cNvSpPr txBox="1"/>
          <p:nvPr/>
        </p:nvSpPr>
        <p:spPr>
          <a:xfrm>
            <a:off x="0" y="49102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Планируемые экономические показатели на 2029 г.</a:t>
            </a:r>
          </a:p>
        </p:txBody>
      </p:sp>
    </p:spTree>
    <p:extLst>
      <p:ext uri="{BB962C8B-B14F-4D97-AF65-F5344CB8AC3E}">
        <p14:creationId xmlns="" xmlns:p14="http://schemas.microsoft.com/office/powerpoint/2010/main" val="370417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уман, зима, черно-белый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C05F30A-E943-3963-61A0-B899DB92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114"/>
            <a:ext cx="1923067" cy="17418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955F98-11E6-3F9A-8F71-4284CE42BA4D}"/>
              </a:ext>
            </a:extLst>
          </p:cNvPr>
          <p:cNvSpPr txBox="1"/>
          <p:nvPr/>
        </p:nvSpPr>
        <p:spPr>
          <a:xfrm>
            <a:off x="0" y="50208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Планируемые экономические показатели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7BE813-615B-3DF7-E31E-9DBFF62FF338}"/>
              </a:ext>
            </a:extLst>
          </p:cNvPr>
          <p:cNvSpPr txBox="1"/>
          <p:nvPr/>
        </p:nvSpPr>
        <p:spPr>
          <a:xfrm>
            <a:off x="0" y="193933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nstantia" panose="02030602050306030303" pitchFamily="18" charset="0"/>
              </a:rPr>
              <a:t>Налоговые отчисления предприятия</a:t>
            </a:r>
            <a:r>
              <a:rPr lang="en-US" sz="2800" dirty="0">
                <a:latin typeface="Constantia" panose="02030602050306030303" pitchFamily="18" charset="0"/>
              </a:rPr>
              <a:t>,</a:t>
            </a:r>
            <a:r>
              <a:rPr lang="ru-RU" sz="2800" dirty="0">
                <a:latin typeface="Constantia" panose="02030602050306030303" pitchFamily="18" charset="0"/>
              </a:rPr>
              <a:t> руб.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823C6069-A1E1-CA6C-2534-8155D306E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1253093"/>
              </p:ext>
            </p:extLst>
          </p:nvPr>
        </p:nvGraphicFramePr>
        <p:xfrm>
          <a:off x="2242956" y="2787475"/>
          <a:ext cx="7706087" cy="20110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7740">
                  <a:extLst>
                    <a:ext uri="{9D8B030D-6E8A-4147-A177-3AD203B41FA5}">
                      <a16:colId xmlns="" xmlns:a16="http://schemas.microsoft.com/office/drawing/2014/main" val="3520822246"/>
                    </a:ext>
                  </a:extLst>
                </a:gridCol>
                <a:gridCol w="2928347">
                  <a:extLst>
                    <a:ext uri="{9D8B030D-6E8A-4147-A177-3AD203B41FA5}">
                      <a16:colId xmlns="" xmlns:a16="http://schemas.microsoft.com/office/drawing/2014/main" val="3017924170"/>
                    </a:ext>
                  </a:extLst>
                </a:gridCol>
              </a:tblGrid>
              <a:tr h="2449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9 872 430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329162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21 575 350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8266957"/>
                  </a:ext>
                </a:extLst>
              </a:tr>
              <a:tr h="312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29 538 270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178484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33 835 000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111149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2028 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34 053 720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311172"/>
                  </a:ext>
                </a:extLst>
              </a:tr>
              <a:tr h="2888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2029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38 066 830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866403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Общ. сумма налоговых выплат 2024-2029 гг.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166 941 600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4994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710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уман, зима, черно-белый, монохром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C05F30A-E943-3963-61A0-B899DB928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искусство, символ, Графи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377A80D-E82B-E2DC-DDA3-6DB0CE5F2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32618"/>
            <a:ext cx="1573642" cy="1425382"/>
          </a:xfrm>
          <a:prstGeom prst="rect">
            <a:avLst/>
          </a:prstGeom>
        </p:spPr>
      </p:pic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C23026B9-491F-9917-3AC8-D4668F3DC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0148189"/>
              </p:ext>
            </p:extLst>
          </p:nvPr>
        </p:nvGraphicFramePr>
        <p:xfrm>
          <a:off x="1294510" y="1998064"/>
          <a:ext cx="7361223" cy="1628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870">
                  <a:extLst>
                    <a:ext uri="{9D8B030D-6E8A-4147-A177-3AD203B41FA5}">
                      <a16:colId xmlns="" xmlns:a16="http://schemas.microsoft.com/office/drawing/2014/main" val="3520822246"/>
                    </a:ext>
                  </a:extLst>
                </a:gridCol>
                <a:gridCol w="1131208">
                  <a:extLst>
                    <a:ext uri="{9D8B030D-6E8A-4147-A177-3AD203B41FA5}">
                      <a16:colId xmlns="" xmlns:a16="http://schemas.microsoft.com/office/drawing/2014/main" val="3633442978"/>
                    </a:ext>
                  </a:extLst>
                </a:gridCol>
                <a:gridCol w="1286954">
                  <a:extLst>
                    <a:ext uri="{9D8B030D-6E8A-4147-A177-3AD203B41FA5}">
                      <a16:colId xmlns="" xmlns:a16="http://schemas.microsoft.com/office/drawing/2014/main" val="4002929205"/>
                    </a:ext>
                  </a:extLst>
                </a:gridCol>
                <a:gridCol w="1150857">
                  <a:extLst>
                    <a:ext uri="{9D8B030D-6E8A-4147-A177-3AD203B41FA5}">
                      <a16:colId xmlns="" xmlns:a16="http://schemas.microsoft.com/office/drawing/2014/main" val="1863025994"/>
                    </a:ext>
                  </a:extLst>
                </a:gridCol>
                <a:gridCol w="1224167">
                  <a:extLst>
                    <a:ext uri="{9D8B030D-6E8A-4147-A177-3AD203B41FA5}">
                      <a16:colId xmlns="" xmlns:a16="http://schemas.microsoft.com/office/drawing/2014/main" val="3176709215"/>
                    </a:ext>
                  </a:extLst>
                </a:gridCol>
                <a:gridCol w="1224167">
                  <a:extLst>
                    <a:ext uri="{9D8B030D-6E8A-4147-A177-3AD203B41FA5}">
                      <a16:colId xmlns="" xmlns:a16="http://schemas.microsoft.com/office/drawing/2014/main" val="29685818"/>
                    </a:ext>
                  </a:extLst>
                </a:gridCol>
              </a:tblGrid>
              <a:tr h="264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2028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2029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2030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329162"/>
                  </a:ext>
                </a:extLst>
              </a:tr>
              <a:tr h="35392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Строительство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8266957"/>
                  </a:ext>
                </a:extLst>
              </a:tr>
              <a:tr h="312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402,0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170,0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205,6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250,3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Bahnschrift Light SemiCondensed" panose="020B0502040204020203" pitchFamily="34" charset="0"/>
                        </a:rPr>
                        <a:t>1 083</a:t>
                      </a:r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,9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178484"/>
                  </a:ext>
                </a:extLst>
              </a:tr>
              <a:tr h="39820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Модернизация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Bahnschrift SemiBol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111149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62,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74,9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89,9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287,</a:t>
                      </a:r>
                      <a:r>
                        <a:rPr lang="ru-RU" b="1" dirty="0">
                          <a:latin typeface="Bahnschrift Light SemiCondensed" panose="020B050204020402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31117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955F98-11E6-3F9A-8F71-4284CE42BA4D}"/>
              </a:ext>
            </a:extLst>
          </p:cNvPr>
          <p:cNvSpPr txBox="1"/>
          <p:nvPr/>
        </p:nvSpPr>
        <p:spPr>
          <a:xfrm>
            <a:off x="0" y="45468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nstantia" panose="02030602050306030303" pitchFamily="18" charset="0"/>
              </a:rPr>
              <a:t>Общий объем инвестиций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7BE813-615B-3DF7-E31E-9DBFF62FF338}"/>
              </a:ext>
            </a:extLst>
          </p:cNvPr>
          <p:cNvSpPr txBox="1"/>
          <p:nvPr/>
        </p:nvSpPr>
        <p:spPr>
          <a:xfrm>
            <a:off x="-865239" y="121631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nstantia" panose="02030602050306030303" pitchFamily="18" charset="0"/>
              </a:rPr>
              <a:t>Мясное производство</a:t>
            </a:r>
            <a:r>
              <a:rPr lang="en-US" sz="2800" dirty="0">
                <a:latin typeface="Constantia" panose="02030602050306030303" pitchFamily="18" charset="0"/>
              </a:rPr>
              <a:t>,</a:t>
            </a:r>
            <a:r>
              <a:rPr lang="ru-RU" sz="2800" dirty="0">
                <a:latin typeface="Constantia" panose="02030602050306030303" pitchFamily="18" charset="0"/>
              </a:rPr>
              <a:t> млн. </a:t>
            </a:r>
            <a:r>
              <a:rPr lang="ru-RU" sz="2800" dirty="0" err="1">
                <a:latin typeface="Constantia" panose="02030602050306030303" pitchFamily="18" charset="0"/>
              </a:rPr>
              <a:t>руб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C041F061-A581-6D0A-8DD6-65F8AF048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0063071"/>
              </p:ext>
            </p:extLst>
          </p:nvPr>
        </p:nvGraphicFramePr>
        <p:xfrm>
          <a:off x="1294510" y="4264146"/>
          <a:ext cx="7361221" cy="178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458">
                  <a:extLst>
                    <a:ext uri="{9D8B030D-6E8A-4147-A177-3AD203B41FA5}">
                      <a16:colId xmlns="" xmlns:a16="http://schemas.microsoft.com/office/drawing/2014/main" val="3520822246"/>
                    </a:ext>
                  </a:extLst>
                </a:gridCol>
                <a:gridCol w="848873">
                  <a:extLst>
                    <a:ext uri="{9D8B030D-6E8A-4147-A177-3AD203B41FA5}">
                      <a16:colId xmlns="" xmlns:a16="http://schemas.microsoft.com/office/drawing/2014/main" val="3633442978"/>
                    </a:ext>
                  </a:extLst>
                </a:gridCol>
                <a:gridCol w="965748">
                  <a:extLst>
                    <a:ext uri="{9D8B030D-6E8A-4147-A177-3AD203B41FA5}">
                      <a16:colId xmlns="" xmlns:a16="http://schemas.microsoft.com/office/drawing/2014/main" val="4002929205"/>
                    </a:ext>
                  </a:extLst>
                </a:gridCol>
                <a:gridCol w="863618">
                  <a:extLst>
                    <a:ext uri="{9D8B030D-6E8A-4147-A177-3AD203B41FA5}">
                      <a16:colId xmlns="" xmlns:a16="http://schemas.microsoft.com/office/drawing/2014/main" val="1863025994"/>
                    </a:ext>
                  </a:extLst>
                </a:gridCol>
                <a:gridCol w="918631">
                  <a:extLst>
                    <a:ext uri="{9D8B030D-6E8A-4147-A177-3AD203B41FA5}">
                      <a16:colId xmlns="" xmlns:a16="http://schemas.microsoft.com/office/drawing/2014/main" val="3176709215"/>
                    </a:ext>
                  </a:extLst>
                </a:gridCol>
                <a:gridCol w="918631">
                  <a:extLst>
                    <a:ext uri="{9D8B030D-6E8A-4147-A177-3AD203B41FA5}">
                      <a16:colId xmlns="" xmlns:a16="http://schemas.microsoft.com/office/drawing/2014/main" val="519243355"/>
                    </a:ext>
                  </a:extLst>
                </a:gridCol>
                <a:gridCol w="918631">
                  <a:extLst>
                    <a:ext uri="{9D8B030D-6E8A-4147-A177-3AD203B41FA5}">
                      <a16:colId xmlns="" xmlns:a16="http://schemas.microsoft.com/office/drawing/2014/main" val="3049690294"/>
                    </a:ext>
                  </a:extLst>
                </a:gridCol>
                <a:gridCol w="918631">
                  <a:extLst>
                    <a:ext uri="{9D8B030D-6E8A-4147-A177-3AD203B41FA5}">
                      <a16:colId xmlns="" xmlns:a16="http://schemas.microsoft.com/office/drawing/2014/main" val="247707815"/>
                    </a:ext>
                  </a:extLst>
                </a:gridCol>
              </a:tblGrid>
              <a:tr h="3467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2028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2029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2030 г.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Общее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3329162"/>
                  </a:ext>
                </a:extLst>
              </a:tr>
              <a:tr h="44574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Строительство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8266957"/>
                  </a:ext>
                </a:extLst>
              </a:tr>
              <a:tr h="3125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175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406,0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1 172,0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1 066,0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1 154,</a:t>
                      </a:r>
                      <a:r>
                        <a:rPr lang="ru-RU" b="1" dirty="0">
                          <a:latin typeface="Bahnschrift Light SemiCondensed" panose="020B050204020402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1 385,</a:t>
                      </a:r>
                      <a:r>
                        <a:rPr lang="ru-RU" b="1" dirty="0">
                          <a:latin typeface="Bahnschrift Light SemiCondensed" panose="020B0502040204020203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5 376,</a:t>
                      </a:r>
                      <a:r>
                        <a:rPr lang="ru-RU" b="1" dirty="0">
                          <a:latin typeface="Bahnschrift Light SemiCondensed" panose="020B050204020402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0178484"/>
                  </a:ext>
                </a:extLst>
              </a:tr>
              <a:tr h="398207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Модернизация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Bahnschrift SemiBol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66111149"/>
                  </a:ext>
                </a:extLst>
              </a:tr>
              <a:tr h="2397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 Light SemiCondensed" panose="020B0502040204020203" pitchFamily="34" charset="0"/>
                          <a:ea typeface="Microsoft YaHei UI Light" panose="020B0502040204020203" pitchFamily="34" charset="-122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  <a:ea typeface="Microsoft YaHei UI Light" panose="020B0502040204020203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-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-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-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-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Bahnschrift Light SemiCondensed" panose="020B0502040204020203" pitchFamily="34" charset="0"/>
                        </a:rPr>
                        <a:t>543,8</a:t>
                      </a:r>
                      <a:endParaRPr lang="ru-RU" b="1" dirty="0"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3111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DEBF52-EA31-4C8E-7D41-C54C143822B3}"/>
              </a:ext>
            </a:extLst>
          </p:cNvPr>
          <p:cNvSpPr txBox="1"/>
          <p:nvPr/>
        </p:nvSpPr>
        <p:spPr>
          <a:xfrm>
            <a:off x="-757084" y="36476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nstantia" panose="02030602050306030303" pitchFamily="18" charset="0"/>
              </a:rPr>
              <a:t>Яичное производство</a:t>
            </a:r>
            <a:r>
              <a:rPr lang="en-US" sz="2800" dirty="0">
                <a:latin typeface="Constantia" panose="02030602050306030303" pitchFamily="18" charset="0"/>
              </a:rPr>
              <a:t>,</a:t>
            </a:r>
            <a:r>
              <a:rPr lang="ru-RU" sz="2800" dirty="0">
                <a:latin typeface="Constantia" panose="02030602050306030303" pitchFamily="18" charset="0"/>
              </a:rPr>
              <a:t> млн. </a:t>
            </a:r>
            <a:r>
              <a:rPr lang="ru-RU" sz="2800" dirty="0" err="1">
                <a:latin typeface="Constantia" panose="02030602050306030303" pitchFamily="18" charset="0"/>
              </a:rPr>
              <a:t>руб</a:t>
            </a:r>
            <a:endParaRPr lang="ru-RU" sz="2800" dirty="0">
              <a:latin typeface="Constantia" panose="020306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070DB44-E458-D4FE-3C98-1C89956390D8}"/>
              </a:ext>
            </a:extLst>
          </p:cNvPr>
          <p:cNvSpPr txBox="1"/>
          <p:nvPr/>
        </p:nvSpPr>
        <p:spPr>
          <a:xfrm>
            <a:off x="9043320" y="1998064"/>
            <a:ext cx="2567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Объем инвестиций в мясное производство</a:t>
            </a:r>
            <a:r>
              <a:rPr lang="en-US" sz="2000" dirty="0">
                <a:latin typeface="Bahnschrift Light SemiCondensed" panose="020B0502040204020203" pitchFamily="34" charset="0"/>
              </a:rPr>
              <a:t>:</a:t>
            </a:r>
            <a:r>
              <a:rPr lang="ru-RU" sz="2000" dirty="0">
                <a:latin typeface="Bahnschrift Light SemiCondensed" panose="020B0502040204020203" pitchFamily="34" charset="0"/>
              </a:rPr>
              <a:t/>
            </a:r>
            <a:br>
              <a:rPr lang="ru-RU" sz="2000" dirty="0">
                <a:latin typeface="Bahnschrift Light SemiCondensed" panose="020B0502040204020203" pitchFamily="34" charset="0"/>
              </a:rPr>
            </a:br>
            <a:r>
              <a:rPr lang="ru-RU" sz="2000" b="1" dirty="0">
                <a:latin typeface="Bahnschrift Light SemiCondensed" panose="020B0502040204020203" pitchFamily="34" charset="0"/>
              </a:rPr>
              <a:t>1 371</a:t>
            </a:r>
            <a:r>
              <a:rPr lang="en-US" sz="2000" b="1" dirty="0">
                <a:latin typeface="Bahnschrift Light SemiCondensed" panose="020B0502040204020203" pitchFamily="34" charset="0"/>
              </a:rPr>
              <a:t>,1 </a:t>
            </a:r>
            <a:r>
              <a:rPr lang="ru-RU" sz="2000" dirty="0">
                <a:latin typeface="Bahnschrift Light SemiCondensed" panose="020B0502040204020203" pitchFamily="34" charset="0"/>
              </a:rPr>
              <a:t>млн.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461B50-93D9-49A0-042C-ADE5889066A0}"/>
              </a:ext>
            </a:extLst>
          </p:cNvPr>
          <p:cNvSpPr txBox="1"/>
          <p:nvPr/>
        </p:nvSpPr>
        <p:spPr>
          <a:xfrm>
            <a:off x="9043319" y="3292482"/>
            <a:ext cx="2567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Объем инвестиций в яичное производство</a:t>
            </a:r>
            <a:r>
              <a:rPr lang="en-US" sz="2000" dirty="0">
                <a:latin typeface="Bahnschrift Light SemiCondensed" panose="020B0502040204020203" pitchFamily="34" charset="0"/>
              </a:rPr>
              <a:t>:</a:t>
            </a:r>
            <a:r>
              <a:rPr lang="ru-RU" sz="2000" dirty="0">
                <a:latin typeface="Bahnschrift Light SemiCondensed" panose="020B0502040204020203" pitchFamily="34" charset="0"/>
              </a:rPr>
              <a:t> </a:t>
            </a:r>
            <a:r>
              <a:rPr lang="en-US" sz="2000" b="1" dirty="0">
                <a:latin typeface="Bahnschrift Light SemiCondensed" panose="020B0502040204020203" pitchFamily="34" charset="0"/>
              </a:rPr>
              <a:t> </a:t>
            </a:r>
            <a:r>
              <a:rPr lang="ru-RU" sz="2000" b="1" dirty="0">
                <a:latin typeface="Bahnschrift Light SemiCondensed" panose="020B0502040204020203" pitchFamily="34" charset="0"/>
              </a:rPr>
              <a:t>5 920</a:t>
            </a:r>
            <a:r>
              <a:rPr lang="en-US" sz="2000" b="1" dirty="0">
                <a:latin typeface="Bahnschrift Light SemiCondensed" panose="020B0502040204020203" pitchFamily="34" charset="0"/>
              </a:rPr>
              <a:t>,</a:t>
            </a:r>
            <a:r>
              <a:rPr lang="ru-RU" sz="2000" b="1" dirty="0">
                <a:latin typeface="Bahnschrift Light SemiCondensed" panose="020B0502040204020203" pitchFamily="34" charset="0"/>
              </a:rPr>
              <a:t>2</a:t>
            </a:r>
            <a:r>
              <a:rPr lang="en-US" sz="2000" b="1" dirty="0">
                <a:latin typeface="Bahnschrift Light SemiCondensed" panose="020B0502040204020203" pitchFamily="34" charset="0"/>
              </a:rPr>
              <a:t> </a:t>
            </a:r>
            <a:r>
              <a:rPr lang="ru-RU" sz="2000" dirty="0">
                <a:latin typeface="Bahnschrift Light SemiCondensed" panose="020B0502040204020203" pitchFamily="34" charset="0"/>
              </a:rPr>
              <a:t>млн. руб.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0BBF39-55F4-CA83-8258-D285785E035E}"/>
              </a:ext>
            </a:extLst>
          </p:cNvPr>
          <p:cNvSpPr txBox="1"/>
          <p:nvPr/>
        </p:nvSpPr>
        <p:spPr>
          <a:xfrm>
            <a:off x="9043319" y="4636027"/>
            <a:ext cx="2567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Bahnschrift Light SemiCondensed" panose="020B0502040204020203" pitchFamily="34" charset="0"/>
              </a:rPr>
              <a:t>Общий объем инвестиций</a:t>
            </a:r>
            <a:r>
              <a:rPr lang="en-US" sz="2000" dirty="0">
                <a:latin typeface="Bahnschrift Light SemiCondensed" panose="020B0502040204020203" pitchFamily="34" charset="0"/>
              </a:rPr>
              <a:t>:</a:t>
            </a:r>
            <a:r>
              <a:rPr lang="ru-RU" sz="2000" dirty="0">
                <a:latin typeface="Bahnschrift Light SemiCondensed" panose="020B0502040204020203" pitchFamily="34" charset="0"/>
              </a:rPr>
              <a:t/>
            </a:r>
            <a:br>
              <a:rPr lang="ru-RU" sz="2000" dirty="0">
                <a:latin typeface="Bahnschrift Light SemiCondensed" panose="020B0502040204020203" pitchFamily="34" charset="0"/>
              </a:rPr>
            </a:br>
            <a:r>
              <a:rPr lang="ru-RU" sz="2000" b="1" dirty="0">
                <a:latin typeface="Bahnschrift Light SemiCondensed" panose="020B0502040204020203" pitchFamily="34" charset="0"/>
              </a:rPr>
              <a:t>7 291</a:t>
            </a:r>
            <a:r>
              <a:rPr lang="en-US" sz="2000" b="1" dirty="0">
                <a:latin typeface="Bahnschrift Light SemiCondensed" panose="020B0502040204020203" pitchFamily="34" charset="0"/>
              </a:rPr>
              <a:t>,3 </a:t>
            </a:r>
            <a:r>
              <a:rPr lang="ru-RU" sz="2000" dirty="0">
                <a:latin typeface="Bahnschrift Light SemiCondensed" panose="020B0502040204020203" pitchFamily="34" charset="0"/>
              </a:rPr>
              <a:t>млн. </a:t>
            </a:r>
            <a:r>
              <a:rPr lang="ru-RU" sz="2000" dirty="0" err="1">
                <a:latin typeface="Bahnschrift Light SemiCondensed" panose="020B0502040204020203" pitchFamily="34" charset="0"/>
              </a:rPr>
              <a:t>руб</a:t>
            </a:r>
            <a:endParaRPr lang="ru-RU" sz="20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900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911</Words>
  <Application>Microsoft Office PowerPoint</Application>
  <PresentationFormat>Произвольный</PresentationFormat>
  <Paragraphs>202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who guess</dc:creator>
  <cp:lastModifiedBy>Пользователь</cp:lastModifiedBy>
  <cp:revision>23</cp:revision>
  <dcterms:created xsi:type="dcterms:W3CDTF">2024-09-19T05:08:01Z</dcterms:created>
  <dcterms:modified xsi:type="dcterms:W3CDTF">2024-10-07T02:24:57Z</dcterms:modified>
</cp:coreProperties>
</file>