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Override12.xml" ContentType="application/vnd.openxmlformats-officedocument.themeOverride+xml"/>
  <Override PartName="/ppt/diagrams/colors22.xml" ContentType="application/vnd.openxmlformats-officedocument.drawingml.diagramColors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diagrams/colors11.xml" ContentType="application/vnd.openxmlformats-officedocument.drawingml.diagramColors+xml"/>
  <Override PartName="/ppt/diagrams/data24.xml" ContentType="application/vnd.openxmlformats-officedocument.drawingml.diagramData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Override1.xml" ContentType="application/vnd.openxmlformats-officedocument.themeOverride+xml"/>
  <Override PartName="/ppt/charts/chart13.xml" ContentType="application/vnd.openxmlformats-officedocument.drawingml.char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theme/themeOverride17.xml" ContentType="application/vnd.openxmlformats-officedocument.themeOverride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quickStyle20.xml" ContentType="application/vnd.openxmlformats-officedocument.drawingml.diagramStyle+xml"/>
  <Override PartName="/ppt/diagrams/drawing21.xml" ContentType="application/vnd.ms-office.drawingml.diagramDrawing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diagrams/layout20.xml" ContentType="application/vnd.openxmlformats-officedocument.drawingml.diagramLayout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theme/themeOverride6.xml" ContentType="application/vnd.openxmlformats-officedocument.themeOverride+xml"/>
  <Override PartName="/ppt/charts/chart18.xml" ContentType="application/vnd.openxmlformats-officedocument.drawingml.char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diagrams/data21.xml" ContentType="application/vnd.openxmlformats-officedocument.drawingml.diagramData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quickStyle25.xml" ContentType="application/vnd.openxmlformats-officedocument.drawingml.diagramStyle+xml"/>
  <Override PartName="/ppt/charts/chart21.xml" ContentType="application/vnd.openxmlformats-officedocument.drawingml.chart+xml"/>
  <Override PartName="/ppt/diagrams/drawing26.xml" ContentType="application/vnd.ms-office.drawingml.diagramDrawing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diagrams/layout25.xml" ContentType="application/vnd.openxmlformats-officedocument.drawingml.diagramLayout+xml"/>
  <Override PartName="/ppt/diagrams/quickStyle8.xml" ContentType="application/vnd.openxmlformats-officedocument.drawingml.diagramStyle+xml"/>
  <Override PartName="/ppt/diagrams/layout14.xml" ContentType="application/vnd.openxmlformats-officedocument.drawingml.diagramLayout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ppt/theme/themeOverride14.xml" ContentType="application/vnd.openxmlformats-officedocument.themeOverride+xml"/>
  <Override PartName="/ppt/diagrams/colors24.xml" ContentType="application/vnd.openxmlformats-officedocument.drawingml.diagramColors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diagrams/colors1.xml" ContentType="application/vnd.openxmlformats-officedocument.drawingml.diagramColors+xml"/>
  <Override PartName="/ppt/diagrams/colors13.xml" ContentType="application/vnd.openxmlformats-officedocument.drawingml.diagramColors+xml"/>
  <Override PartName="/ppt/diagrams/data26.xml" ContentType="application/vnd.openxmlformats-officedocument.drawingml.diagramData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Override3.xml" ContentType="application/vnd.openxmlformats-officedocument.themeOverride+xml"/>
  <Override PartName="/ppt/diagrams/quickStyle19.xml" ContentType="application/vnd.openxmlformats-officedocument.drawingml.diagramStyl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charts/chart15.xml" ContentType="application/vnd.openxmlformats-officedocument.drawingml.char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diagrams/layout19.xml" ContentType="application/vnd.openxmlformats-officedocument.drawingml.diagramLayout+xml"/>
  <Override PartName="/ppt/theme/themeOverride19.xml" ContentType="application/vnd.openxmlformats-officedocument.themeOverr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diagrams/quickStyle22.xml" ContentType="application/vnd.openxmlformats-officedocument.drawingml.diagramStyle+xml"/>
  <Override PartName="/ppt/diagrams/drawing23.xml" ContentType="application/vnd.ms-office.drawingml.diagramDrawing+xml"/>
  <Override PartName="/ppt/charts/chart5.xml" ContentType="application/vnd.openxmlformats-officedocument.drawingml.chart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layout22.xml" ContentType="application/vnd.openxmlformats-officedocument.drawingml.diagram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8.xml" ContentType="application/vnd.openxmlformats-officedocument.themeOverride+xml"/>
  <Override PartName="/ppt/theme/themeOverride11.xml" ContentType="application/vnd.openxmlformats-officedocument.themeOverride+xml"/>
  <Override PartName="/ppt/diagrams/quickStyle5.xml" ContentType="application/vnd.openxmlformats-officedocument.drawingml.diagramStyle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diagrams/colors10.xml" ContentType="application/vnd.openxmlformats-officedocument.drawingml.diagramColors+xml"/>
  <Override PartName="/ppt/diagrams/colors21.xml" ContentType="application/vnd.openxmlformats-officedocument.drawingml.diagramColors+xml"/>
  <Override PartName="/ppt/diagrams/data23.xml" ContentType="application/vnd.openxmlformats-officedocument.drawingml.diagramData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Override4.xml" ContentType="application/vnd.openxmlformats-officedocument.themeOverride+xml"/>
  <Override PartName="/ppt/charts/chart16.xml" ContentType="application/vnd.openxmlformats-officedocument.drawingml.char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diagrams/data9.xml" ContentType="application/vnd.openxmlformats-officedocument.drawingml.diagramData+xml"/>
  <Override PartName="/ppt/notesSlides/notesSlide15.xml" ContentType="application/vnd.openxmlformats-officedocument.presentationml.notesSlide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charts/chart12.xml" ContentType="application/vnd.openxmlformats-officedocument.drawingml.chart+xml"/>
  <Override PartName="/ppt/diagrams/layout4.xml" ContentType="application/vnd.openxmlformats-officedocument.drawingml.diagramLayout+xml"/>
  <Override PartName="/ppt/charts/chart6.xml" ContentType="application/vnd.openxmlformats-officedocument.drawingml.chart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diagrams/colors19.xml" ContentType="application/vnd.openxmlformats-officedocument.drawingml.diagramColors+xml"/>
  <Override PartName="/ppt/diagrams/quickStyle23.xml" ContentType="application/vnd.openxmlformats-officedocument.drawingml.diagramStyle+xml"/>
  <Override PartName="/ppt/diagrams/drawing24.xml" ContentType="application/vnd.ms-office.drawingml.diagramDrawing+xml"/>
  <Override PartName="/ppt/notesSlides/notesSlide6.xml" ContentType="application/vnd.openxmlformats-officedocument.presentationml.notesSlide+xml"/>
  <Override PartName="/ppt/theme/themeOverride16.xml" ContentType="application/vnd.openxmlformats-officedocument.themeOverride+xml"/>
  <Override PartName="/ppt/diagrams/drawing6.xml" ContentType="application/vnd.ms-office.drawingml.diagramDrawing+xml"/>
  <Override PartName="/ppt/diagrams/drawing20.xml" ContentType="application/vnd.ms-office.drawingml.diagramDrawing+xml"/>
  <Override PartName="/ppt/diagrams/layout23.xml" ContentType="application/vnd.openxmlformats-officedocument.drawingml.diagramLayout+xml"/>
  <Override PartName="/ppt/diagrams/colors26.xml" ContentType="application/vnd.openxmlformats-officedocument.drawingml.diagramColors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Override5.xml" ContentType="application/vnd.openxmlformats-officedocument.themeOverride+xml"/>
  <Override PartName="/ppt/drawings/drawing2.xml" ContentType="application/vnd.openxmlformats-officedocument.drawingml.chartshapes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charts/chart17.xml" ContentType="application/vnd.openxmlformats-officedocument.drawingml.char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diagrams/data20.xml" ContentType="application/vnd.openxmlformats-officedocument.drawingml.diagramData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quickStyle24.xml" ContentType="application/vnd.openxmlformats-officedocument.drawingml.diagramStyle+xml"/>
  <Override PartName="/ppt/diagrams/drawing25.xml" ContentType="application/vnd.ms-office.drawingml.diagramDrawing+xml"/>
  <Override PartName="/ppt/charts/chart7.xml" ContentType="application/vnd.openxmlformats-officedocument.drawingml.chart+xml"/>
  <Override PartName="/ppt/charts/chart20.xml" ContentType="application/vnd.openxmlformats-officedocument.drawingml.chart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diagrams/layout24.xml" ContentType="application/vnd.openxmlformats-officedocument.drawingml.diagram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Override13.xml" ContentType="application/vnd.openxmlformats-officedocument.themeOverride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diagrams/colors23.xml" ContentType="application/vnd.openxmlformats-officedocument.drawingml.diagramColors+xml"/>
  <Override PartName="/ppt/diagrams/data25.xml" ContentType="application/vnd.openxmlformats-officedocument.drawingml.diagramData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diagrams/drawing19.xml" ContentType="application/vnd.ms-office.drawingml.diagramDrawing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Override2.xml" ContentType="application/vnd.openxmlformats-officedocument.themeOverride+xml"/>
  <Override PartName="/ppt/charts/chart14.xml" ContentType="application/vnd.openxmlformats-officedocument.drawingml.chart+xml"/>
  <Override PartName="/ppt/diagrams/quickStyle18.xml" ContentType="application/vnd.openxmlformats-officedocument.drawingml.diagramStyl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diagrams/layout18.xml" ContentType="application/vnd.openxmlformats-officedocument.drawingml.diagram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theme/themeOverride18.xml" ContentType="application/vnd.openxmlformats-officedocument.themeOverr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colors17.xml" ContentType="application/vnd.openxmlformats-officedocument.drawingml.diagramColors+xml"/>
  <Override PartName="/ppt/diagrams/quickStyle21.xml" ContentType="application/vnd.openxmlformats-officedocument.drawingml.diagramStyle+xml"/>
  <Override PartName="/ppt/diagrams/drawing22.xml" ContentType="application/vnd.ms-office.drawingml.diagramDrawing+xml"/>
  <Override PartName="/ppt/handoutMasters/handoutMaster1.xml" ContentType="application/vnd.openxmlformats-officedocument.presentationml.handoutMaster+xml"/>
  <Override PartName="/ppt/diagrams/drawing4.xml" ContentType="application/vnd.ms-office.drawingml.diagramDrawing+xml"/>
  <Override PartName="/ppt/diagrams/data19.xml" ContentType="application/vnd.openxmlformats-officedocument.drawingml.diagramData+xml"/>
  <Override PartName="/ppt/diagrams/layout21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charts/chart19.xml" ContentType="application/vnd.openxmlformats-officedocument.drawingml.chart+xml"/>
  <Override PartName="/ppt/diagrams/colors20.xml" ContentType="application/vnd.openxmlformats-officedocument.drawingml.diagramColors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diagrams/data11.xml" ContentType="application/vnd.openxmlformats-officedocument.drawingml.diagramData+xml"/>
  <Override PartName="/ppt/diagrams/data22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diagrams/quickStyle26.xml" ContentType="application/vnd.openxmlformats-officedocument.drawingml.diagramStyl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14.xml" ContentType="application/vnd.openxmlformats-officedocument.presentationml.notesSlide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charts/chart22.xml" ContentType="application/vnd.openxmlformats-officedocument.drawingml.chart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diagrams/layout26.xml" ContentType="application/vnd.openxmlformats-officedocument.drawingml.diagram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Override15.xml" ContentType="application/vnd.openxmlformats-officedocument.themeOverride+xml"/>
  <Override PartName="/ppt/diagrams/quickStyle9.xml" ContentType="application/vnd.openxmlformats-officedocument.drawingml.diagramStyl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diagrams/colors14.xml" ContentType="application/vnd.openxmlformats-officedocument.drawingml.diagramColors+xml"/>
  <Override PartName="/ppt/diagrams/colors25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diagrams/colors2.xml" ContentType="application/vnd.openxmlformats-officedocument.drawingml.diagramColors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drawings/drawing1.xml" ContentType="application/vnd.openxmlformats-officedocument.drawingml.chartshapes+xml"/>
  <Override PartName="/ppt/diagrams/drawing1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003" r:id="rId1"/>
    <p:sldMasterId id="2147484027" r:id="rId2"/>
    <p:sldMasterId id="2147484039" r:id="rId3"/>
    <p:sldMasterId id="2147484075" r:id="rId4"/>
    <p:sldMasterId id="2147484087" r:id="rId5"/>
    <p:sldMasterId id="2147484099" r:id="rId6"/>
  </p:sldMasterIdLst>
  <p:notesMasterIdLst>
    <p:notesMasterId r:id="rId67"/>
  </p:notesMasterIdLst>
  <p:handoutMasterIdLst>
    <p:handoutMasterId r:id="rId68"/>
  </p:handoutMasterIdLst>
  <p:sldIdLst>
    <p:sldId id="257" r:id="rId7"/>
    <p:sldId id="313" r:id="rId8"/>
    <p:sldId id="314" r:id="rId9"/>
    <p:sldId id="320" r:id="rId10"/>
    <p:sldId id="317" r:id="rId11"/>
    <p:sldId id="383" r:id="rId12"/>
    <p:sldId id="322" r:id="rId13"/>
    <p:sldId id="321" r:id="rId14"/>
    <p:sldId id="319" r:id="rId15"/>
    <p:sldId id="323" r:id="rId16"/>
    <p:sldId id="324" r:id="rId17"/>
    <p:sldId id="434" r:id="rId18"/>
    <p:sldId id="325" r:id="rId19"/>
    <p:sldId id="427" r:id="rId20"/>
    <p:sldId id="435" r:id="rId21"/>
    <p:sldId id="410" r:id="rId22"/>
    <p:sldId id="436" r:id="rId23"/>
    <p:sldId id="437" r:id="rId24"/>
    <p:sldId id="438" r:id="rId25"/>
    <p:sldId id="439" r:id="rId26"/>
    <p:sldId id="346" r:id="rId27"/>
    <p:sldId id="328" r:id="rId28"/>
    <p:sldId id="400" r:id="rId29"/>
    <p:sldId id="401" r:id="rId30"/>
    <p:sldId id="402" r:id="rId31"/>
    <p:sldId id="403" r:id="rId32"/>
    <p:sldId id="404" r:id="rId33"/>
    <p:sldId id="405" r:id="rId34"/>
    <p:sldId id="406" r:id="rId35"/>
    <p:sldId id="338" r:id="rId36"/>
    <p:sldId id="335" r:id="rId37"/>
    <p:sldId id="384" r:id="rId38"/>
    <p:sldId id="407" r:id="rId39"/>
    <p:sldId id="385" r:id="rId40"/>
    <p:sldId id="408" r:id="rId41"/>
    <p:sldId id="373" r:id="rId42"/>
    <p:sldId id="374" r:id="rId43"/>
    <p:sldId id="336" r:id="rId44"/>
    <p:sldId id="348" r:id="rId45"/>
    <p:sldId id="353" r:id="rId46"/>
    <p:sldId id="354" r:id="rId47"/>
    <p:sldId id="358" r:id="rId48"/>
    <p:sldId id="362" r:id="rId49"/>
    <p:sldId id="393" r:id="rId50"/>
    <p:sldId id="394" r:id="rId51"/>
    <p:sldId id="433" r:id="rId52"/>
    <p:sldId id="395" r:id="rId53"/>
    <p:sldId id="364" r:id="rId54"/>
    <p:sldId id="417" r:id="rId55"/>
    <p:sldId id="365" r:id="rId56"/>
    <p:sldId id="369" r:id="rId57"/>
    <p:sldId id="366" r:id="rId58"/>
    <p:sldId id="416" r:id="rId59"/>
    <p:sldId id="418" r:id="rId60"/>
    <p:sldId id="415" r:id="rId61"/>
    <p:sldId id="359" r:id="rId62"/>
    <p:sldId id="368" r:id="rId63"/>
    <p:sldId id="345" r:id="rId64"/>
    <p:sldId id="347" r:id="rId65"/>
    <p:sldId id="351" r:id="rId66"/>
  </p:sldIdLst>
  <p:sldSz cx="9144000" cy="6858000" type="screen4x3"/>
  <p:notesSz cx="6815138" cy="99441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0003B"/>
    <a:srgbClr val="FF99FF"/>
    <a:srgbClr val="B7EFD6"/>
    <a:srgbClr val="0C9DA4"/>
    <a:srgbClr val="CC99FF"/>
    <a:srgbClr val="FF6699"/>
    <a:srgbClr val="D3FDE4"/>
    <a:srgbClr val="0099FF"/>
    <a:srgbClr val="CCFFFF"/>
    <a:srgbClr val="ADFBD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638B1855-1B75-4FBE-930C-398BA8C253C6}" styleName="Стиль из темы 2 - акцент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27" autoAdjust="0"/>
    <p:restoredTop sz="94056" autoAdjust="0"/>
  </p:normalViewPr>
  <p:slideViewPr>
    <p:cSldViewPr>
      <p:cViewPr>
        <p:scale>
          <a:sx n="100" d="100"/>
          <a:sy n="100" d="100"/>
        </p:scale>
        <p:origin x="-1944" y="-294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slide" Target="slides/slide57.xml"/><Relationship Id="rId68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71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slide" Target="slides/slide52.xml"/><Relationship Id="rId66" Type="http://schemas.openxmlformats.org/officeDocument/2006/relationships/slide" Target="slides/slide6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61" Type="http://schemas.openxmlformats.org/officeDocument/2006/relationships/slide" Target="slides/slide55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64" Type="http://schemas.openxmlformats.org/officeDocument/2006/relationships/slide" Target="slides/slide58.xml"/><Relationship Id="rId69" Type="http://schemas.openxmlformats.org/officeDocument/2006/relationships/presProps" Target="pres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slide" Target="slides/slide53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slide" Target="slides/slide56.xml"/><Relationship Id="rId7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7.xlsx"/><Relationship Id="rId1" Type="http://schemas.openxmlformats.org/officeDocument/2006/relationships/themeOverride" Target="../theme/themeOverride11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0"/>
          <c:y val="3.2769674402978816E-2"/>
          <c:w val="0.93481527105090001"/>
          <c:h val="0.7654320597423006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1313.9</c:v>
                </c:pt>
                <c:pt idx="1">
                  <c:v>1328.6</c:v>
                </c:pt>
                <c:pt idx="2">
                  <c:v>1358.2</c:v>
                </c:pt>
                <c:pt idx="3" formatCode="#,##0.0">
                  <c:v>1378.9</c:v>
                </c:pt>
                <c:pt idx="4">
                  <c:v>1390.1</c:v>
                </c:pt>
                <c:pt idx="5">
                  <c:v>1410.3</c:v>
                </c:pt>
              </c:numCache>
            </c:numRef>
          </c:val>
        </c:ser>
        <c:axId val="180790400"/>
        <c:axId val="180791936"/>
      </c:barChart>
      <c:catAx>
        <c:axId val="1807904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0791936"/>
        <c:crosses val="autoZero"/>
        <c:auto val="1"/>
        <c:lblAlgn val="ctr"/>
        <c:lblOffset val="100"/>
      </c:catAx>
      <c:valAx>
        <c:axId val="180791936"/>
        <c:scaling>
          <c:orientation val="minMax"/>
        </c:scaling>
        <c:axPos val="l"/>
        <c:majorGridlines/>
        <c:numFmt formatCode="General" sourceLinked="1"/>
        <c:tickLblPos val="none"/>
        <c:crossAx val="180790400"/>
        <c:crosses val="autoZero"/>
        <c:crossBetween val="between"/>
      </c:valAx>
      <c:spPr>
        <a:solidFill>
          <a:schemeClr val="accent6">
            <a:lumMod val="40000"/>
            <a:lumOff val="60000"/>
          </a:schemeClr>
        </a:solidFill>
        <a:ln>
          <a:solidFill>
            <a:schemeClr val="bg1"/>
          </a:solidFill>
        </a:ln>
      </c:spPr>
    </c:plotArea>
    <c:plotVisOnly val="1"/>
    <c:dispBlanksAs val="gap"/>
  </c:chart>
  <c:txPr>
    <a:bodyPr/>
    <a:lstStyle/>
    <a:p>
      <a:pPr>
        <a:defRPr sz="1200" b="1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50"/>
      <c:perspective val="30"/>
    </c:view3D>
    <c:plotArea>
      <c:layout>
        <c:manualLayout>
          <c:layoutTarget val="inner"/>
          <c:xMode val="edge"/>
          <c:yMode val="edge"/>
          <c:x val="0"/>
          <c:y val="0.10515183544738392"/>
          <c:w val="1"/>
          <c:h val="0.55683952524291558"/>
        </c:manualLayout>
      </c:layout>
      <c:pie3DChart>
        <c:varyColors val="1"/>
        <c:ser>
          <c:idx val="0"/>
          <c:order val="0"/>
          <c:tx>
            <c:strRef>
              <c:f>Лист1!$B$2</c:f>
              <c:strCache>
                <c:ptCount val="1"/>
              </c:strCache>
            </c:strRef>
          </c:tx>
          <c:explosion val="14"/>
          <c:dPt>
            <c:idx val="0"/>
            <c:spPr>
              <a:solidFill>
                <a:schemeClr val="accent1"/>
              </a:solidFill>
            </c:spPr>
          </c:dPt>
          <c:dPt>
            <c:idx val="2"/>
            <c:spPr>
              <a:gradFill rotWithShape="1">
                <a:gsLst>
                  <a:gs pos="0">
                    <a:schemeClr val="accent5">
                      <a:tint val="30000"/>
                      <a:satMod val="250000"/>
                    </a:schemeClr>
                  </a:gs>
                  <a:gs pos="72000">
                    <a:schemeClr val="accent5">
                      <a:tint val="75000"/>
                      <a:satMod val="210000"/>
                    </a:schemeClr>
                  </a:gs>
                  <a:gs pos="100000">
                    <a:schemeClr val="accent5">
                      <a:tint val="85000"/>
                      <a:satMod val="210000"/>
                    </a:schemeClr>
                  </a:gs>
                </a:gsLst>
                <a:lin ang="5400000" scaled="1"/>
              </a:gradFill>
              <a:ln w="10000" cap="flat" cmpd="sng" algn="ctr">
                <a:solidFill>
                  <a:schemeClr val="accent5"/>
                </a:solidFill>
                <a:prstDash val="solid"/>
              </a:ln>
              <a:effectLst>
                <a:outerShdw blurRad="76200" dist="50800" dir="5400000" rotWithShape="0">
                  <a:srgbClr val="4E3B30">
                    <a:alpha val="600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0.17555868214198891"/>
                  <c:y val="8.9659179481062834E-2"/>
                </c:manualLayout>
              </c:layout>
              <c:dLblPos val="bestFit"/>
              <c:showPercent val="1"/>
            </c:dLbl>
            <c:dLbl>
              <c:idx val="1"/>
              <c:layout>
                <c:manualLayout>
                  <c:x val="-8.7146124975503017E-2"/>
                  <c:y val="-6.9822377649049208E-2"/>
                </c:manualLayout>
              </c:layout>
              <c:dLblPos val="bestFit"/>
              <c:showPercent val="1"/>
            </c:dLbl>
            <c:dLbl>
              <c:idx val="2"/>
              <c:layout>
                <c:manualLayout>
                  <c:x val="0.26013022238593175"/>
                  <c:y val="-0.12097872646028177"/>
                </c:manualLayout>
              </c:layout>
              <c:dLblPos val="bestFit"/>
              <c:showPercent val="1"/>
            </c:dLbl>
            <c:numFmt formatCode="0.0%" sourceLinked="0"/>
            <c:spPr>
              <a:noFill/>
              <a:ln w="26068">
                <a:noFill/>
              </a:ln>
            </c:spPr>
            <c:txPr>
              <a:bodyPr/>
              <a:lstStyle/>
              <a:p>
                <a:pPr>
                  <a:defRPr sz="15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Percent val="1"/>
          </c:dLbls>
          <c:cat>
            <c:strRef>
              <c:f>Лист1!$A$3:$A$5</c:f>
              <c:strCache>
                <c:ptCount val="3"/>
                <c:pt idx="0">
                  <c:v>Налоговые доходы - </c:v>
                </c:pt>
                <c:pt idx="1">
                  <c:v>Неналоговые доходы - </c:v>
                </c:pt>
                <c:pt idx="2">
                  <c:v>Безвозмездные поступления - </c:v>
                </c:pt>
              </c:strCache>
            </c:strRef>
          </c:cat>
          <c:val>
            <c:numRef>
              <c:f>Лист1!$B$3:$B$5</c:f>
              <c:numCache>
                <c:formatCode>#,##0.00</c:formatCode>
                <c:ptCount val="3"/>
                <c:pt idx="0">
                  <c:v>503619.1</c:v>
                </c:pt>
                <c:pt idx="1">
                  <c:v>101752.5</c:v>
                </c:pt>
                <c:pt idx="2">
                  <c:v>1453874.3</c:v>
                </c:pt>
              </c:numCache>
            </c:numRef>
          </c:val>
        </c:ser>
        <c:dLbls>
          <c:showPercent val="1"/>
        </c:dLbls>
      </c:pie3DChart>
      <c:spPr>
        <a:noFill/>
        <a:ln w="26068">
          <a:noFill/>
        </a:ln>
      </c:spPr>
    </c:plotArea>
    <c:plotVisOnly val="1"/>
    <c:dispBlanksAs val="zero"/>
  </c:chart>
  <c:txPr>
    <a:bodyPr/>
    <a:lstStyle/>
    <a:p>
      <a:pPr>
        <a:defRPr sz="1400">
          <a:solidFill>
            <a:schemeClr val="accent3">
              <a:lumMod val="50000"/>
            </a:schemeClr>
          </a:solidFill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3.1709970394531405E-2"/>
          <c:y val="4.6389230467732107E-2"/>
          <c:w val="0.67817474271731004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-1.3675185276455868E-2"/>
                  <c:y val="0.10940094369081743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503619.1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dLbl>
              <c:idx val="0"/>
              <c:layout>
                <c:manualLayout>
                  <c:x val="5.8607936899095934E-3"/>
                  <c:y val="6.5640566214490451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Лист1!$C$2</c:f>
              <c:numCache>
                <c:formatCode>#,##0.00</c:formatCode>
                <c:ptCount val="1"/>
                <c:pt idx="0">
                  <c:v>101752.5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tint val="30000"/>
                    <a:satMod val="250000"/>
                  </a:schemeClr>
                </a:gs>
                <a:gs pos="72000">
                  <a:schemeClr val="accent5">
                    <a:tint val="75000"/>
                    <a:satMod val="210000"/>
                  </a:schemeClr>
                </a:gs>
                <a:gs pos="100000">
                  <a:schemeClr val="accent5">
                    <a:tint val="85000"/>
                    <a:satMod val="210000"/>
                  </a:schemeClr>
                </a:gs>
              </a:gsLst>
              <a:lin ang="5400000" scaled="1"/>
            </a:gradFill>
            <a:ln w="10000" cap="flat" cmpd="sng" algn="ctr">
              <a:solidFill>
                <a:schemeClr val="accent5"/>
              </a:solidFill>
              <a:prstDash val="solid"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</c:spPr>
          <c:dLbls>
            <c:dLbl>
              <c:idx val="0"/>
              <c:layout>
                <c:manualLayout>
                  <c:x val="5.8607936899095934E-3"/>
                  <c:y val="0.12854610883671094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</c:f>
              <c:strCache>
                <c:ptCount val="1"/>
                <c:pt idx="0">
                  <c:v>2025 год</c:v>
                </c:pt>
              </c:strCache>
            </c:strRef>
          </c:cat>
          <c:val>
            <c:numRef>
              <c:f>Лист1!$D$2</c:f>
              <c:numCache>
                <c:formatCode>#,##0.00</c:formatCode>
                <c:ptCount val="1"/>
                <c:pt idx="0">
                  <c:v>1453874.3</c:v>
                </c:pt>
              </c:numCache>
            </c:numRef>
          </c:val>
        </c:ser>
        <c:shape val="box"/>
        <c:axId val="193038976"/>
        <c:axId val="193061248"/>
        <c:axId val="0"/>
      </c:bar3DChart>
      <c:catAx>
        <c:axId val="19303897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 b="1">
                <a:solidFill>
                  <a:srgbClr val="C00000"/>
                </a:solidFill>
              </a:defRPr>
            </a:pPr>
            <a:endParaRPr lang="ru-RU"/>
          </a:p>
        </c:txPr>
        <c:crossAx val="193061248"/>
        <c:crossesAt val="0"/>
        <c:auto val="1"/>
        <c:lblAlgn val="ctr"/>
        <c:lblOffset val="100"/>
      </c:catAx>
      <c:valAx>
        <c:axId val="193061248"/>
        <c:scaling>
          <c:orientation val="minMax"/>
        </c:scaling>
        <c:delete val="1"/>
        <c:axPos val="l"/>
        <c:numFmt formatCode="#,##0.00" sourceLinked="1"/>
        <c:tickLblPos val="none"/>
        <c:crossAx val="193038976"/>
        <c:crosses val="autoZero"/>
        <c:crossBetween val="between"/>
        <c:majorUnit val="100000"/>
      </c:valAx>
    </c:plotArea>
    <c:legend>
      <c:legendPos val="r"/>
      <c:layout>
        <c:manualLayout>
          <c:xMode val="edge"/>
          <c:yMode val="edge"/>
          <c:x val="0.61474680294473871"/>
          <c:y val="0.13613956803855568"/>
          <c:w val="0.29881448911261727"/>
          <c:h val="0.32687322196547208"/>
        </c:manualLayout>
      </c:layout>
      <c:txPr>
        <a:bodyPr/>
        <a:lstStyle/>
        <a:p>
          <a:pPr>
            <a:defRPr sz="14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sideWall>
      <c:spPr>
        <a:solidFill>
          <a:schemeClr val="accent6"/>
        </a:solidFill>
      </c:spPr>
    </c:sideWall>
    <c:backWall>
      <c:spPr>
        <a:solidFill>
          <a:schemeClr val="accent6"/>
        </a:solidFill>
      </c:spPr>
    </c:backWall>
    <c:plotArea>
      <c:layout>
        <c:manualLayout>
          <c:layoutTarget val="inner"/>
          <c:xMode val="edge"/>
          <c:yMode val="edge"/>
          <c:x val="9.2271457252229933E-2"/>
          <c:y val="6.0064295736067294E-2"/>
          <c:w val="0.59612361238736877"/>
          <c:h val="0.7800255615744146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503.6</c:v>
                </c:pt>
                <c:pt idx="1">
                  <c:v>530.1</c:v>
                </c:pt>
                <c:pt idx="2">
                  <c:v>570.70000000000005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 доходы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101.8</c:v>
                </c:pt>
                <c:pt idx="1">
                  <c:v>101.8</c:v>
                </c:pt>
                <c:pt idx="2">
                  <c:v>101.8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dLbls>
            <c:dLbl>
              <c:idx val="0"/>
              <c:layout>
                <c:manualLayout>
                  <c:x val="7.9012185918784714E-3"/>
                  <c:y val="1.9323536249736966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1453.9</c:v>
                </c:pt>
                <c:pt idx="1">
                  <c:v>1484</c:v>
                </c:pt>
                <c:pt idx="2">
                  <c:v>1652.7</c:v>
                </c:pt>
              </c:numCache>
            </c:numRef>
          </c:val>
        </c:ser>
        <c:shape val="box"/>
        <c:axId val="201770112"/>
        <c:axId val="201771648"/>
        <c:axId val="0"/>
      </c:bar3DChart>
      <c:catAx>
        <c:axId val="20177011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</a:defRPr>
            </a:pPr>
            <a:endParaRPr lang="ru-RU"/>
          </a:p>
        </c:txPr>
        <c:crossAx val="201771648"/>
        <c:crosses val="autoZero"/>
        <c:auto val="1"/>
        <c:lblAlgn val="ctr"/>
        <c:lblOffset val="100"/>
      </c:catAx>
      <c:valAx>
        <c:axId val="201771648"/>
        <c:scaling>
          <c:orientation val="minMax"/>
          <c:max val="1700"/>
          <c:min val="0"/>
        </c:scaling>
        <c:axPos val="l"/>
        <c:majorGridlines>
          <c:spPr>
            <a:ln w="254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</a:ln>
            <a:effectLst>
              <a:outerShdw blurRad="130000" dist="101600" dir="2700000" algn="tl" rotWithShape="0">
                <a:srgbClr val="000000">
                  <a:alpha val="35000"/>
                </a:srgbClr>
              </a:outerShdw>
            </a:effectLst>
          </c:spPr>
        </c:majorGridlines>
        <c:numFmt formatCode="General" sourceLinked="1"/>
        <c:tickLblPos val="nextTo"/>
        <c:txPr>
          <a:bodyPr/>
          <a:lstStyle/>
          <a:p>
            <a:pPr>
              <a:defRPr sz="1400" b="1">
                <a:solidFill>
                  <a:srgbClr val="C00000"/>
                </a:solidFill>
                <a:latin typeface="Aharoni" pitchFamily="2" charset="-79"/>
                <a:cs typeface="Aharoni" pitchFamily="2" charset="-79"/>
              </a:defRPr>
            </a:pPr>
            <a:endParaRPr lang="ru-RU"/>
          </a:p>
        </c:txPr>
        <c:crossAx val="2017701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453527458602336"/>
          <c:y val="0.18986663262059544"/>
          <c:w val="0.32546473097112882"/>
          <c:h val="0.45726407389618784"/>
        </c:manualLayout>
      </c:layout>
      <c:txPr>
        <a:bodyPr/>
        <a:lstStyle/>
        <a:p>
          <a:pPr>
            <a:defRPr sz="1200" b="1">
              <a:solidFill>
                <a:schemeClr val="tx1"/>
              </a:solidFill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floor>
      <c:spPr>
        <a:noFill/>
        <a:ln w="9525">
          <a:noFill/>
        </a:ln>
      </c:spPr>
    </c:floor>
    <c:plotArea>
      <c:layout>
        <c:manualLayout>
          <c:layoutTarget val="inner"/>
          <c:xMode val="edge"/>
          <c:yMode val="edge"/>
          <c:x val="0.20018205484200041"/>
          <c:y val="6.5313763198642932E-2"/>
          <c:w val="0.74473225872213034"/>
          <c:h val="0.6972463480974355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Pt>
            <c:idx val="1"/>
            <c:spPr>
              <a:solidFill>
                <a:schemeClr val="bg2">
                  <a:lumMod val="50000"/>
                </a:schemeClr>
              </a:solidFill>
            </c:spPr>
          </c:dPt>
          <c:dPt>
            <c:idx val="2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1.5023369027964365E-2"/>
                  <c:y val="0.32323006090469036"/>
                </c:manualLayout>
              </c:layout>
              <c:showVal val="1"/>
            </c:dLbl>
            <c:dLbl>
              <c:idx val="1"/>
              <c:layout>
                <c:manualLayout>
                  <c:x val="-4.5904208407226321E-17"/>
                  <c:y val="0.20471237190630334"/>
                </c:manualLayout>
              </c:layout>
              <c:showVal val="1"/>
            </c:dLbl>
            <c:dLbl>
              <c:idx val="2"/>
              <c:layout>
                <c:manualLayout>
                  <c:x val="1.5023369027964365E-2"/>
                  <c:y val="0.38787607308563044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#,##0.00">
                  <c:v>2059.1999999999998</c:v>
                </c:pt>
                <c:pt idx="1">
                  <c:v>2115.9</c:v>
                </c:pt>
                <c:pt idx="2">
                  <c:v>2325.1999999999998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Лист1!$A$2:$A$5</c:f>
              <c:strCache>
                <c:ptCount val="3"/>
                <c:pt idx="0">
                  <c:v>2025 год</c:v>
                </c:pt>
                <c:pt idx="1">
                  <c:v>2026 год</c:v>
                </c:pt>
                <c:pt idx="2">
                  <c:v>2027 год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gapWidth val="0"/>
        <c:gapDepth val="7"/>
        <c:shape val="cylinder"/>
        <c:axId val="203162752"/>
        <c:axId val="203164288"/>
        <c:axId val="0"/>
      </c:bar3DChart>
      <c:catAx>
        <c:axId val="203162752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>
                <a:solidFill>
                  <a:schemeClr val="accent6">
                    <a:lumMod val="50000"/>
                  </a:schemeClr>
                </a:solidFill>
              </a:defRPr>
            </a:pPr>
            <a:endParaRPr lang="ru-RU"/>
          </a:p>
        </c:txPr>
        <c:crossAx val="203164288"/>
        <c:crosses val="autoZero"/>
        <c:auto val="1"/>
        <c:lblAlgn val="ctr"/>
        <c:lblOffset val="100"/>
      </c:catAx>
      <c:valAx>
        <c:axId val="203164288"/>
        <c:scaling>
          <c:orientation val="minMax"/>
          <c:max val="2400"/>
          <c:min val="100"/>
        </c:scaling>
        <c:axPos val="l"/>
        <c:numFmt formatCode="#,##0.00" sourceLinked="1"/>
        <c:tickLblPos val="nextTo"/>
        <c:spPr>
          <a:ln>
            <a:noFill/>
          </a:ln>
        </c:spPr>
        <c:txPr>
          <a:bodyPr/>
          <a:lstStyle/>
          <a:p>
            <a:pPr>
              <a:defRPr sz="1000"/>
            </a:pPr>
            <a:endParaRPr lang="ru-RU"/>
          </a:p>
        </c:txPr>
        <c:crossAx val="203162752"/>
        <c:crosses val="autoZero"/>
        <c:crossBetween val="between"/>
        <c:majorUnit val="300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1114226518060281E-3"/>
          <c:y val="4.0444564252437802E-2"/>
          <c:w val="0.72061387504441365"/>
          <c:h val="0.7608436191871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2025 год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5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23533065154016791"/>
                  <c:y val="-0.111180964416464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Лист1!$A$2:$A$10</c:f>
              <c:strCache>
                <c:ptCount val="9"/>
                <c:pt idx="0">
                  <c:v>НДФЛ 401,8</c:v>
                </c:pt>
                <c:pt idx="1">
                  <c:v>Акцизы 38,0</c:v>
                </c:pt>
                <c:pt idx="2">
                  <c:v>Налоги на совокупный доход 52,9</c:v>
                </c:pt>
                <c:pt idx="3">
                  <c:v>Гос.пошлина 10,9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оказания платных услуг 00</c:v>
                </c:pt>
                <c:pt idx="7">
                  <c:v>Доходы от продажи имущества 6,0</c:v>
                </c:pt>
                <c:pt idx="8">
                  <c:v>Штрафы, санкции 1,6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401.8</c:v>
                </c:pt>
                <c:pt idx="1">
                  <c:v>38</c:v>
                </c:pt>
                <c:pt idx="2">
                  <c:v>52.9</c:v>
                </c:pt>
                <c:pt idx="3">
                  <c:v>10.9</c:v>
                </c:pt>
                <c:pt idx="4">
                  <c:v>84</c:v>
                </c:pt>
                <c:pt idx="5">
                  <c:v>10.1</c:v>
                </c:pt>
                <c:pt idx="6">
                  <c:v>0</c:v>
                </c:pt>
                <c:pt idx="7">
                  <c:v>6</c:v>
                </c:pt>
                <c:pt idx="8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8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62662317225995434"/>
          <c:y val="0"/>
          <c:w val="0.35474058074804687"/>
          <c:h val="1"/>
        </c:manualLayout>
      </c:layout>
      <c:spPr>
        <a:ln>
          <a:noFill/>
        </a:ln>
      </c:spPr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40"/>
      <c:rotY val="359"/>
      <c:perspective val="30"/>
    </c:view3D>
    <c:plotArea>
      <c:layout>
        <c:manualLayout>
          <c:layoutTarget val="inner"/>
          <c:xMode val="edge"/>
          <c:yMode val="edge"/>
          <c:x val="3.2053396070364469E-4"/>
          <c:y val="2.0914886293831904E-2"/>
          <c:w val="0.8120702982460557"/>
          <c:h val="0.9790850941009120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2026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9"/>
          <c:dPt>
            <c:idx val="0"/>
            <c:explosion val="11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Pt>
            <c:idx val="6"/>
            <c:explosion val="33"/>
          </c:dPt>
          <c:dLbls>
            <c:dLbl>
              <c:idx val="0"/>
              <c:layout>
                <c:manualLayout>
                  <c:x val="-0.21154612675872594"/>
                  <c:y val="-0.12666594676169421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425,5</c:v>
                </c:pt>
                <c:pt idx="1">
                  <c:v>Акцизы 40,3</c:v>
                </c:pt>
                <c:pt idx="2">
                  <c:v>Налоги на совокупный доход 53,2</c:v>
                </c:pt>
                <c:pt idx="3">
                  <c:v>Гос.пошлина 11,1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продажи имущества 6,0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425.5</c:v>
                </c:pt>
                <c:pt idx="1">
                  <c:v>40.300000000000004</c:v>
                </c:pt>
                <c:pt idx="2" formatCode="General">
                  <c:v>53.2</c:v>
                </c:pt>
                <c:pt idx="3">
                  <c:v>11.1</c:v>
                </c:pt>
                <c:pt idx="4">
                  <c:v>84</c:v>
                </c:pt>
                <c:pt idx="5">
                  <c:v>10.1</c:v>
                </c:pt>
                <c:pt idx="6">
                  <c:v>6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egendEntry>
        <c:idx val="0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5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egendEntry>
        <c:idx val="6"/>
        <c:txPr>
          <a:bodyPr/>
          <a:lstStyle/>
          <a:p>
            <a:pPr>
              <a:defRPr sz="11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369651341616125"/>
          <c:y val="0"/>
          <c:w val="0.37260163014414338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1.7146691860555061E-3"/>
          <c:y val="0.10013828174681189"/>
          <c:w val="0.71286091728430623"/>
          <c:h val="0.8991562002704531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2027</c:v>
                </c:pt>
              </c:strCache>
            </c:strRef>
          </c:tx>
          <c:spPr>
            <a:ln>
              <a:solidFill>
                <a:schemeClr val="tx2"/>
              </a:solidFill>
            </a:ln>
          </c:spPr>
          <c:explosion val="7"/>
          <c:dPt>
            <c:idx val="0"/>
            <c:explosion val="23"/>
            <c:spPr>
              <a:solidFill>
                <a:srgbClr val="92D050"/>
              </a:solidFill>
              <a:ln>
                <a:solidFill>
                  <a:schemeClr val="tx2"/>
                </a:solidFill>
              </a:ln>
            </c:spPr>
          </c:dPt>
          <c:dPt>
            <c:idx val="1"/>
            <c:spPr>
              <a:solidFill>
                <a:srgbClr val="00B0F0"/>
              </a:solidFill>
              <a:ln>
                <a:solidFill>
                  <a:schemeClr val="tx2"/>
                </a:solidFill>
              </a:ln>
            </c:spPr>
          </c:dPt>
          <c:dPt>
            <c:idx val="2"/>
            <c:spPr>
              <a:solidFill>
                <a:srgbClr val="7030A0"/>
              </a:solidFill>
              <a:ln>
                <a:solidFill>
                  <a:schemeClr val="tx2"/>
                </a:solidFill>
              </a:ln>
            </c:spPr>
          </c:dPt>
          <c:dPt>
            <c:idx val="3"/>
            <c:spPr>
              <a:solidFill>
                <a:srgbClr val="FFFF00"/>
              </a:solidFill>
              <a:ln>
                <a:solidFill>
                  <a:schemeClr val="tx2"/>
                </a:solidFill>
              </a:ln>
            </c:spPr>
          </c:dPt>
          <c:dPt>
            <c:idx val="5"/>
            <c:spPr>
              <a:solidFill>
                <a:srgbClr val="FF0000"/>
              </a:solidFill>
              <a:ln>
                <a:solidFill>
                  <a:schemeClr val="tx2"/>
                </a:solidFill>
              </a:ln>
            </c:spPr>
          </c:dPt>
          <c:dLbls>
            <c:dLbl>
              <c:idx val="0"/>
              <c:layout>
                <c:manualLayout>
                  <c:x val="-0.17826584204317891"/>
                  <c:y val="-7.3367315514352105E-2"/>
                </c:manualLayout>
              </c:layout>
              <c:showVal val="1"/>
            </c:dLbl>
            <c:txPr>
              <a:bodyPr/>
              <a:lstStyle/>
              <a:p>
                <a:pPr>
                  <a:defRPr sz="913" b="1" i="0" u="none" strike="noStrike" baseline="0">
                    <a:solidFill>
                      <a:srgbClr val="000000"/>
                    </a:solidFill>
                    <a:latin typeface="Franklin Gothic Book"/>
                    <a:ea typeface="Franklin Gothic Book"/>
                    <a:cs typeface="Franklin Gothic Book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Лист1!$A$2:$A$9</c:f>
              <c:strCache>
                <c:ptCount val="8"/>
                <c:pt idx="0">
                  <c:v>НДФЛ 450,2</c:v>
                </c:pt>
                <c:pt idx="1">
                  <c:v>Акцизы 54,1</c:v>
                </c:pt>
                <c:pt idx="2">
                  <c:v>Налоги на совокупный доход 55,4</c:v>
                </c:pt>
                <c:pt idx="3">
                  <c:v>Гос.пошлина 11,1</c:v>
                </c:pt>
                <c:pt idx="4">
                  <c:v>Доходы от использования имущества 84,0</c:v>
                </c:pt>
                <c:pt idx="5">
                  <c:v>Платежи при пользовании природными ресурсами 10,1</c:v>
                </c:pt>
                <c:pt idx="6">
                  <c:v>Доходы от продажи имущества 6,0</c:v>
                </c:pt>
                <c:pt idx="7">
                  <c:v>Штрафы, санкции 1,6</c:v>
                </c:pt>
              </c:strCache>
            </c:strRef>
          </c:cat>
          <c:val>
            <c:numRef>
              <c:f>Лист1!$B$2:$B$9</c:f>
              <c:numCache>
                <c:formatCode>#,##0.0</c:formatCode>
                <c:ptCount val="8"/>
                <c:pt idx="0">
                  <c:v>450.2</c:v>
                </c:pt>
                <c:pt idx="1">
                  <c:v>54.1</c:v>
                </c:pt>
                <c:pt idx="2">
                  <c:v>55.4</c:v>
                </c:pt>
                <c:pt idx="3">
                  <c:v>11.1</c:v>
                </c:pt>
                <c:pt idx="4">
                  <c:v>84</c:v>
                </c:pt>
                <c:pt idx="5">
                  <c:v>10.1</c:v>
                </c:pt>
                <c:pt idx="6">
                  <c:v>6</c:v>
                </c:pt>
                <c:pt idx="7">
                  <c:v>1.6</c:v>
                </c:pt>
              </c:numCache>
            </c:numRef>
          </c:val>
        </c:ser>
      </c:pie3DChart>
      <c:spPr>
        <a:noFill/>
        <a:ln w="12889">
          <a:noFill/>
        </a:ln>
      </c:spPr>
    </c:plotArea>
    <c:legend>
      <c:legendPos val="r"/>
      <c:layout>
        <c:manualLayout>
          <c:xMode val="edge"/>
          <c:yMode val="edge"/>
          <c:x val="0.53626649640456414"/>
          <c:y val="0"/>
          <c:w val="0.44509736655060039"/>
          <c:h val="1"/>
        </c:manualLayout>
      </c:layout>
      <c:txPr>
        <a:bodyPr/>
        <a:lstStyle/>
        <a:p>
          <a:pPr>
            <a:defRPr sz="1100" b="1" i="0" u="none" strike="noStrike" baseline="0">
              <a:solidFill>
                <a:srgbClr val="000000"/>
              </a:solidFill>
              <a:latin typeface="Times New Roman"/>
              <a:ea typeface="Times New Roman"/>
              <a:cs typeface="Times New Roman"/>
            </a:defRPr>
          </a:pPr>
          <a:endParaRPr lang="ru-RU"/>
        </a:p>
      </c:txPr>
    </c:legend>
    <c:plotVisOnly val="1"/>
    <c:dispBlanksAs val="zero"/>
  </c:chart>
  <c:spPr>
    <a:noFill/>
  </c:spPr>
  <c:txPr>
    <a:bodyPr/>
    <a:lstStyle/>
    <a:p>
      <a:pPr>
        <a:defRPr sz="913" b="0" i="0" u="none" strike="noStrike" baseline="0">
          <a:solidFill>
            <a:srgbClr val="000000"/>
          </a:solidFill>
          <a:latin typeface="Franklin Gothic Book"/>
          <a:ea typeface="Franklin Gothic Book"/>
          <a:cs typeface="Franklin Gothic Book"/>
        </a:defRPr>
      </a:pPr>
      <a:endParaRPr lang="ru-RU"/>
    </a:p>
  </c:txPr>
  <c:externalData r:id="rId1"/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800" dirty="0" smtClean="0"/>
              <a:t>( тыс. рублей)</a:t>
            </a:r>
            <a:r>
              <a:rPr lang="ru-RU" sz="1800" dirty="0"/>
              <a:t>
</a:t>
            </a:r>
          </a:p>
        </c:rich>
      </c:tx>
      <c:layout>
        <c:manualLayout>
          <c:xMode val="edge"/>
          <c:yMode val="edge"/>
          <c:x val="1.6741790083709001E-2"/>
          <c:y val="0.73608898625382879"/>
        </c:manualLayout>
      </c:layout>
    </c:title>
    <c:view3D>
      <c:rotX val="30"/>
      <c:rotY val="10"/>
      <c:perspective val="30"/>
    </c:view3D>
    <c:plotArea>
      <c:layout>
        <c:manualLayout>
          <c:layoutTarget val="inner"/>
          <c:xMode val="edge"/>
          <c:yMode val="edge"/>
          <c:x val="0"/>
          <c:y val="0.17480700047593944"/>
          <c:w val="0.63925968438834269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3"/>
            <c:spPr>
              <a:solidFill>
                <a:srgbClr val="FFFF00"/>
              </a:solidFill>
            </c:spPr>
          </c:dPt>
          <c:dPt>
            <c:idx val="4"/>
            <c:explosion val="20"/>
            <c:spPr>
              <a:solidFill>
                <a:srgbClr val="CC99FF"/>
              </a:solidFill>
            </c:spPr>
          </c:dPt>
          <c:dPt>
            <c:idx val="5"/>
            <c:spPr>
              <a:solidFill>
                <a:srgbClr val="92D05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explosion val="13"/>
          </c:dPt>
          <c:dLbls>
            <c:dLbl>
              <c:idx val="4"/>
              <c:layout>
                <c:manualLayout>
                  <c:x val="-2.9485124630215482E-2"/>
                  <c:y val="4.0678455443881406E-2"/>
                </c:manualLayout>
              </c:layout>
              <c:showVal val="1"/>
            </c:dLbl>
            <c:dLbl>
              <c:idx val="5"/>
              <c:layout>
                <c:manualLayout>
                  <c:x val="-0.21837129165616823"/>
                  <c:y val="-0.25951576891850281"/>
                </c:manualLayout>
              </c:layout>
              <c:showVal val="1"/>
            </c:dLbl>
            <c:numFmt formatCode="#,##0.0" sourceLinked="0"/>
            <c:txPr>
              <a:bodyPr/>
              <a:lstStyle/>
              <a:p>
                <a:pPr>
                  <a:defRPr sz="12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Лист1!$A$2:$A$12</c:f>
              <c:strCache>
                <c:ptCount val="11"/>
                <c:pt idx="0">
                  <c:v>Общегосударственные расходы 118 444,2</c:v>
                </c:pt>
                <c:pt idx="1">
                  <c:v>Национальная безопасность и правоохранительная деятельность 873,9</c:v>
                </c:pt>
                <c:pt idx="2">
                  <c:v>Национальная экономика 68 764,8</c:v>
                </c:pt>
                <c:pt idx="3">
                  <c:v>Жилищно-коммунальное хозяйство 35 209,6</c:v>
                </c:pt>
                <c:pt idx="4">
                  <c:v>Охрана окружающей среды 10 104,0</c:v>
                </c:pt>
                <c:pt idx="5">
                  <c:v>Образование 1 384 044,2</c:v>
                </c:pt>
                <c:pt idx="6">
                  <c:v>Культура 120 482,1</c:v>
                </c:pt>
                <c:pt idx="7">
                  <c:v>Социальная политика 122 118,1</c:v>
                </c:pt>
                <c:pt idx="8">
                  <c:v>Физическая культура и спорт 56 157,2</c:v>
                </c:pt>
                <c:pt idx="9">
                  <c:v>Средства массовой информации 9 960,4</c:v>
                </c:pt>
                <c:pt idx="10">
                  <c:v>Межбюджетные трансферты 148 064</c:v>
                </c:pt>
              </c:strCache>
            </c:strRef>
          </c:cat>
          <c:val>
            <c:numRef>
              <c:f>Лист1!$B$2:$B$12</c:f>
              <c:numCache>
                <c:formatCode>#,##0.0</c:formatCode>
                <c:ptCount val="11"/>
                <c:pt idx="0">
                  <c:v>118444.2</c:v>
                </c:pt>
                <c:pt idx="1">
                  <c:v>873.9</c:v>
                </c:pt>
                <c:pt idx="2">
                  <c:v>68764.800000000003</c:v>
                </c:pt>
                <c:pt idx="3">
                  <c:v>35209.599999999999</c:v>
                </c:pt>
                <c:pt idx="4">
                  <c:v>10104</c:v>
                </c:pt>
                <c:pt idx="5">
                  <c:v>1384044.2</c:v>
                </c:pt>
                <c:pt idx="6">
                  <c:v>120482.1</c:v>
                </c:pt>
                <c:pt idx="7">
                  <c:v>122118.1</c:v>
                </c:pt>
                <c:pt idx="8">
                  <c:v>56157.2</c:v>
                </c:pt>
                <c:pt idx="9">
                  <c:v>9960.4</c:v>
                </c:pt>
                <c:pt idx="10">
                  <c:v>148064</c:v>
                </c:pt>
              </c:numCache>
            </c:numRef>
          </c:val>
        </c:ser>
      </c:pie3DChart>
      <c:spPr>
        <a:noFill/>
        <a:ln w="25332">
          <a:noFill/>
        </a:ln>
      </c:spPr>
    </c:plotArea>
    <c:legend>
      <c:legendPos val="r"/>
      <c:layout>
        <c:manualLayout>
          <c:xMode val="edge"/>
          <c:yMode val="edge"/>
          <c:x val="0.60751257500676248"/>
          <c:y val="9.3091911867633506E-2"/>
          <c:w val="0.39056372892111585"/>
          <c:h val="0.90690808813236656"/>
        </c:manualLayout>
      </c:layout>
      <c:txPr>
        <a:bodyPr/>
        <a:lstStyle/>
        <a:p>
          <a:pPr>
            <a:defRPr sz="1300" b="1" i="0" u="none" strike="noStrike" baseline="0">
              <a:solidFill>
                <a:srgbClr val="002060"/>
              </a:solidFill>
              <a:latin typeface="Calibri"/>
              <a:ea typeface="Calibri"/>
              <a:cs typeface="Calibri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997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30"/>
      <c:rotY val="30"/>
      <c:perspective val="30"/>
    </c:view3D>
    <c:plotArea>
      <c:layout>
        <c:manualLayout>
          <c:layoutTarget val="inner"/>
          <c:xMode val="edge"/>
          <c:yMode val="edge"/>
          <c:x val="8.2783021788882527E-3"/>
          <c:y val="0.18082100832695616"/>
          <c:w val="0.63925968438834291"/>
          <c:h val="0.7149201055460678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Структура расходов бюджета муниципального образования Усть-Абаканский район </c:v>
                </c:pt>
              </c:strCache>
            </c:strRef>
          </c:tx>
          <c:explosion val="25"/>
          <c:dPt>
            <c:idx val="4"/>
            <c:explosion val="20"/>
          </c:dPt>
          <c:dPt>
            <c:idx val="6"/>
            <c:explosion val="13"/>
          </c:dPt>
          <c:dLbls>
            <c:dLbl>
              <c:idx val="0"/>
              <c:layout>
                <c:manualLayout>
                  <c:x val="-5.8023597724053563E-2"/>
                  <c:y val="-0.34721830225562889"/>
                </c:manualLayout>
              </c:layout>
              <c:showPercent val="1"/>
            </c:dLbl>
            <c:dLbl>
              <c:idx val="1"/>
              <c:layout>
                <c:manualLayout>
                  <c:x val="5.0254769638316418E-2"/>
                  <c:y val="7.7337362953758523E-2"/>
                </c:manualLayout>
              </c:layout>
              <c:showPercent val="1"/>
            </c:dLbl>
            <c:dLbl>
              <c:idx val="2"/>
              <c:layout>
                <c:manualLayout>
                  <c:x val="-1.9787879913775303E-2"/>
                  <c:y val="6.2287374697873182E-2"/>
                </c:manualLayout>
              </c:layout>
              <c:showPercent val="1"/>
            </c:dLbl>
            <c:dLbl>
              <c:idx val="3"/>
              <c:layout>
                <c:manualLayout>
                  <c:x val="-1.9835203121506571E-2"/>
                  <c:y val="1.2994531409824145E-2"/>
                </c:manualLayout>
              </c:layout>
              <c:showPercent val="1"/>
            </c:dLbl>
            <c:dLbl>
              <c:idx val="4"/>
              <c:layout>
                <c:manualLayout>
                  <c:x val="-4.4793436805592363E-2"/>
                  <c:y val="9.6813177654359331E-2"/>
                </c:manualLayout>
              </c:layout>
              <c:showPercent val="1"/>
            </c:dLbl>
            <c:dLbl>
              <c:idx val="5"/>
              <c:layout>
                <c:manualLayout>
                  <c:x val="-0.23614894500592662"/>
                  <c:y val="-0.25951576891850281"/>
                </c:manualLayout>
              </c:layout>
              <c:showPercent val="1"/>
            </c:dLbl>
            <c:numFmt formatCode="0.0%" sourceLinked="0"/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Percent val="1"/>
          </c:dLbls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0.81129271329377672</c:v>
                </c:pt>
                <c:pt idx="1">
                  <c:v>8.2000000000000003E-2</c:v>
                </c:pt>
                <c:pt idx="2">
                  <c:v>6.1000000000000013E-2</c:v>
                </c:pt>
                <c:pt idx="3">
                  <c:v>6.0000000000000019E-3</c:v>
                </c:pt>
                <c:pt idx="4">
                  <c:v>3.9707286706223616E-2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1682801.6</c:v>
                </c:pt>
                <c:pt idx="1">
                  <c:v>37967.4</c:v>
                </c:pt>
                <c:pt idx="2">
                  <c:v>118444.2</c:v>
                </c:pt>
                <c:pt idx="3">
                  <c:v>10104</c:v>
                </c:pt>
                <c:pt idx="4">
                  <c:v>224905.29999999981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Социальная сфера</c:v>
                </c:pt>
                <c:pt idx="1">
                  <c:v>Дорожное хозяйство, жкх</c:v>
                </c:pt>
                <c:pt idx="2">
                  <c:v>Общегосударственые вопросы</c:v>
                </c:pt>
                <c:pt idx="3">
                  <c:v>Охрана окружающей среды</c:v>
                </c:pt>
                <c:pt idx="4">
                  <c:v>Прочие расходы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.59853402349603757"/>
          <c:y val="0.13507412998840737"/>
          <c:w val="0.31619385828198504"/>
          <c:h val="0.7444040240640698"/>
        </c:manualLayout>
      </c:layout>
    </c:legend>
    <c:plotVisOnly val="1"/>
    <c:dispBlanksAs val="zero"/>
  </c:chart>
  <c:spPr>
    <a:scene3d>
      <a:camera prst="orthographicFront"/>
      <a:lightRig rig="threePt" dir="t"/>
    </a:scene3d>
    <a:sp3d prstMaterial="matte"/>
  </c:spPr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floor>
      <c:spPr>
        <a:gradFill>
          <a:gsLst>
            <a:gs pos="0">
              <a:srgbClr val="D6ECFF">
                <a:lumMod val="75000"/>
              </a:srgbClr>
            </a:gs>
            <a:gs pos="50000">
              <a:srgbClr val="00ADDC">
                <a:lumMod val="40000"/>
                <a:lumOff val="60000"/>
              </a:srgbClr>
            </a:gs>
          </a:gsLst>
          <a:lin ang="5400000" scaled="0"/>
        </a:gradFill>
      </c:spPr>
    </c:floor>
    <c:plotArea>
      <c:layout>
        <c:manualLayout>
          <c:layoutTarget val="inner"/>
          <c:xMode val="edge"/>
          <c:yMode val="edge"/>
          <c:x val="1.2829150996513111E-2"/>
          <c:y val="3.0451071367670612E-2"/>
          <c:w val="0.95853928899480778"/>
          <c:h val="0.54923150144180966"/>
        </c:manualLayout>
      </c:layout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Дошкольное образование (9 организаций)</c:v>
                </c:pt>
              </c:strCache>
            </c:strRef>
          </c:tx>
          <c:spPr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221141.9</c:v>
                </c:pt>
                <c:pt idx="1">
                  <c:v>210100.9</c:v>
                </c:pt>
                <c:pt idx="2">
                  <c:v>212994.3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Общее образование (17 общеобразовательных организаций)</c:v>
                </c:pt>
              </c:strCache>
            </c:strRef>
          </c:tx>
          <c:spPr>
            <a:gradFill flip="none" rotWithShape="1">
              <a:gsLst>
                <a:gs pos="0">
                  <a:srgbClr val="CC9099">
                    <a:shade val="30000"/>
                    <a:satMod val="115000"/>
                  </a:srgbClr>
                </a:gs>
                <a:gs pos="50000">
                  <a:srgbClr val="CC9099">
                    <a:shade val="67500"/>
                    <a:satMod val="115000"/>
                  </a:srgbClr>
                </a:gs>
                <a:gs pos="100000">
                  <a:srgbClr val="CC9099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Лист1!$C$2:$C$4</c:f>
              <c:numCache>
                <c:formatCode>#,##0.0</c:formatCode>
                <c:ptCount val="3"/>
                <c:pt idx="0">
                  <c:v>1049118.2</c:v>
                </c:pt>
                <c:pt idx="1">
                  <c:v>1090870.2</c:v>
                </c:pt>
                <c:pt idx="2">
                  <c:v>1265972.5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 (3 учреждения)</c:v>
                </c:pt>
              </c:strCache>
            </c:strRef>
          </c:tx>
          <c:spPr>
            <a:solidFill>
              <a:srgbClr val="DA7326"/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Лист1!$D$2:$D$4</c:f>
              <c:numCache>
                <c:formatCode>#,##0.0</c:formatCode>
                <c:ptCount val="3"/>
                <c:pt idx="0">
                  <c:v>48860.3</c:v>
                </c:pt>
                <c:pt idx="1">
                  <c:v>49437.4</c:v>
                </c:pt>
                <c:pt idx="2">
                  <c:v>45166.6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Повышение квалификации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Лист1!$E$2:$E$4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Молодежная политика (1 учреждение)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Лист1!$F$2:$F$4</c:f>
              <c:numCache>
                <c:formatCode>#,##0.0</c:formatCode>
                <c:ptCount val="3"/>
                <c:pt idx="0">
                  <c:v>8266.7999999999956</c:v>
                </c:pt>
                <c:pt idx="1">
                  <c:v>6965.6</c:v>
                </c:pt>
                <c:pt idx="2">
                  <c:v>5577.9</c:v>
                </c:pt>
              </c:numCache>
            </c:numRef>
          </c:val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Другие вопросы в образовании</c:v>
                </c:pt>
              </c:strCache>
            </c:strRef>
          </c:tx>
          <c:dLbls>
            <c:dLbl>
              <c:idx val="0"/>
              <c:layout>
                <c:manualLayout>
                  <c:x val="7.7086892405818829E-3"/>
                  <c:y val="-2.5867496204125481E-2"/>
                </c:manualLayout>
              </c:layout>
              <c:showVal val="1"/>
            </c:dLbl>
            <c:dLbl>
              <c:idx val="1"/>
              <c:layout>
                <c:manualLayout>
                  <c:x val="-3.8543446202909202E-3"/>
                  <c:y val="-2.8219086768136874E-2"/>
                </c:manualLayout>
              </c:layout>
              <c:showVal val="1"/>
            </c:dLbl>
            <c:dLbl>
              <c:idx val="2"/>
              <c:layout>
                <c:manualLayout>
                  <c:x val="1.9271723101454581E-3"/>
                  <c:y val="-2.1164315076102651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Лист1!$G$2:$G$4</c:f>
              <c:numCache>
                <c:formatCode>#,##0.0</c:formatCode>
                <c:ptCount val="3"/>
                <c:pt idx="0">
                  <c:v>56656.9</c:v>
                </c:pt>
                <c:pt idx="1">
                  <c:v>56459.5</c:v>
                </c:pt>
                <c:pt idx="2">
                  <c:v>56451.5</c:v>
                </c:pt>
              </c:numCache>
            </c:numRef>
          </c:val>
        </c:ser>
        <c:shape val="box"/>
        <c:axId val="262170112"/>
        <c:axId val="262171648"/>
        <c:axId val="0"/>
      </c:bar3DChart>
      <c:catAx>
        <c:axId val="2621701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400"/>
            </a:pPr>
            <a:endParaRPr lang="ru-RU"/>
          </a:p>
        </c:txPr>
        <c:crossAx val="262171648"/>
        <c:crosses val="autoZero"/>
        <c:auto val="1"/>
        <c:lblAlgn val="ctr"/>
        <c:lblOffset val="100"/>
      </c:catAx>
      <c:valAx>
        <c:axId val="262171648"/>
        <c:scaling>
          <c:orientation val="minMax"/>
        </c:scaling>
        <c:delete val="1"/>
        <c:axPos val="l"/>
        <c:numFmt formatCode="#,##0.0" sourceLinked="1"/>
        <c:tickLblPos val="none"/>
        <c:crossAx val="26217011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4.3456485966074702E-2"/>
          <c:y val="0.64099933340740789"/>
          <c:w val="0.69893926615099766"/>
          <c:h val="0.34672443802540481"/>
        </c:manualLayout>
      </c:layout>
      <c:txPr>
        <a:bodyPr/>
        <a:lstStyle/>
        <a:p>
          <a:pPr>
            <a:defRPr sz="12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5.1347120485180697E-2"/>
          <c:y val="0"/>
          <c:w val="0.78499513926230713"/>
          <c:h val="0.9951260387117265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5"/>
          <c:dPt>
            <c:idx val="0"/>
            <c:explosion val="3"/>
          </c:dPt>
          <c:dPt>
            <c:idx val="1"/>
            <c:explosion val="19"/>
          </c:dPt>
          <c:dPt>
            <c:idx val="2"/>
            <c:explosion val="9"/>
          </c:dPt>
          <c:dPt>
            <c:idx val="3"/>
            <c:spPr>
              <a:solidFill>
                <a:schemeClr val="bg2">
                  <a:lumMod val="75000"/>
                </a:schemeClr>
              </a:solidFill>
            </c:spPr>
          </c:dPt>
          <c:dLbls>
            <c:dLbl>
              <c:idx val="0"/>
              <c:layout>
                <c:manualLayout>
                  <c:x val="-0.19705700819091371"/>
                  <c:y val="5.1337083970032532E-2"/>
                </c:manualLayout>
              </c:layout>
              <c:showVal val="1"/>
            </c:dLbl>
            <c:dLbl>
              <c:idx val="1"/>
              <c:layout>
                <c:manualLayout>
                  <c:x val="0.14558178659863671"/>
                  <c:y val="-0.27569751490477667"/>
                </c:manualLayout>
              </c:layout>
              <c:showVal val="1"/>
            </c:dLbl>
            <c:dLbl>
              <c:idx val="2"/>
              <c:layout>
                <c:manualLayout>
                  <c:x val="0.15689732478392412"/>
                  <c:y val="4.4572395513559654E-2"/>
                </c:manualLayout>
              </c:layout>
              <c:showVal val="1"/>
            </c:dLbl>
            <c:dLbl>
              <c:idx val="3"/>
              <c:layout>
                <c:manualLayout>
                  <c:x val="9.1476617109994482E-2"/>
                  <c:y val="9.8341902589788546E-2"/>
                </c:manualLayout>
              </c:layout>
              <c:showVal val="1"/>
            </c:dLbl>
            <c:spPr>
              <a:solidFill>
                <a:srgbClr val="ADFBD6"/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Лист1!$A$2:$A$5</c:f>
              <c:strCache>
                <c:ptCount val="4"/>
                <c:pt idx="0">
                  <c:v>добыча</c:v>
                </c:pt>
                <c:pt idx="1">
                  <c:v>обработка</c:v>
                </c:pt>
                <c:pt idx="2">
                  <c:v>электроэнергия, газ, вода</c:v>
                </c:pt>
                <c:pt idx="3">
                  <c:v>водоснабжение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1294.9000000000001</c:v>
                </c:pt>
                <c:pt idx="1">
                  <c:v>1328.6</c:v>
                </c:pt>
                <c:pt idx="2">
                  <c:v>666.5</c:v>
                </c:pt>
                <c:pt idx="3">
                  <c:v>419.2</c:v>
                </c:pt>
              </c:numCache>
            </c:numRef>
          </c:val>
        </c:ser>
      </c:pie3DChart>
    </c:plotArea>
    <c:legend>
      <c:legendPos val="r"/>
      <c:layout>
        <c:manualLayout>
          <c:xMode val="edge"/>
          <c:yMode val="edge"/>
          <c:x val="0"/>
          <c:y val="0.81390856406954282"/>
          <c:w val="1"/>
          <c:h val="0.1798876501790137"/>
        </c:manualLayout>
      </c:layout>
      <c:txPr>
        <a:bodyPr/>
        <a:lstStyle/>
        <a:p>
          <a:pPr>
            <a:defRPr sz="14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7.4736134830203971E-2"/>
          <c:y val="0.23855007139057638"/>
          <c:w val="0.92278499725842111"/>
          <c:h val="9.3023255813953501E-2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расходов</c:v>
                </c:pt>
              </c:strCache>
            </c:strRef>
          </c:tx>
          <c:dLbls>
            <c:txPr>
              <a:bodyPr/>
              <a:lstStyle/>
              <a:p>
                <a:pPr>
                  <a:defRPr sz="1600" b="1">
                    <a:solidFill>
                      <a:srgbClr val="7030A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dLblPos val="r"/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</c:numCache>
            </c:num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1384044.2</c:v>
                </c:pt>
                <c:pt idx="1">
                  <c:v>1413833.5</c:v>
                </c:pt>
                <c:pt idx="2" formatCode="#,##0.0">
                  <c:v>1586162.9</c:v>
                </c:pt>
              </c:numCache>
            </c:numRef>
          </c:val>
        </c:ser>
        <c:marker val="1"/>
        <c:axId val="262195840"/>
        <c:axId val="262242688"/>
      </c:lineChart>
      <c:catAx>
        <c:axId val="262195840"/>
        <c:scaling>
          <c:orientation val="minMax"/>
        </c:scaling>
        <c:delete val="1"/>
        <c:axPos val="b"/>
        <c:numFmt formatCode="General" sourceLinked="1"/>
        <c:tickLblPos val="none"/>
        <c:crossAx val="262242688"/>
        <c:crosses val="autoZero"/>
        <c:auto val="1"/>
        <c:lblAlgn val="ctr"/>
        <c:lblOffset val="100"/>
      </c:catAx>
      <c:valAx>
        <c:axId val="262242688"/>
        <c:scaling>
          <c:orientation val="minMax"/>
        </c:scaling>
        <c:delete val="1"/>
        <c:axPos val="l"/>
        <c:numFmt formatCode="#,##0.00" sourceLinked="1"/>
        <c:tickLblPos val="none"/>
        <c:crossAx val="26219584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0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CCCF5"/>
            </a:soli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73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на 01.01.2026</c:v>
                </c:pt>
                <c:pt idx="1">
                  <c:v>на 01.01.2027</c:v>
                </c:pt>
                <c:pt idx="2">
                  <c:v>на 01.01.2028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15398.8</c:v>
                </c:pt>
                <c:pt idx="2">
                  <c:v>32410.3</c:v>
                </c:pt>
              </c:numCache>
            </c:numRef>
          </c:val>
        </c:ser>
        <c:shape val="box"/>
        <c:axId val="282713472"/>
        <c:axId val="283862144"/>
        <c:axId val="0"/>
      </c:bar3DChart>
      <c:catAx>
        <c:axId val="282713472"/>
        <c:scaling>
          <c:orientation val="minMax"/>
        </c:scaling>
        <c:delete val="1"/>
        <c:axPos val="b"/>
        <c:tickLblPos val="none"/>
        <c:crossAx val="283862144"/>
        <c:crosses val="autoZero"/>
        <c:auto val="1"/>
        <c:lblAlgn val="ctr"/>
        <c:lblOffset val="100"/>
      </c:catAx>
      <c:valAx>
        <c:axId val="283862144"/>
        <c:scaling>
          <c:orientation val="minMax"/>
          <c:max val="36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82713472"/>
        <c:crosses val="autoZero"/>
        <c:crossBetween val="between"/>
        <c:majorUnit val="5000"/>
        <c:minorUnit val="1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plotArea>
      <c:layout>
        <c:manualLayout>
          <c:layoutTarget val="inner"/>
          <c:xMode val="edge"/>
          <c:yMode val="edge"/>
          <c:x val="0.20730538568908904"/>
          <c:y val="0.11103806046178423"/>
          <c:w val="0.78910594901219999"/>
          <c:h val="0.83278887815885638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60000"/>
                  </a:schemeClr>
                </a:gs>
                <a:gs pos="33000">
                  <a:schemeClr val="accent5">
                    <a:tint val="86500"/>
                  </a:schemeClr>
                </a:gs>
                <a:gs pos="46750">
                  <a:schemeClr val="accent5">
                    <a:tint val="71000"/>
                    <a:satMod val="112000"/>
                  </a:schemeClr>
                </a:gs>
                <a:gs pos="53000">
                  <a:schemeClr val="accent5">
                    <a:tint val="71000"/>
                    <a:satMod val="112000"/>
                  </a:schemeClr>
                </a:gs>
                <a:gs pos="68000">
                  <a:schemeClr val="accent5">
                    <a:tint val="86000"/>
                  </a:schemeClr>
                </a:gs>
                <a:gs pos="100000">
                  <a:schemeClr val="accent5">
                    <a:shade val="60000"/>
                  </a:schemeClr>
                </a:gs>
              </a:gsLst>
              <a:lin ang="8350000" scaled="1"/>
            </a:gradFill>
            <a:ln w="9525" cap="flat" cmpd="sng" algn="ctr">
              <a:solidFill>
                <a:schemeClr val="accent5">
                  <a:shade val="48000"/>
                  <a:satMod val="110000"/>
                </a:schemeClr>
              </a:solidFill>
              <a:prstDash val="solid"/>
            </a:ln>
            <a:effectLst>
              <a:outerShdw blurRad="190500" dist="228600" dir="2700000" sy="90000" rotWithShape="0">
                <a:srgbClr val="000000">
                  <a:alpha val="25500"/>
                </a:srgbClr>
              </a:outerShdw>
            </a:effectLst>
          </c:spPr>
          <c:dPt>
            <c:idx val="0"/>
            <c:spPr>
              <a:solidFill>
                <a:schemeClr val="accent2">
                  <a:lumMod val="20000"/>
                  <a:lumOff val="80000"/>
                </a:schemeClr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1"/>
            <c:spPr>
              <a:solidFill>
                <a:schemeClr val="accent6"/>
              </a:solidFill>
              <a:ln w="9525" cap="flat" cmpd="sng" algn="ctr">
                <a:solidFill>
                  <a:schemeClr val="accent5">
                    <a:shade val="48000"/>
                    <a:satMod val="110000"/>
                  </a:schemeClr>
                </a:solidFill>
                <a:prstDash val="solid"/>
              </a:ln>
              <a:effectLst>
                <a:outerShdw blurRad="190500" dist="228600" dir="2700000" sy="90000" rotWithShape="0">
                  <a:srgbClr val="000000">
                    <a:alpha val="25500"/>
                  </a:srgbClr>
                </a:outerShdw>
              </a:effectLst>
            </c:spPr>
          </c:dPt>
          <c:dPt>
            <c:idx val="2"/>
            <c:spPr>
              <a:solidFill>
                <a:schemeClr val="accent3"/>
              </a:solidFill>
              <a:ln w="25400" cap="flat" cmpd="sng" algn="ctr">
                <a:solidFill>
                  <a:schemeClr val="accent3">
                    <a:shade val="50000"/>
                  </a:schemeClr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6.3742135211628534E-3"/>
                  <c:y val="-7.6010140809553622E-2"/>
                </c:manualLayout>
              </c:layout>
              <c:showVal val="1"/>
            </c:dLbl>
            <c:dLbl>
              <c:idx val="1"/>
              <c:layout>
                <c:manualLayout>
                  <c:x val="7.2542233164050104E-3"/>
                  <c:y val="-5.7604481409266522E-2"/>
                </c:manualLayout>
              </c:layout>
              <c:showVal val="1"/>
            </c:dLbl>
            <c:dLbl>
              <c:idx val="2"/>
              <c:layout>
                <c:manualLayout>
                  <c:x val="1.3907833019338482E-2"/>
                  <c:y val="-5.7188402011951023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shape val="box"/>
        <c:axId val="283924352"/>
        <c:axId val="283925888"/>
        <c:axId val="0"/>
      </c:bar3DChart>
      <c:catAx>
        <c:axId val="283924352"/>
        <c:scaling>
          <c:orientation val="minMax"/>
        </c:scaling>
        <c:delete val="1"/>
        <c:axPos val="b"/>
        <c:tickLblPos val="none"/>
        <c:crossAx val="283925888"/>
        <c:crosses val="autoZero"/>
        <c:auto val="1"/>
        <c:lblAlgn val="ctr"/>
        <c:lblOffset val="100"/>
      </c:catAx>
      <c:valAx>
        <c:axId val="283925888"/>
        <c:scaling>
          <c:orientation val="minMax"/>
          <c:max val="10000"/>
          <c:min val="0"/>
        </c:scaling>
        <c:axPos val="l"/>
        <c:numFmt formatCode="#,##0.00" sourceLinked="1"/>
        <c:tickLblPos val="nextTo"/>
        <c:txPr>
          <a:bodyPr/>
          <a:lstStyle/>
          <a:p>
            <a:pPr>
              <a:defRPr sz="1198">
                <a:solidFill>
                  <a:srgbClr val="C00000"/>
                </a:solidFill>
              </a:defRPr>
            </a:pPr>
            <a:endParaRPr lang="ru-RU"/>
          </a:p>
        </c:txPr>
        <c:crossAx val="283924352"/>
        <c:crosses val="autoZero"/>
        <c:crossBetween val="between"/>
        <c:majorUnit val="1000"/>
        <c:minorUnit val="1000"/>
      </c:valAx>
      <c:spPr>
        <a:noFill/>
        <a:ln w="25350">
          <a:noFill/>
        </a:ln>
      </c:spPr>
    </c:plotArea>
    <c:plotVisOnly val="1"/>
    <c:dispBlanksAs val="gap"/>
  </c:chart>
  <c:spPr>
    <a:noFill/>
  </c:spPr>
  <c:txPr>
    <a:bodyPr/>
    <a:lstStyle/>
    <a:p>
      <a:pPr>
        <a:defRPr sz="1796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FFC000"/>
            </a:solidFill>
          </c:spPr>
          <c:dLbls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 formatCode="0.0">
                  <c:v>560</c:v>
                </c:pt>
                <c:pt idx="1">
                  <c:v>666.5</c:v>
                </c:pt>
                <c:pt idx="2">
                  <c:v>756.5</c:v>
                </c:pt>
                <c:pt idx="3">
                  <c:v>845.6</c:v>
                </c:pt>
                <c:pt idx="4">
                  <c:v>925.6</c:v>
                </c:pt>
                <c:pt idx="5">
                  <c:v>1014.6</c:v>
                </c:pt>
              </c:numCache>
            </c:numRef>
          </c:val>
        </c:ser>
        <c:shape val="cone"/>
        <c:axId val="183702272"/>
        <c:axId val="183703808"/>
        <c:axId val="0"/>
      </c:bar3DChart>
      <c:catAx>
        <c:axId val="183702272"/>
        <c:scaling>
          <c:orientation val="minMax"/>
        </c:scaling>
        <c:axPos val="l"/>
        <c:numFmt formatCode="General" sourceLinked="1"/>
        <c:tickLblPos val="nextTo"/>
        <c:txPr>
          <a:bodyPr/>
          <a:lstStyle/>
          <a:p>
            <a:pPr>
              <a:defRPr sz="10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3703808"/>
        <c:crosses val="autoZero"/>
        <c:auto val="1"/>
        <c:lblAlgn val="ctr"/>
        <c:lblOffset val="100"/>
      </c:catAx>
      <c:valAx>
        <c:axId val="183703808"/>
        <c:scaling>
          <c:orientation val="minMax"/>
        </c:scaling>
        <c:delete val="1"/>
        <c:axPos val="b"/>
        <c:majorGridlines/>
        <c:numFmt formatCode="0.0" sourceLinked="1"/>
        <c:tickLblPos val="none"/>
        <c:crossAx val="18370227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8"/>
  <c:chart>
    <c:autoTitleDeleted val="1"/>
    <c:plotArea>
      <c:layout>
        <c:manualLayout>
          <c:layoutTarget val="inner"/>
          <c:xMode val="edge"/>
          <c:yMode val="edge"/>
          <c:x val="2.7936491176708204E-2"/>
          <c:y val="0.27612099883666591"/>
          <c:w val="0.94412701764658957"/>
          <c:h val="0.568501298254162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786.3</c:v>
                </c:pt>
                <c:pt idx="1">
                  <c:v>1294.9000000000001</c:v>
                </c:pt>
                <c:pt idx="2">
                  <c:v>3158.4</c:v>
                </c:pt>
                <c:pt idx="3">
                  <c:v>5374</c:v>
                </c:pt>
                <c:pt idx="4">
                  <c:v>5485.7</c:v>
                </c:pt>
                <c:pt idx="5">
                  <c:v>5589.9</c:v>
                </c:pt>
              </c:numCache>
            </c:numRef>
          </c:val>
        </c:ser>
        <c:axId val="184960512"/>
        <c:axId val="184962048"/>
      </c:barChart>
      <c:catAx>
        <c:axId val="18496051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84962048"/>
        <c:crosses val="autoZero"/>
        <c:auto val="1"/>
        <c:lblAlgn val="ctr"/>
        <c:lblOffset val="100"/>
      </c:catAx>
      <c:valAx>
        <c:axId val="18496204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49605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производства продукции </a:t>
            </a:r>
          </a:p>
          <a:p>
            <a:pPr>
              <a:defRPr sz="16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сельского хозяйства,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01914072342497"/>
          <c:y val="5.269544420136541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36968899052693482"/>
          <c:w val="0.87218887106902065"/>
          <c:h val="0.46068434756085935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5.0042081945184134E-2"/>
                  <c:y val="-6.3877875812700421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103.2</c:v>
                </c:pt>
                <c:pt idx="1">
                  <c:v>121.2</c:v>
                </c:pt>
                <c:pt idx="2">
                  <c:v>139.19999999999999</c:v>
                </c:pt>
                <c:pt idx="3">
                  <c:v>105.8</c:v>
                </c:pt>
                <c:pt idx="4">
                  <c:v>106.5</c:v>
                </c:pt>
                <c:pt idx="5">
                  <c:v>106.5</c:v>
                </c:pt>
              </c:numCache>
            </c:numRef>
          </c:val>
        </c:ser>
        <c:marker val="1"/>
        <c:axId val="185008128"/>
        <c:axId val="185009664"/>
      </c:lineChart>
      <c:catAx>
        <c:axId val="18500812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5009664"/>
        <c:crosses val="autoZero"/>
        <c:auto val="1"/>
        <c:lblAlgn val="ctr"/>
        <c:lblOffset val="100"/>
      </c:catAx>
      <c:valAx>
        <c:axId val="18500966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5008128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200" baseline="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rAngAx val="1"/>
    </c:view3D>
    <c:plotArea>
      <c:layout>
        <c:manualLayout>
          <c:layoutTarget val="inner"/>
          <c:xMode val="edge"/>
          <c:yMode val="edge"/>
          <c:x val="1.9171979102680241E-2"/>
          <c:y val="0"/>
          <c:w val="0.93052677144044649"/>
          <c:h val="0.6406786304208224"/>
        </c:manualLayout>
      </c:layout>
      <c:bar3DChart>
        <c:barDir val="col"/>
        <c:grouping val="stacked"/>
        <c:ser>
          <c:idx val="0"/>
          <c:order val="0"/>
          <c:tx>
            <c:strRef>
              <c:f>Лист1!$C$1</c:f>
              <c:strCache>
                <c:ptCount val="1"/>
                <c:pt idx="0">
                  <c:v>растениеводство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dLbls>
            <c:dLbl>
              <c:idx val="0"/>
              <c:layout>
                <c:manualLayout>
                  <c:x val="6.5843160554658704E-3"/>
                  <c:y val="-7.4073555623990969E-3"/>
                </c:manualLayout>
              </c:layout>
              <c:showVal val="1"/>
            </c:dLbl>
            <c:dLbl>
              <c:idx val="1"/>
              <c:layout>
                <c:manualLayout>
                  <c:x val="1.3168632110931722E-2"/>
                  <c:y val="3.7036777811996252E-3"/>
                </c:manualLayout>
              </c:layout>
              <c:showVal val="1"/>
            </c:dLbl>
            <c:dLbl>
              <c:idx val="2"/>
              <c:layout>
                <c:manualLayout>
                  <c:x val="1.3168632110931722E-2"/>
                  <c:y val="3.7036777811996252E-3"/>
                </c:manualLayout>
              </c:layout>
              <c:showVal val="1"/>
            </c:dLbl>
            <c:dLbl>
              <c:idx val="3"/>
              <c:layout>
                <c:manualLayout>
                  <c:x val="1.0973860092443105E-2"/>
                  <c:y val="-3.7036777811996252E-3"/>
                </c:manualLayout>
              </c:layout>
              <c:showVal val="1"/>
            </c:dLbl>
            <c:dLbl>
              <c:idx val="4"/>
              <c:layout>
                <c:manualLayout>
                  <c:x val="1.0973860092443187E-2"/>
                  <c:y val="0"/>
                </c:manualLayout>
              </c:layout>
              <c:showVal val="1"/>
            </c:dLbl>
            <c:dLbl>
              <c:idx val="5"/>
              <c:layout>
                <c:manualLayout>
                  <c:x val="1.0973860092443105E-2"/>
                  <c:y val="3.7036777811995584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653.6</c:v>
                </c:pt>
                <c:pt idx="1">
                  <c:v>694.7</c:v>
                </c:pt>
                <c:pt idx="2">
                  <c:v>732.7</c:v>
                </c:pt>
                <c:pt idx="3">
                  <c:v>771.6</c:v>
                </c:pt>
                <c:pt idx="4">
                  <c:v>811.4</c:v>
                </c:pt>
                <c:pt idx="5">
                  <c:v>850.6</c:v>
                </c:pt>
              </c:numCache>
            </c:numRef>
          </c:val>
        </c:ser>
        <c:ser>
          <c:idx val="1"/>
          <c:order val="1"/>
          <c:tx>
            <c:strRef>
              <c:f>Лист1!$B$1</c:f>
              <c:strCache>
                <c:ptCount val="1"/>
                <c:pt idx="0">
                  <c:v>животноводство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dLbl>
              <c:idx val="0"/>
              <c:layout>
                <c:manualLayout>
                  <c:x val="1.4607875039183387E-2"/>
                  <c:y val="-2.5054222254427161E-2"/>
                </c:manualLayout>
              </c:layout>
              <c:showVal val="1"/>
            </c:dLbl>
            <c:dLbl>
              <c:idx val="2"/>
              <c:layout>
                <c:manualLayout>
                  <c:x val="8.7790880739544858E-3"/>
                  <c:y val="0"/>
                </c:manualLayout>
              </c:layout>
              <c:showVal val="1"/>
            </c:dLbl>
            <c:dLbl>
              <c:idx val="3"/>
              <c:layout>
                <c:manualLayout>
                  <c:x val="6.5843160554658704E-3"/>
                  <c:y val="3.7036777811996252E-3"/>
                </c:manualLayout>
              </c:layout>
              <c:showVal val="1"/>
            </c:dLbl>
            <c:dLbl>
              <c:idx val="4"/>
              <c:layout>
                <c:manualLayout>
                  <c:x val="1.7558176147909051E-2"/>
                  <c:y val="-1.1111033343598645E-2"/>
                </c:manualLayout>
              </c:layout>
              <c:showVal val="1"/>
            </c:dLbl>
            <c:dLbl>
              <c:idx val="5"/>
              <c:layout>
                <c:manualLayout>
                  <c:x val="1.7558176147908982E-2"/>
                  <c:y val="-3.3949987467845787E-17"/>
                </c:manualLayout>
              </c:layout>
              <c:showVal val="1"/>
            </c:dLbl>
            <c:dLbl>
              <c:idx val="6"/>
              <c:layout>
                <c:manualLayout>
                  <c:x val="1.6345481740672713E-2"/>
                  <c:y val="-4.5583726537841074E-3"/>
                </c:manualLayout>
              </c:layout>
              <c:showVal val="1"/>
            </c:dLbl>
            <c:txPr>
              <a:bodyPr/>
              <a:lstStyle/>
              <a:p>
                <a:pPr>
                  <a:defRPr sz="1100"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1512.3</c:v>
                </c:pt>
                <c:pt idx="1">
                  <c:v>2008.2</c:v>
                </c:pt>
                <c:pt idx="2">
                  <c:v>2358.1999999999998</c:v>
                </c:pt>
                <c:pt idx="3">
                  <c:v>2650.3</c:v>
                </c:pt>
                <c:pt idx="4">
                  <c:v>2968.2</c:v>
                </c:pt>
                <c:pt idx="5">
                  <c:v>3328.8</c:v>
                </c:pt>
              </c:numCache>
            </c:numRef>
          </c:val>
        </c:ser>
        <c:shape val="cylinder"/>
        <c:axId val="185096832"/>
        <c:axId val="185110912"/>
        <c:axId val="0"/>
      </c:bar3DChart>
      <c:catAx>
        <c:axId val="1850968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100" b="1">
                <a:solidFill>
                  <a:srgbClr val="002060"/>
                </a:solidFill>
              </a:defRPr>
            </a:pPr>
            <a:endParaRPr lang="ru-RU"/>
          </a:p>
        </c:txPr>
        <c:crossAx val="185110912"/>
        <c:crossesAt val="0"/>
        <c:auto val="1"/>
        <c:lblAlgn val="ctr"/>
        <c:lblOffset val="100"/>
      </c:catAx>
      <c:valAx>
        <c:axId val="185110912"/>
        <c:scaling>
          <c:orientation val="minMax"/>
        </c:scaling>
        <c:delete val="1"/>
        <c:axPos val="l"/>
        <c:numFmt formatCode="General" sourceLinked="1"/>
        <c:tickLblPos val="none"/>
        <c:crossAx val="1850968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2.5071174949182991E-2"/>
          <c:y val="0.71244777911537904"/>
          <c:w val="0.91111122277792356"/>
          <c:h val="0.17967708262509349"/>
        </c:manualLayout>
      </c:layout>
      <c:txPr>
        <a:bodyPr/>
        <a:lstStyle/>
        <a:p>
          <a:pPr>
            <a:defRPr sz="1100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>
        <c:manualLayout>
          <c:layoutTarget val="inner"/>
          <c:xMode val="edge"/>
          <c:yMode val="edge"/>
          <c:x val="6.1330227939324966E-2"/>
          <c:y val="6.1888800375320158E-2"/>
          <c:w val="0.86692471299672025"/>
          <c:h val="0.72732150871236456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spPr>
              <a:solidFill>
                <a:schemeClr val="accent1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3499.9</c:v>
                </c:pt>
                <c:pt idx="1">
                  <c:v>3952.2</c:v>
                </c:pt>
                <c:pt idx="2">
                  <c:v>4428.9000000000005</c:v>
                </c:pt>
                <c:pt idx="3">
                  <c:v>4901.2</c:v>
                </c:pt>
                <c:pt idx="4" formatCode="0.0">
                  <c:v>5620</c:v>
                </c:pt>
                <c:pt idx="5" formatCode="0.0">
                  <c:v>6000</c:v>
                </c:pt>
              </c:numCache>
            </c:numRef>
          </c:val>
        </c:ser>
        <c:axId val="185125888"/>
        <c:axId val="187261696"/>
      </c:barChart>
      <c:catAx>
        <c:axId val="1851258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7261696"/>
        <c:crossesAt val="0"/>
        <c:auto val="1"/>
        <c:lblAlgn val="ctr"/>
        <c:lblOffset val="100"/>
      </c:catAx>
      <c:valAx>
        <c:axId val="187261696"/>
        <c:scaling>
          <c:orientation val="minMax"/>
        </c:scaling>
        <c:delete val="1"/>
        <c:axPos val="l"/>
        <c:majorGridlines/>
        <c:minorGridlines>
          <c:spPr>
            <a:ln w="6350">
              <a:solidFill>
                <a:schemeClr val="tx2">
                  <a:lumMod val="20000"/>
                  <a:lumOff val="80000"/>
                  <a:alpha val="0"/>
                </a:schemeClr>
              </a:solidFill>
            </a:ln>
          </c:spPr>
        </c:minorGridlines>
        <c:numFmt formatCode="General" sourceLinked="1"/>
        <c:tickLblPos val="none"/>
        <c:crossAx val="185125888"/>
        <c:crosses val="autoZero"/>
        <c:crossBetween val="between"/>
      </c:valAx>
      <c:spPr>
        <a:solidFill>
          <a:schemeClr val="tx2">
            <a:lumMod val="20000"/>
            <a:lumOff val="80000"/>
          </a:schemeClr>
        </a:solidFill>
      </c:spPr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Платные услуги населению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, млн. руб. </a:t>
            </a:r>
          </a:p>
        </c:rich>
      </c:tx>
    </c:title>
    <c:view3D>
      <c:rAngAx val="1"/>
    </c:view3D>
    <c:sideWall>
      <c:spPr>
        <a:solidFill>
          <a:schemeClr val="bg1">
            <a:lumMod val="85000"/>
          </a:schemeClr>
        </a:solidFill>
      </c:spPr>
    </c:sideWall>
    <c:backWall>
      <c:spPr>
        <a:solidFill>
          <a:schemeClr val="bg1">
            <a:lumMod val="85000"/>
          </a:schemeClr>
        </a:solidFill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Платные услуги населению, млн. руб.</c:v>
                </c:pt>
              </c:strCache>
            </c:strRef>
          </c:tx>
          <c:spPr>
            <a:solidFill>
              <a:srgbClr val="0099FF"/>
            </a:solidFill>
          </c:spPr>
          <c:dLbls>
            <c:spPr>
              <a:solidFill>
                <a:schemeClr val="accent3">
                  <a:lumMod val="20000"/>
                  <a:lumOff val="80000"/>
                </a:schemeClr>
              </a:solidFill>
            </c:spPr>
            <c:txPr>
              <a:bodyPr/>
              <a:lstStyle/>
              <a:p>
                <a:pPr>
                  <a:defRPr sz="1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539.1</c:v>
                </c:pt>
                <c:pt idx="1">
                  <c:v>450.4</c:v>
                </c:pt>
                <c:pt idx="2">
                  <c:v>500.1</c:v>
                </c:pt>
                <c:pt idx="3">
                  <c:v>550.70000000000005</c:v>
                </c:pt>
                <c:pt idx="4" formatCode="0.0">
                  <c:v>595</c:v>
                </c:pt>
                <c:pt idx="5" formatCode="0.0">
                  <c:v>650.5</c:v>
                </c:pt>
              </c:numCache>
            </c:numRef>
          </c:val>
        </c:ser>
        <c:shape val="cone"/>
        <c:axId val="187574144"/>
        <c:axId val="187575680"/>
        <c:axId val="0"/>
      </c:bar3DChart>
      <c:catAx>
        <c:axId val="18757414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7575680"/>
        <c:crosses val="autoZero"/>
        <c:auto val="1"/>
        <c:lblAlgn val="ctr"/>
        <c:lblOffset val="100"/>
      </c:catAx>
      <c:valAx>
        <c:axId val="1875756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7574144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400" b="0" i="0" baseline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1400" b="1" i="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Индекс потребительских цен, %</a:t>
            </a:r>
            <a:endParaRPr lang="ru-RU" sz="1400" b="1" i="0" baseline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3475067392799071"/>
          <c:y val="2.6631313934854028E-2"/>
        </c:manualLayout>
      </c:layout>
    </c:title>
    <c:plotArea>
      <c:layout>
        <c:manualLayout>
          <c:layoutTarget val="inner"/>
          <c:xMode val="edge"/>
          <c:yMode val="edge"/>
          <c:x val="0.12521502717196994"/>
          <c:y val="0.22231670974986859"/>
          <c:w val="0.87218887106902065"/>
          <c:h val="0.6080565170275577"/>
        </c:manualLayout>
      </c:layout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effectLst>
              <a:outerShdw blurRad="50800" dist="50800" dir="5400000" algn="ctr" rotWithShape="0">
                <a:schemeClr val="bg1"/>
              </a:outerShdw>
            </a:effectLst>
          </c:spPr>
          <c:marker>
            <c:spPr>
              <a:solidFill>
                <a:srgbClr val="FF0000"/>
              </a:solidFill>
              <a:effectLst>
                <a:outerShdw blurRad="50800" dist="50800" dir="5400000" algn="ctr" rotWithShape="0">
                  <a:schemeClr val="bg1"/>
                </a:outerShdw>
              </a:effectLst>
            </c:spPr>
          </c:marker>
          <c:dLbls>
            <c:dLbl>
              <c:idx val="0"/>
              <c:layout>
                <c:manualLayout>
                  <c:x val="-3.3862196856681584E-2"/>
                  <c:y val="-0.10158659057004475"/>
                </c:manualLayout>
              </c:layout>
              <c:showVal val="1"/>
            </c:dLbl>
            <c:dLbl>
              <c:idx val="1"/>
              <c:layout>
                <c:manualLayout>
                  <c:x val="-7.5041958868209052E-2"/>
                  <c:y val="-7.7552836196353794E-2"/>
                </c:manualLayout>
              </c:layout>
              <c:showVal val="1"/>
            </c:dLbl>
            <c:dLbl>
              <c:idx val="2"/>
              <c:layout>
                <c:manualLayout>
                  <c:x val="-6.6433095238208423E-2"/>
                  <c:y val="-6.1075986750236823E-2"/>
                </c:manualLayout>
              </c:layout>
              <c:showVal val="1"/>
            </c:dLbl>
            <c:dLbl>
              <c:idx val="3"/>
              <c:layout>
                <c:manualLayout>
                  <c:x val="-5.6436994761137034E-3"/>
                  <c:y val="-7.1110613399031533E-2"/>
                </c:manualLayout>
              </c:layout>
              <c:showVal val="1"/>
            </c:dLbl>
            <c:dLbl>
              <c:idx val="4"/>
              <c:layout>
                <c:manualLayout>
                  <c:x val="-3.6157939016456496E-2"/>
                  <c:y val="8.6720260242721128E-2"/>
                </c:manualLayout>
              </c:layout>
              <c:showVal val="1"/>
            </c:dLbl>
            <c:dLbl>
              <c:idx val="5"/>
              <c:layout>
                <c:manualLayout>
                  <c:x val="0"/>
                  <c:y val="-6.0704182169904787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rgbClr val="0033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  <c:pt idx="3">
                  <c:v>2025</c:v>
                </c:pt>
                <c:pt idx="4">
                  <c:v>2026</c:v>
                </c:pt>
                <c:pt idx="5">
                  <c:v>2027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119.6</c:v>
                </c:pt>
                <c:pt idx="1">
                  <c:v>105.2</c:v>
                </c:pt>
                <c:pt idx="2">
                  <c:v>106.8</c:v>
                </c:pt>
                <c:pt idx="3">
                  <c:v>104.6</c:v>
                </c:pt>
                <c:pt idx="4">
                  <c:v>104</c:v>
                </c:pt>
                <c:pt idx="5">
                  <c:v>103.9</c:v>
                </c:pt>
              </c:numCache>
            </c:numRef>
          </c:val>
        </c:ser>
        <c:marker val="1"/>
        <c:axId val="187895808"/>
        <c:axId val="187897344"/>
      </c:lineChart>
      <c:catAx>
        <c:axId val="18789580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87897344"/>
        <c:crosses val="autoZero"/>
        <c:auto val="1"/>
        <c:lblAlgn val="ctr"/>
        <c:lblOffset val="100"/>
      </c:catAx>
      <c:valAx>
        <c:axId val="1878973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87895808"/>
        <c:crosses val="autoZero"/>
        <c:crossBetween val="between"/>
      </c:valAx>
    </c:plotArea>
    <c:plotVisOnly val="1"/>
    <c:dispBlanksAs val="gap"/>
  </c:chart>
  <c:spPr>
    <a:solidFill>
      <a:schemeClr val="accent6">
        <a:lumMod val="40000"/>
        <a:lumOff val="60000"/>
      </a:schemeClr>
    </a:solidFill>
  </c:spPr>
  <c:txPr>
    <a:bodyPr/>
    <a:lstStyle/>
    <a:p>
      <a:pPr>
        <a:defRPr sz="1200" baseline="0"/>
      </a:pPr>
      <a:endParaRPr lang="ru-RU"/>
    </a:p>
  </c:txPr>
  <c:externalData r:id="rId1"/>
</c:chartSpace>
</file>

<file path=ppt/diagrams/_rels/data26.xml.rels><?xml version="1.0" encoding="UTF-8" standalone="yes"?>
<Relationships xmlns="http://schemas.openxmlformats.org/package/2006/relationships"><Relationship Id="rId1" Type="http://schemas.openxmlformats.org/officeDocument/2006/relationships/hyperlink" Target="http://&#1091;&#1089;&#1090;&#1100;-&#1072;&#1073;&#1072;&#1082;&#1072;&#1085;.&#1088;&#1091;&#1089;/" TargetMode="External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F5703-4AD9-406B-AFA4-BEA8FF821509}" type="doc">
      <dgm:prSet loTypeId="urn:microsoft.com/office/officeart/2005/8/layout/arrow4" loCatId="process" qsTypeId="urn:microsoft.com/office/officeart/2005/8/quickstyle/3d2" qsCatId="3D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718DF482-D4DB-4A29-842E-2EECFB4A2E5C}">
      <dgm:prSet/>
      <dgm:spPr/>
      <dgm:t>
        <a:bodyPr/>
        <a:lstStyle/>
        <a:p>
          <a:pPr rtl="0"/>
          <a:r>
            <a:rPr lang="ru-RU" b="1" i="0" baseline="0" dirty="0" smtClean="0">
              <a:solidFill>
                <a:schemeClr val="accent1">
                  <a:lumMod val="50000"/>
                </a:schemeClr>
              </a:solidFill>
            </a:rPr>
            <a:t>Бюджет Усть-Абаканского района – социальный бюджет</a:t>
          </a:r>
          <a:endParaRPr lang="ru-RU" dirty="0">
            <a:solidFill>
              <a:schemeClr val="accent1">
                <a:lumMod val="50000"/>
              </a:schemeClr>
            </a:solidFill>
          </a:endParaRPr>
        </a:p>
      </dgm:t>
    </dgm:pt>
    <dgm:pt modelId="{60466B31-AF58-4B39-B68B-A9693E45B3C9}" type="par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714183D1-46D5-4F06-AB76-03681A3C4781}" type="sibTrans" cxnId="{09C35446-C734-4011-8CF3-31B423360BFA}">
      <dgm:prSet/>
      <dgm:spPr/>
      <dgm:t>
        <a:bodyPr/>
        <a:lstStyle/>
        <a:p>
          <a:endParaRPr lang="ru-RU">
            <a:solidFill>
              <a:srgbClr val="0070C0"/>
            </a:solidFill>
          </a:endParaRPr>
        </a:p>
      </dgm:t>
    </dgm:pt>
    <dgm:pt modelId="{1309AC7E-52F1-4EB8-BD98-3A6B880742D2}" type="pres">
      <dgm:prSet presAssocID="{F44F5703-4AD9-406B-AFA4-BEA8FF821509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3705621-E2E0-4A04-928F-13AAF10452AE}" type="pres">
      <dgm:prSet presAssocID="{718DF482-D4DB-4A29-842E-2EECFB4A2E5C}" presName="upArrow" presStyleLbl="node1" presStyleIdx="0" presStyleCnt="1" custAng="10800000" custLinFactNeighborX="-8047" custLinFactNeighborY="-183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ru-RU"/>
        </a:p>
      </dgm:t>
    </dgm:pt>
    <dgm:pt modelId="{2392B656-4CEE-4630-8A93-C1D169900F24}" type="pres">
      <dgm:prSet presAssocID="{718DF482-D4DB-4A29-842E-2EECFB4A2E5C}" presName="upArrowText" presStyleLbl="revTx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C35446-C734-4011-8CF3-31B423360BFA}" srcId="{F44F5703-4AD9-406B-AFA4-BEA8FF821509}" destId="{718DF482-D4DB-4A29-842E-2EECFB4A2E5C}" srcOrd="0" destOrd="0" parTransId="{60466B31-AF58-4B39-B68B-A9693E45B3C9}" sibTransId="{714183D1-46D5-4F06-AB76-03681A3C4781}"/>
    <dgm:cxn modelId="{663048D3-A5B4-4D8C-A993-BA4ECCC9713E}" type="presOf" srcId="{718DF482-D4DB-4A29-842E-2EECFB4A2E5C}" destId="{2392B656-4CEE-4630-8A93-C1D169900F24}" srcOrd="0" destOrd="0" presId="urn:microsoft.com/office/officeart/2005/8/layout/arrow4"/>
    <dgm:cxn modelId="{BF87CBAF-C01D-45F7-8735-15C9F24EC2A2}" type="presOf" srcId="{F44F5703-4AD9-406B-AFA4-BEA8FF821509}" destId="{1309AC7E-52F1-4EB8-BD98-3A6B880742D2}" srcOrd="0" destOrd="0" presId="urn:microsoft.com/office/officeart/2005/8/layout/arrow4"/>
    <dgm:cxn modelId="{BA0C7DE6-61DE-4451-A652-17A9E5CBA761}" type="presParOf" srcId="{1309AC7E-52F1-4EB8-BD98-3A6B880742D2}" destId="{D3705621-E2E0-4A04-928F-13AAF10452AE}" srcOrd="0" destOrd="0" presId="urn:microsoft.com/office/officeart/2005/8/layout/arrow4"/>
    <dgm:cxn modelId="{6D151571-8A64-4DF1-9154-2B81CB67A37C}" type="presParOf" srcId="{1309AC7E-52F1-4EB8-BD98-3A6B880742D2}" destId="{2392B656-4CEE-4630-8A93-C1D169900F24}" srcOrd="1" destOrd="0" presId="urn:microsoft.com/office/officeart/2005/8/layout/arrow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92E0D0D-413F-4873-9312-DF550E1779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A6DAE13-2D84-4315-AB61-CFE43C424431}" type="presOf" srcId="{F8666547-D28F-4D89-8F79-700D7C81A9BF}" destId="{A58C4849-C275-4184-AB08-641E6033B6D0}" srcOrd="0" destOrd="0" presId="urn:microsoft.com/office/officeart/2005/8/layout/vList2"/>
    <dgm:cxn modelId="{F95067A3-C89E-4451-851D-90F8AFDDCAD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64478" custLinFactNeighborY="-668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EC46077-82F9-46B5-B6AE-B339A42917E9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4A73B7A-AEED-47C8-9A15-7DBCFD1C5857}" type="presOf" srcId="{84057E5B-46AD-4CD3-AD6E-8932A523E451}" destId="{F283F43F-10E6-4B88-9B8C-A6E1D7F295D9}" srcOrd="0" destOrd="0" presId="urn:microsoft.com/office/officeart/2005/8/layout/vList2"/>
    <dgm:cxn modelId="{E3CE679D-9973-469C-AB4F-0E95E71403E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5496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1B85F95-2F27-4AC4-BFED-9E6158C39EA6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D5262DD-CDAC-43F9-AAA5-801DE55114F2}" type="presOf" srcId="{1566F6CF-C665-436D-B779-88A8A80C1C5D}" destId="{79F34D2B-5F80-456A-B944-5D38073B2182}" srcOrd="0" destOrd="0" presId="urn:microsoft.com/office/officeart/2005/8/layout/vList2"/>
    <dgm:cxn modelId="{CD0A0134-6875-4EBC-B009-F566B154E898}" type="presOf" srcId="{F8666547-D28F-4D89-8F79-700D7C81A9BF}" destId="{A58C4849-C275-4184-AB08-641E6033B6D0}" srcOrd="0" destOrd="0" presId="urn:microsoft.com/office/officeart/2005/8/layout/vList2"/>
    <dgm:cxn modelId="{91AD2CEB-4045-49E3-B70B-4B453EA44ACD}" type="presParOf" srcId="{F283F43F-10E6-4B88-9B8C-A6E1D7F295D9}" destId="{A58C4849-C275-4184-AB08-641E6033B6D0}" srcOrd="0" destOrd="0" presId="urn:microsoft.com/office/officeart/2005/8/layout/vList2"/>
    <dgm:cxn modelId="{11410DF3-F04C-415B-8A5B-2F69F9C9342C}" type="presParOf" srcId="{F283F43F-10E6-4B88-9B8C-A6E1D7F295D9}" destId="{4059FFB4-9F16-407A-99E1-3875466703CC}" srcOrd="1" destOrd="0" presId="urn:microsoft.com/office/officeart/2005/8/layout/vList2"/>
    <dgm:cxn modelId="{81CAC271-28FC-495E-B2FE-133428753165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200" b="1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Y="666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98BC46-262D-47F4-A821-D328D4882F4E}" type="presOf" srcId="{F8666547-D28F-4D89-8F79-700D7C81A9BF}" destId="{A58C4849-C275-4184-AB08-641E6033B6D0}" srcOrd="0" destOrd="0" presId="urn:microsoft.com/office/officeart/2005/8/layout/vList2"/>
    <dgm:cxn modelId="{6F429A01-2AE1-4935-8D3B-174F2A4108BC}" type="presOf" srcId="{84057E5B-46AD-4CD3-AD6E-8932A523E451}" destId="{F283F43F-10E6-4B88-9B8C-A6E1D7F295D9}" srcOrd="0" destOrd="0" presId="urn:microsoft.com/office/officeart/2005/8/layout/vList2"/>
    <dgm:cxn modelId="{876E4A3F-D11C-4CAF-BBEC-9CB35BB4AC6C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38821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4065" custLinFactNeighborY="-7550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A9CC47F-8047-4AB0-8550-B3EC030D9DE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BC676C2-4BC4-4706-B6CB-89B0D5635485}" type="presOf" srcId="{F8666547-D28F-4D89-8F79-700D7C81A9BF}" destId="{A58C4849-C275-4184-AB08-641E6033B6D0}" srcOrd="0" destOrd="0" presId="urn:microsoft.com/office/officeart/2005/8/layout/vList2"/>
    <dgm:cxn modelId="{EC7ACA22-3173-4558-BED1-5382C757BEF3}" type="presOf" srcId="{1566F6CF-C665-436D-B779-88A8A80C1C5D}" destId="{79F34D2B-5F80-456A-B944-5D38073B2182}" srcOrd="0" destOrd="0" presId="urn:microsoft.com/office/officeart/2005/8/layout/vList2"/>
    <dgm:cxn modelId="{3824F719-27C3-41FB-B404-76E605F6BF7C}" type="presParOf" srcId="{F283F43F-10E6-4B88-9B8C-A6E1D7F295D9}" destId="{A58C4849-C275-4184-AB08-641E6033B6D0}" srcOrd="0" destOrd="0" presId="urn:microsoft.com/office/officeart/2005/8/layout/vList2"/>
    <dgm:cxn modelId="{38C37441-73E8-477C-A283-B9E337C64896}" type="presParOf" srcId="{F283F43F-10E6-4B88-9B8C-A6E1D7F295D9}" destId="{4059FFB4-9F16-407A-99E1-3875466703CC}" srcOrd="1" destOrd="0" presId="urn:microsoft.com/office/officeart/2005/8/layout/vList2"/>
    <dgm:cxn modelId="{D54F2826-F534-4A87-AA68-1D49159C3BCA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Создание общих условий функционирования сельского хозяйства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Природоохранные мероприятия.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NeighborX="-2083" custLinFactNeighborY="-5000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900628D0-17AA-4977-80BF-8B9DB781D187}" type="presOf" srcId="{1566F6CF-C665-436D-B779-88A8A80C1C5D}" destId="{79F34D2B-5F80-456A-B944-5D38073B2182}" srcOrd="0" destOrd="0" presId="urn:microsoft.com/office/officeart/2005/8/layout/vList2"/>
    <dgm:cxn modelId="{83F213F8-DF4B-4C94-AE8E-A5FFA9309C94}" type="presOf" srcId="{84057E5B-46AD-4CD3-AD6E-8932A523E451}" destId="{F283F43F-10E6-4B88-9B8C-A6E1D7F295D9}" srcOrd="0" destOrd="0" presId="urn:microsoft.com/office/officeart/2005/8/layout/vList2"/>
    <dgm:cxn modelId="{D539F497-A67E-4993-9043-E30AE34B9406}" type="presOf" srcId="{F8666547-D28F-4D89-8F79-700D7C81A9BF}" destId="{A58C4849-C275-4184-AB08-641E6033B6D0}" srcOrd="0" destOrd="0" presId="urn:microsoft.com/office/officeart/2005/8/layout/vList2"/>
    <dgm:cxn modelId="{22CF65B0-6A9A-4159-B7B8-12C064AC0B1E}" type="presParOf" srcId="{F283F43F-10E6-4B88-9B8C-A6E1D7F295D9}" destId="{A58C4849-C275-4184-AB08-641E6033B6D0}" srcOrd="0" destOrd="0" presId="urn:microsoft.com/office/officeart/2005/8/layout/vList2"/>
    <dgm:cxn modelId="{B51513FA-25D8-4675-9626-C2D179ACC9FE}" type="presParOf" srcId="{F283F43F-10E6-4B88-9B8C-A6E1D7F295D9}" destId="{4059FFB4-9F16-407A-99E1-3875466703CC}" srcOrd="1" destOrd="0" presId="urn:microsoft.com/office/officeart/2005/8/layout/vList2"/>
    <dgm:cxn modelId="{9CA52EBC-0778-46CA-B5D8-73877499831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Строительство и реконструкция, содержание, ремонт, капитальный ремонт автомобильных дорог общего пользования местного значения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F34D2B-5F80-456A-B944-5D38073B2182}" type="pres">
      <dgm:prSet presAssocID="{1566F6CF-C665-436D-B779-88A8A80C1C5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33EDB8E-DE33-4568-9541-104B6F0A9358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0" destOrd="0" parTransId="{B9B4308F-1501-4305-A930-4DC2DF78FB2A}" sibTransId="{40779446-4BFF-47CC-B561-C0BE0F0303A4}"/>
    <dgm:cxn modelId="{F00827C9-3FDA-4780-84E4-ECBFCB29D102}" type="presOf" srcId="{84057E5B-46AD-4CD3-AD6E-8932A523E451}" destId="{F283F43F-10E6-4B88-9B8C-A6E1D7F295D9}" srcOrd="0" destOrd="0" presId="urn:microsoft.com/office/officeart/2005/8/layout/vList2"/>
    <dgm:cxn modelId="{01435493-0931-4AA7-81B3-60F498F2DD67}" type="presParOf" srcId="{F283F43F-10E6-4B88-9B8C-A6E1D7F295D9}" destId="{79F34D2B-5F80-456A-B944-5D38073B218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Реализация мероприятий по обеспечению жильем молодых семей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43681" custLinFactNeighborX="-2083" custLinFactNeighborY="-395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98FB3FEF-FB55-4413-8CBA-76CC0D955581}" type="presOf" srcId="{84057E5B-46AD-4CD3-AD6E-8932A523E451}" destId="{F283F43F-10E6-4B88-9B8C-A6E1D7F295D9}" srcOrd="0" destOrd="0" presId="urn:microsoft.com/office/officeart/2005/8/layout/vList2"/>
    <dgm:cxn modelId="{D3FB2B64-943A-4897-B4C6-6507551DC3F3}" type="presOf" srcId="{F8666547-D28F-4D89-8F79-700D7C81A9BF}" destId="{A58C4849-C275-4184-AB08-641E6033B6D0}" srcOrd="0" destOrd="0" presId="urn:microsoft.com/office/officeart/2005/8/layout/vList2"/>
    <dgm:cxn modelId="{E35695B7-B80F-40D3-915A-8127A324C648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и развитие систем коммунального комплекса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объектов коммунальной инфраструктуры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33DDE6-212F-4962-AD69-73BE3A0BA928}" type="presOf" srcId="{1566F6CF-C665-436D-B779-88A8A80C1C5D}" destId="{79F34D2B-5F80-456A-B944-5D38073B2182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7F17326E-9AE0-43C9-9222-7ABCF6355390}" type="presOf" srcId="{F8666547-D28F-4D89-8F79-700D7C81A9BF}" destId="{A58C4849-C275-4184-AB08-641E6033B6D0}" srcOrd="0" destOrd="0" presId="urn:microsoft.com/office/officeart/2005/8/layout/vList2"/>
    <dgm:cxn modelId="{3F9FB0EC-4A1B-4CF3-9CF7-7B228965A0FF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826649F0-B85B-4E08-B531-DC8CF7658D62}" type="presParOf" srcId="{F283F43F-10E6-4B88-9B8C-A6E1D7F295D9}" destId="{A58C4849-C275-4184-AB08-641E6033B6D0}" srcOrd="0" destOrd="0" presId="urn:microsoft.com/office/officeart/2005/8/layout/vList2"/>
    <dgm:cxn modelId="{DC50FFE1-58CF-4D9A-B27A-B8B23BFE16AA}" type="presParOf" srcId="{F283F43F-10E6-4B88-9B8C-A6E1D7F295D9}" destId="{4059FFB4-9F16-407A-99E1-3875466703CC}" srcOrd="1" destOrd="0" presId="urn:microsoft.com/office/officeart/2005/8/layout/vList2"/>
    <dgm:cxn modelId="{8D145C30-CE91-4C7C-9605-CEE8E75D5D76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3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начинающих - гранты начинающим на создание собственного бизнеса.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Проведение мероприятий в целях популяризации малого и среднего предпринимательства.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2AA6DC24-BA9B-41C9-95B7-8550B41A8712}" type="presOf" srcId="{1566F6CF-C665-436D-B779-88A8A80C1C5D}" destId="{79F34D2B-5F80-456A-B944-5D38073B2182}" srcOrd="0" destOrd="0" presId="urn:microsoft.com/office/officeart/2005/8/layout/vList2"/>
    <dgm:cxn modelId="{8A475C1A-40F4-4C61-9817-716E068F9E51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14BCDE54-558B-4C7E-9693-35BE4831F350}" type="presOf" srcId="{F8666547-D28F-4D89-8F79-700D7C81A9BF}" destId="{A58C4849-C275-4184-AB08-641E6033B6D0}" srcOrd="0" destOrd="0" presId="urn:microsoft.com/office/officeart/2005/8/layout/vList2"/>
    <dgm:cxn modelId="{F314CA07-FC94-480C-ACA0-C84DCB7E431F}" type="presParOf" srcId="{F283F43F-10E6-4B88-9B8C-A6E1D7F295D9}" destId="{A58C4849-C275-4184-AB08-641E6033B6D0}" srcOrd="0" destOrd="0" presId="urn:microsoft.com/office/officeart/2005/8/layout/vList2"/>
    <dgm:cxn modelId="{9410976E-0078-43CE-A0D7-64F53FD5D043}" type="presParOf" srcId="{F283F43F-10E6-4B88-9B8C-A6E1D7F295D9}" destId="{4059FFB4-9F16-407A-99E1-3875466703CC}" srcOrd="1" destOrd="0" presId="urn:microsoft.com/office/officeart/2005/8/layout/vList2"/>
    <dgm:cxn modelId="{61A1C81A-2C86-42AB-8C71-0DD5EF6B7B37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AE6CB4-C484-43CF-A7ED-C76104F0022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505BE5B3-CF3A-4814-BE17-528E8859F083}">
      <dgm:prSet phldrT="[Текст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8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Расходы в рамках муниципальных программ составляют 1 996 639,5 тыс.рублей ( 96,3 %)</a:t>
          </a:r>
          <a:endParaRPr lang="ru-RU" sz="18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A3717F-850E-4411-8140-5D14D7C068F4}" type="parTrans" cxnId="{348C4ABE-8DD0-4225-9789-3024ED4DFA36}">
      <dgm:prSet/>
      <dgm:spPr/>
      <dgm:t>
        <a:bodyPr/>
        <a:lstStyle/>
        <a:p>
          <a:endParaRPr lang="ru-RU"/>
        </a:p>
      </dgm:t>
    </dgm:pt>
    <dgm:pt modelId="{D6248A6D-C195-4BCB-A912-A5BC38E6E6B7}" type="sibTrans" cxnId="{348C4ABE-8DD0-4225-9789-3024ED4DFA36}">
      <dgm:prSet/>
      <dgm:spPr/>
      <dgm:t>
        <a:bodyPr/>
        <a:lstStyle/>
        <a:p>
          <a:endParaRPr lang="ru-RU"/>
        </a:p>
      </dgm:t>
    </dgm:pt>
    <dgm:pt modelId="{42F3AADE-91BC-4F53-96CB-8E1EE585A2DA}">
      <dgm:prSet phldrT="[Текст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Непрограммные расходы</a:t>
          </a:r>
        </a:p>
        <a:p>
          <a:r>
            <a: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77 583,0 тыс. рублей (3,7%)</a:t>
          </a:r>
          <a:endParaRPr lang="ru-RU" sz="1600" b="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9B4C55D-2479-4804-BFC2-D3961F801360}" type="parTrans" cxnId="{B93B9D0D-A25C-4E69-8DEC-354A7A29B104}">
      <dgm:prSet/>
      <dgm:spPr/>
      <dgm:t>
        <a:bodyPr/>
        <a:lstStyle/>
        <a:p>
          <a:endParaRPr lang="ru-RU"/>
        </a:p>
      </dgm:t>
    </dgm:pt>
    <dgm:pt modelId="{1F76F3BF-E57F-467A-A98E-C3ED1E5E11B0}" type="sibTrans" cxnId="{B93B9D0D-A25C-4E69-8DEC-354A7A29B104}">
      <dgm:prSet/>
      <dgm:spPr/>
      <dgm:t>
        <a:bodyPr/>
        <a:lstStyle/>
        <a:p>
          <a:endParaRPr lang="ru-RU"/>
        </a:p>
      </dgm:t>
    </dgm:pt>
    <dgm:pt modelId="{56727721-662E-44E6-9968-5331C400028A}">
      <dgm:prSet phldrT="[Текст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1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Исполнение бюджета в 2025 году планируется осуществлять в рамках 17 муниципальных программ</a:t>
          </a:r>
          <a:endParaRPr lang="ru-RU" sz="1600" b="1" dirty="0">
            <a:solidFill>
              <a:srgbClr val="C0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CCCDF4B-C372-49E7-BC34-4D6B903DF579}" type="sibTrans" cxnId="{5E18BD50-DA70-4D34-AF62-E7CBF120FFFA}">
      <dgm:prSet/>
      <dgm:spPr/>
      <dgm:t>
        <a:bodyPr/>
        <a:lstStyle/>
        <a:p>
          <a:endParaRPr lang="ru-RU"/>
        </a:p>
      </dgm:t>
    </dgm:pt>
    <dgm:pt modelId="{85527C36-0B93-4DA0-8D8F-5987E02310B6}" type="parTrans" cxnId="{5E18BD50-DA70-4D34-AF62-E7CBF120FFFA}">
      <dgm:prSet/>
      <dgm:spPr/>
      <dgm:t>
        <a:bodyPr/>
        <a:lstStyle/>
        <a:p>
          <a:endParaRPr lang="ru-RU"/>
        </a:p>
      </dgm:t>
    </dgm:pt>
    <dgm:pt modelId="{86BEF549-315E-4A3F-B55E-B57D26A55129}" type="pres">
      <dgm:prSet presAssocID="{E6AE6CB4-C484-43CF-A7ED-C76104F0022B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86A4337D-FF19-472E-916A-D9FD8841784D}" type="pres">
      <dgm:prSet presAssocID="{505BE5B3-CF3A-4814-BE17-528E8859F083}" presName="parentText1" presStyleLbl="node1" presStyleIdx="0" presStyleCnt="2" custScaleX="67285" custScaleY="230242" custLinFactNeighborX="-20086" custLinFactNeighborY="-37376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F430F6-A5FF-4650-892D-A1CC762059F0}" type="pres">
      <dgm:prSet presAssocID="{505BE5B3-CF3A-4814-BE17-528E8859F083}" presName="childText1" presStyleLbl="solidAlignAcc1" presStyleIdx="0" presStyleCnt="1" custScaleY="27423" custLinFactNeighborX="-4265" custLinFactNeighborY="136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14EB7D-8A5B-4060-AAF1-418D36193991}" type="pres">
      <dgm:prSet presAssocID="{42F3AADE-91BC-4F53-96CB-8E1EE585A2DA}" presName="parentText2" presStyleLbl="node1" presStyleIdx="1" presStyleCnt="2" custScaleX="75970" custScaleY="153903" custLinFactNeighborX="-58771" custLinFactNeighborY="2568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B64E5-D652-4AAF-BC70-8BE2B0344965}" type="presOf" srcId="{E6AE6CB4-C484-43CF-A7ED-C76104F0022B}" destId="{86BEF549-315E-4A3F-B55E-B57D26A55129}" srcOrd="0" destOrd="0" presId="urn:microsoft.com/office/officeart/2009/3/layout/IncreasingArrowsProcess"/>
    <dgm:cxn modelId="{B93B9D0D-A25C-4E69-8DEC-354A7A29B104}" srcId="{E6AE6CB4-C484-43CF-A7ED-C76104F0022B}" destId="{42F3AADE-91BC-4F53-96CB-8E1EE585A2DA}" srcOrd="1" destOrd="0" parTransId="{39B4C55D-2479-4804-BFC2-D3961F801360}" sibTransId="{1F76F3BF-E57F-467A-A98E-C3ED1E5E11B0}"/>
    <dgm:cxn modelId="{997C83DA-2F38-4DA3-A957-CCC47CA3DB2D}" type="presOf" srcId="{42F3AADE-91BC-4F53-96CB-8E1EE585A2DA}" destId="{5914EB7D-8A5B-4060-AAF1-418D36193991}" srcOrd="0" destOrd="0" presId="urn:microsoft.com/office/officeart/2009/3/layout/IncreasingArrowsProcess"/>
    <dgm:cxn modelId="{348C4ABE-8DD0-4225-9789-3024ED4DFA36}" srcId="{E6AE6CB4-C484-43CF-A7ED-C76104F0022B}" destId="{505BE5B3-CF3A-4814-BE17-528E8859F083}" srcOrd="0" destOrd="0" parTransId="{8FA3717F-850E-4411-8140-5D14D7C068F4}" sibTransId="{D6248A6D-C195-4BCB-A912-A5BC38E6E6B7}"/>
    <dgm:cxn modelId="{F51BB500-F72B-4929-9A36-D044C0E0240C}" type="presOf" srcId="{56727721-662E-44E6-9968-5331C400028A}" destId="{B2F430F6-A5FF-4650-892D-A1CC762059F0}" srcOrd="0" destOrd="0" presId="urn:microsoft.com/office/officeart/2009/3/layout/IncreasingArrowsProcess"/>
    <dgm:cxn modelId="{5E18BD50-DA70-4D34-AF62-E7CBF120FFFA}" srcId="{505BE5B3-CF3A-4814-BE17-528E8859F083}" destId="{56727721-662E-44E6-9968-5331C400028A}" srcOrd="0" destOrd="0" parTransId="{85527C36-0B93-4DA0-8D8F-5987E02310B6}" sibTransId="{ACCCDF4B-C372-49E7-BC34-4D6B903DF579}"/>
    <dgm:cxn modelId="{927DA404-E7AD-4D6D-975F-AAC72FF19472}" type="presOf" srcId="{505BE5B3-CF3A-4814-BE17-528E8859F083}" destId="{86A4337D-FF19-472E-916A-D9FD8841784D}" srcOrd="0" destOrd="0" presId="urn:microsoft.com/office/officeart/2009/3/layout/IncreasingArrowsProcess"/>
    <dgm:cxn modelId="{146E9B98-3E29-48EF-B281-D446F0B62C9D}" type="presParOf" srcId="{86BEF549-315E-4A3F-B55E-B57D26A55129}" destId="{86A4337D-FF19-472E-916A-D9FD8841784D}" srcOrd="0" destOrd="0" presId="urn:microsoft.com/office/officeart/2009/3/layout/IncreasingArrowsProcess"/>
    <dgm:cxn modelId="{B5D7F8BE-E2A2-4F6D-942F-48A932F7435A}" type="presParOf" srcId="{86BEF549-315E-4A3F-B55E-B57D26A55129}" destId="{B2F430F6-A5FF-4650-892D-A1CC762059F0}" srcOrd="1" destOrd="0" presId="urn:microsoft.com/office/officeart/2009/3/layout/IncreasingArrowsProcess"/>
    <dgm:cxn modelId="{7B628C89-7F66-40B0-B6D6-592622E41770}" type="presParOf" srcId="{86BEF549-315E-4A3F-B55E-B57D26A55129}" destId="{5914EB7D-8A5B-4060-AAF1-418D36193991}" srcOrd="2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Поддержка организаций торговли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Возмещение части затрат хозяйствующим субъектам, осуществляющим торговую деятельность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NeighborY="209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5BC611-D46A-454F-ABF5-29EBC1CA1F20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625614A-F4B4-469C-8A05-28B1C1012EA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E4E9D9AD-FCA1-433A-98D9-29E6124FC043}" type="presOf" srcId="{F8666547-D28F-4D89-8F79-700D7C81A9BF}" destId="{A58C4849-C275-4184-AB08-641E6033B6D0}" srcOrd="0" destOrd="0" presId="urn:microsoft.com/office/officeart/2005/8/layout/vList2"/>
    <dgm:cxn modelId="{500814B1-2A3B-4D99-B761-AF9F803D0621}" type="presParOf" srcId="{F283F43F-10E6-4B88-9B8C-A6E1D7F295D9}" destId="{A58C4849-C275-4184-AB08-641E6033B6D0}" srcOrd="0" destOrd="0" presId="urn:microsoft.com/office/officeart/2005/8/layout/vList2"/>
    <dgm:cxn modelId="{B3CB386A-2906-4DE8-ADC8-DD1510A96187}" type="presParOf" srcId="{F283F43F-10E6-4B88-9B8C-A6E1D7F295D9}" destId="{4059FFB4-9F16-407A-99E1-3875466703CC}" srcOrd="1" destOrd="0" presId="urn:microsoft.com/office/officeart/2005/8/layout/vList2"/>
    <dgm:cxn modelId="{24402D8E-A9A0-425C-9F2A-5D31B6E8AC7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Повышение эффективности управления объектами недвижимого имущества муниципальной собственности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Эффективное использование и вовлечение в хозяйственный оборот земельных участков и иной недвижимости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154670" custLinFactY="-273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87" custLinFactNeighborX="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019862C-0A23-44F3-8D65-FD44387D1596}" type="presOf" srcId="{1566F6CF-C665-436D-B779-88A8A80C1C5D}" destId="{79F34D2B-5F80-456A-B944-5D38073B2182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A4BD1CF6-F044-40A3-9A49-1D1151D0F29F}" type="presOf" srcId="{F8666547-D28F-4D89-8F79-700D7C81A9BF}" destId="{A58C4849-C275-4184-AB08-641E6033B6D0}" srcOrd="0" destOrd="0" presId="urn:microsoft.com/office/officeart/2005/8/layout/vList2"/>
    <dgm:cxn modelId="{898F8A2E-2C94-4497-965F-0D2FE4473C47}" type="presOf" srcId="{84057E5B-46AD-4CD3-AD6E-8932A523E451}" destId="{F283F43F-10E6-4B88-9B8C-A6E1D7F295D9}" srcOrd="0" destOrd="0" presId="urn:microsoft.com/office/officeart/2005/8/layout/vList2"/>
    <dgm:cxn modelId="{96CD56AE-1F91-4B70-9541-C9F932220D34}" type="presParOf" srcId="{F283F43F-10E6-4B88-9B8C-A6E1D7F295D9}" destId="{A58C4849-C275-4184-AB08-641E6033B6D0}" srcOrd="0" destOrd="0" presId="urn:microsoft.com/office/officeart/2005/8/layout/vList2"/>
    <dgm:cxn modelId="{3CD50013-19E9-49EF-A041-CCDCE39F2929}" type="presParOf" srcId="{F283F43F-10E6-4B88-9B8C-A6E1D7F295D9}" destId="{4059FFB4-9F16-407A-99E1-3875466703CC}" srcOrd="1" destOrd="0" presId="urn:microsoft.com/office/officeart/2005/8/layout/vList2"/>
    <dgm:cxn modelId="{4C6AE7D1-4AD1-4630-9CBA-43269AD22539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2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Осуществление муниципальных функций в финансовой сфере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Резервный фонд органов исполнительной власти местного самоуправления</a:t>
          </a:r>
          <a:endParaRPr lang="ru-RU" sz="110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216759" custLinFactY="-8759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150649" custLinFactY="-652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FC3478-54E4-41D6-A1E1-C278A5A142BE}" type="presOf" srcId="{F8666547-D28F-4D89-8F79-700D7C81A9BF}" destId="{A58C4849-C275-4184-AB08-641E6033B6D0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BF33FDE6-EF76-40C5-8DC7-02384861EC26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50ADB22-D3CE-495E-89EB-EACAF8A5E77B}" type="presOf" srcId="{1566F6CF-C665-436D-B779-88A8A80C1C5D}" destId="{79F34D2B-5F80-456A-B944-5D38073B2182}" srcOrd="0" destOrd="0" presId="urn:microsoft.com/office/officeart/2005/8/layout/vList2"/>
    <dgm:cxn modelId="{04ADBB76-EED0-4C15-9E9C-7688D658271D}" type="presParOf" srcId="{F283F43F-10E6-4B88-9B8C-A6E1D7F295D9}" destId="{A58C4849-C275-4184-AB08-641E6033B6D0}" srcOrd="0" destOrd="0" presId="urn:microsoft.com/office/officeart/2005/8/layout/vList2"/>
    <dgm:cxn modelId="{0FD832D0-9853-4532-A729-56ECB34D5848}" type="presParOf" srcId="{F283F43F-10E6-4B88-9B8C-A6E1D7F295D9}" destId="{4059FFB4-9F16-407A-99E1-3875466703CC}" srcOrd="1" destOrd="0" presId="urn:microsoft.com/office/officeart/2005/8/layout/vList2"/>
    <dgm:cxn modelId="{6A725522-BDCF-4320-ADB4-042A2A4C7E53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Снижение уровня  производственного травматизма и профессиональной заболеваемости  в учреждениях.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4693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22804ACB-ACC2-4CBE-9C62-202446978EE1}" type="presOf" srcId="{F8666547-D28F-4D89-8F79-700D7C81A9BF}" destId="{A58C4849-C275-4184-AB08-641E6033B6D0}" srcOrd="0" destOrd="0" presId="urn:microsoft.com/office/officeart/2005/8/layout/vList2"/>
    <dgm:cxn modelId="{17160270-5FF8-46DD-85EF-A2139F13B8F7}" type="presOf" srcId="{84057E5B-46AD-4CD3-AD6E-8932A523E451}" destId="{F283F43F-10E6-4B88-9B8C-A6E1D7F295D9}" srcOrd="0" destOrd="0" presId="urn:microsoft.com/office/officeart/2005/8/layout/vList2"/>
    <dgm:cxn modelId="{88805084-91B5-4BA3-838A-56BEE0E370BD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улучшений условий 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7298FA6-1D90-4CB1-A690-A57495E7195E}" type="presOf" srcId="{F8666547-D28F-4D89-8F79-700D7C81A9BF}" destId="{A58C4849-C275-4184-AB08-641E6033B6D0}" srcOrd="0" destOrd="0" presId="urn:microsoft.com/office/officeart/2005/8/layout/vList2"/>
    <dgm:cxn modelId="{E46E9BC1-A403-4F56-AD95-2578BC3368F0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B3E72CD1-D7BB-4D87-8613-C4845D354AC4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5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Осуществление органами местного самоуправления государственных полномочий в области охраны труда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LinFactNeighborX="2083" custLinFactNeighborY="669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FB19B6B-F307-4019-9A46-023BEFDC9E84}" type="presOf" srcId="{84057E5B-46AD-4CD3-AD6E-8932A523E451}" destId="{F283F43F-10E6-4B88-9B8C-A6E1D7F295D9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8115A81D-2245-4C58-A0EA-7FEDD608C9BC}" type="presOf" srcId="{F8666547-D28F-4D89-8F79-700D7C81A9BF}" destId="{A58C4849-C275-4184-AB08-641E6033B6D0}" srcOrd="0" destOrd="0" presId="urn:microsoft.com/office/officeart/2005/8/layout/vList2"/>
    <dgm:cxn modelId="{257BC4E9-E50E-4194-B034-F08AF56A13A9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0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B692653A-1789-410F-8338-88D70A7E5AD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6E5B700E-7C92-46D6-86F1-4819FCE1306F}">
      <dgm:prSet/>
      <dgm:spPr/>
      <dgm:t>
        <a:bodyPr/>
        <a:lstStyle/>
        <a:p>
          <a:pPr rtl="0"/>
          <a:r>
            <a:rPr lang="ru-RU" dirty="0" smtClean="0"/>
            <a:t>Интернет сайт: </a:t>
          </a:r>
          <a:r>
            <a:rPr lang="ru-RU" b="1" dirty="0" smtClean="0">
              <a:hlinkClick xmlns:r="http://schemas.openxmlformats.org/officeDocument/2006/relationships" r:id="rId1"/>
            </a:rPr>
            <a:t>усть-абакан.рус</a:t>
          </a:r>
          <a:endParaRPr lang="ru-RU" b="1" dirty="0"/>
        </a:p>
      </dgm:t>
    </dgm:pt>
    <dgm:pt modelId="{C4EA182D-0128-4295-AA85-BB63505FD059}" type="parTrans" cxnId="{A5B45374-F044-4FC0-BEC7-D25CB40F4628}">
      <dgm:prSet/>
      <dgm:spPr/>
      <dgm:t>
        <a:bodyPr/>
        <a:lstStyle/>
        <a:p>
          <a:endParaRPr lang="ru-RU"/>
        </a:p>
      </dgm:t>
    </dgm:pt>
    <dgm:pt modelId="{0F4D8E0E-28E9-4096-9691-5214FC1F1209}" type="sibTrans" cxnId="{A5B45374-F044-4FC0-BEC7-D25CB40F4628}">
      <dgm:prSet/>
      <dgm:spPr/>
      <dgm:t>
        <a:bodyPr/>
        <a:lstStyle/>
        <a:p>
          <a:endParaRPr lang="ru-RU"/>
        </a:p>
      </dgm:t>
    </dgm:pt>
    <dgm:pt modelId="{60BB787E-7737-4CB3-8621-B4A051834214}" type="pres">
      <dgm:prSet presAssocID="{B692653A-1789-410F-8338-88D70A7E5AD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B184D5C-EE7A-4583-A403-BA13A8F99ED8}" type="pres">
      <dgm:prSet presAssocID="{6E5B700E-7C92-46D6-86F1-4819FCE1306F}" presName="circle1" presStyleLbl="node1" presStyleIdx="0" presStyleCnt="1"/>
      <dgm:spPr/>
    </dgm:pt>
    <dgm:pt modelId="{EBABAC46-8E65-4F94-942D-DCA0A3353F0E}" type="pres">
      <dgm:prSet presAssocID="{6E5B700E-7C92-46D6-86F1-4819FCE1306F}" presName="space" presStyleCnt="0"/>
      <dgm:spPr/>
    </dgm:pt>
    <dgm:pt modelId="{265E3A80-798A-4554-A963-5B38F7305C52}" type="pres">
      <dgm:prSet presAssocID="{6E5B700E-7C92-46D6-86F1-4819FCE1306F}" presName="rect1" presStyleLbl="alignAcc1" presStyleIdx="0" presStyleCnt="1"/>
      <dgm:spPr/>
      <dgm:t>
        <a:bodyPr/>
        <a:lstStyle/>
        <a:p>
          <a:endParaRPr lang="ru-RU"/>
        </a:p>
      </dgm:t>
    </dgm:pt>
    <dgm:pt modelId="{A7D721F9-979E-4FE0-BF12-1F9210289F00}" type="pres">
      <dgm:prSet presAssocID="{6E5B700E-7C92-46D6-86F1-4819FCE1306F}" presName="rect1ParTxNoCh" presStyleLbl="alignAcc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B45374-F044-4FC0-BEC7-D25CB40F4628}" srcId="{B692653A-1789-410F-8338-88D70A7E5AD4}" destId="{6E5B700E-7C92-46D6-86F1-4819FCE1306F}" srcOrd="0" destOrd="0" parTransId="{C4EA182D-0128-4295-AA85-BB63505FD059}" sibTransId="{0F4D8E0E-28E9-4096-9691-5214FC1F1209}"/>
    <dgm:cxn modelId="{3933EA8A-7B59-4A0F-AB5F-B4A7F7084619}" type="presOf" srcId="{B692653A-1789-410F-8338-88D70A7E5AD4}" destId="{60BB787E-7737-4CB3-8621-B4A051834214}" srcOrd="0" destOrd="0" presId="urn:microsoft.com/office/officeart/2005/8/layout/target3"/>
    <dgm:cxn modelId="{1397B300-C1CF-4D0C-80EA-EE569FE2D5F5}" type="presOf" srcId="{6E5B700E-7C92-46D6-86F1-4819FCE1306F}" destId="{265E3A80-798A-4554-A963-5B38F7305C52}" srcOrd="0" destOrd="0" presId="urn:microsoft.com/office/officeart/2005/8/layout/target3"/>
    <dgm:cxn modelId="{02D20F73-3661-4DDC-BEDF-DFD2C3A8E895}" type="presOf" srcId="{6E5B700E-7C92-46D6-86F1-4819FCE1306F}" destId="{A7D721F9-979E-4FE0-BF12-1F9210289F00}" srcOrd="1" destOrd="0" presId="urn:microsoft.com/office/officeart/2005/8/layout/target3"/>
    <dgm:cxn modelId="{22550DE0-4B28-4AA4-9870-51F348621FEA}" type="presParOf" srcId="{60BB787E-7737-4CB3-8621-B4A051834214}" destId="{1B184D5C-EE7A-4583-A403-BA13A8F99ED8}" srcOrd="0" destOrd="0" presId="urn:microsoft.com/office/officeart/2005/8/layout/target3"/>
    <dgm:cxn modelId="{AB8E9DE1-668A-4970-B5CF-D608467168BF}" type="presParOf" srcId="{60BB787E-7737-4CB3-8621-B4A051834214}" destId="{EBABAC46-8E65-4F94-942D-DCA0A3353F0E}" srcOrd="1" destOrd="0" presId="urn:microsoft.com/office/officeart/2005/8/layout/target3"/>
    <dgm:cxn modelId="{FFFB9450-83D7-4A49-9328-E7254475C5F6}" type="presParOf" srcId="{60BB787E-7737-4CB3-8621-B4A051834214}" destId="{265E3A80-798A-4554-A963-5B38F7305C52}" srcOrd="2" destOrd="0" presId="urn:microsoft.com/office/officeart/2005/8/layout/target3"/>
    <dgm:cxn modelId="{E396332B-4049-49FB-B7D9-A2C17CF60BBF}" type="presParOf" srcId="{60BB787E-7737-4CB3-8621-B4A051834214}" destId="{A7D721F9-979E-4FE0-BF12-1F9210289F00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0C7CD0-6DBA-40F9-9A5B-BC4F9FE12613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899476C3-2A81-4D3E-B134-8CFCB39DDA5F}">
      <dgm:prSet phldrT="[Текст]"/>
      <dgm:spPr/>
      <dgm:t>
        <a:bodyPr/>
        <a:lstStyle/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Всего расходов </a:t>
          </a:r>
        </a:p>
        <a:p>
          <a:r>
            <a:rPr lang="ru-RU" b="1" dirty="0" smtClean="0">
              <a:solidFill>
                <a:srgbClr val="D3FDE4"/>
              </a:solidFill>
              <a:latin typeface="Times New Roman" pitchFamily="18" charset="0"/>
              <a:cs typeface="Times New Roman" pitchFamily="18" charset="0"/>
            </a:rPr>
            <a:t>2 074 222,5 тыс. рублей</a:t>
          </a:r>
          <a:endParaRPr lang="ru-RU" b="1" dirty="0">
            <a:solidFill>
              <a:srgbClr val="D3FDE4"/>
            </a:solidFill>
            <a:latin typeface="Times New Roman" pitchFamily="18" charset="0"/>
            <a:cs typeface="Times New Roman" pitchFamily="18" charset="0"/>
          </a:endParaRPr>
        </a:p>
      </dgm:t>
    </dgm:pt>
    <dgm:pt modelId="{BD473711-348F-42AD-A069-E93A31031663}" type="parTrans" cxnId="{DD807393-647F-4FF4-8B70-CD0B72D049B7}">
      <dgm:prSet/>
      <dgm:spPr/>
      <dgm:t>
        <a:bodyPr/>
        <a:lstStyle/>
        <a:p>
          <a:endParaRPr lang="ru-RU"/>
        </a:p>
      </dgm:t>
    </dgm:pt>
    <dgm:pt modelId="{C25A868D-A6E6-409F-BC9B-3807AC39FBF4}" type="sibTrans" cxnId="{DD807393-647F-4FF4-8B70-CD0B72D049B7}">
      <dgm:prSet/>
      <dgm:spPr/>
      <dgm:t>
        <a:bodyPr/>
        <a:lstStyle/>
        <a:p>
          <a:endParaRPr lang="ru-RU"/>
        </a:p>
      </dgm:t>
    </dgm:pt>
    <dgm:pt modelId="{FF3FBEF2-79DA-4384-AA3F-65AC63EE0747}" type="pres">
      <dgm:prSet presAssocID="{780C7CD0-6DBA-40F9-9A5B-BC4F9FE12613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399B798D-E5F6-44C9-AE36-C821D618352D}" type="pres">
      <dgm:prSet presAssocID="{899476C3-2A81-4D3E-B134-8CFCB39DDA5F}" presName="composite" presStyleCnt="0"/>
      <dgm:spPr/>
      <dgm:t>
        <a:bodyPr/>
        <a:lstStyle/>
        <a:p>
          <a:endParaRPr lang="ru-RU"/>
        </a:p>
      </dgm:t>
    </dgm:pt>
    <dgm:pt modelId="{85E56B1B-9BD5-49B1-8FF2-65F4FD596629}" type="pres">
      <dgm:prSet presAssocID="{899476C3-2A81-4D3E-B134-8CFCB39DDA5F}" presName="ParentText" presStyleLbl="node1" presStyleIdx="0" presStyleCnt="1" custScaleX="88138" custScaleY="356630" custLinFactY="-25278" custLinFactNeighborX="24056" custLinFactNeighborY="-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5F33CE-3F20-42E5-AD94-FC4397BE5053}" type="pres">
      <dgm:prSet presAssocID="{899476C3-2A81-4D3E-B134-8CFCB39DDA5F}" presName="Image" presStyleLbl="bgImgPlace1" presStyleIdx="0" presStyleCnt="1" custLinFactNeighborX="24507" custLinFactNeighborY="24574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7BAC3A0-0F57-44F3-B3C7-CC8D2140E7EE}" type="pres">
      <dgm:prSet presAssocID="{899476C3-2A81-4D3E-B134-8CFCB39DDA5F}" presName="ChildText" presStyleLbl="fgAcc1" presStyleIdx="0" presStyleCnt="0" custLinFactNeighborX="-16810" custLinFactNeighborY="47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A8E2D5E-7E88-405F-9AA8-102BC3E33EE3}" type="presOf" srcId="{780C7CD0-6DBA-40F9-9A5B-BC4F9FE12613}" destId="{FF3FBEF2-79DA-4384-AA3F-65AC63EE0747}" srcOrd="0" destOrd="0" presId="urn:microsoft.com/office/officeart/2008/layout/TitledPictureBlocks"/>
    <dgm:cxn modelId="{DD807393-647F-4FF4-8B70-CD0B72D049B7}" srcId="{780C7CD0-6DBA-40F9-9A5B-BC4F9FE12613}" destId="{899476C3-2A81-4D3E-B134-8CFCB39DDA5F}" srcOrd="0" destOrd="0" parTransId="{BD473711-348F-42AD-A069-E93A31031663}" sibTransId="{C25A868D-A6E6-409F-BC9B-3807AC39FBF4}"/>
    <dgm:cxn modelId="{99D22747-D7DC-4B99-9246-4BBCBF43A790}" type="presOf" srcId="{899476C3-2A81-4D3E-B134-8CFCB39DDA5F}" destId="{85E56B1B-9BD5-49B1-8FF2-65F4FD596629}" srcOrd="0" destOrd="0" presId="urn:microsoft.com/office/officeart/2008/layout/TitledPictureBlocks"/>
    <dgm:cxn modelId="{207A439B-89A8-4856-8BE0-549CF06087AF}" type="presParOf" srcId="{FF3FBEF2-79DA-4384-AA3F-65AC63EE0747}" destId="{399B798D-E5F6-44C9-AE36-C821D618352D}" srcOrd="0" destOrd="0" presId="urn:microsoft.com/office/officeart/2008/layout/TitledPictureBlocks"/>
    <dgm:cxn modelId="{3A2AEFF8-4A1A-4981-A408-45EDBBCBC2F6}" type="presParOf" srcId="{399B798D-E5F6-44C9-AE36-C821D618352D}" destId="{85E56B1B-9BD5-49B1-8FF2-65F4FD596629}" srcOrd="0" destOrd="0" presId="urn:microsoft.com/office/officeart/2008/layout/TitledPictureBlocks"/>
    <dgm:cxn modelId="{F0BF5ABD-6C98-4A89-A0E1-DAD590DE299E}" type="presParOf" srcId="{399B798D-E5F6-44C9-AE36-C821D618352D}" destId="{495F33CE-3F20-42E5-AD94-FC4397BE5053}" srcOrd="1" destOrd="0" presId="urn:microsoft.com/office/officeart/2008/layout/TitledPictureBlocks"/>
    <dgm:cxn modelId="{29039EA6-747F-4F09-913D-34E058279A2E}" type="presParOf" srcId="{399B798D-E5F6-44C9-AE36-C821D618352D}" destId="{A7BAC3A0-0F57-44F3-B3C7-CC8D2140E7EE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876460D-CCF9-486E-BFB6-D95756C66F95}" type="doc">
      <dgm:prSet loTypeId="urn:microsoft.com/office/officeart/2005/8/layout/vList3#1" loCatId="list" qsTypeId="urn:microsoft.com/office/officeart/2005/8/quickstyle/simple1" qsCatId="simple" csTypeId="urn:microsoft.com/office/officeart/2005/8/colors/accent0_3" csCatId="mainScheme" phldr="1"/>
      <dgm:spPr/>
    </dgm:pt>
    <dgm:pt modelId="{9D40C572-BE28-4F24-A677-C582BBDDCAC6}">
      <dgm:prSet phldrT="[Текст]"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4">
                <a:shade val="30000"/>
                <a:satMod val="115000"/>
              </a:schemeClr>
            </a:gs>
            <a:gs pos="50000">
              <a:schemeClr val="accent4">
                <a:shade val="67500"/>
                <a:satMod val="115000"/>
              </a:schemeClr>
            </a:gs>
            <a:gs pos="100000">
              <a:schemeClr val="accent4">
                <a:shade val="100000"/>
                <a:satMod val="115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</a:t>
          </a:r>
          <a:r>
            <a:rPr lang="ru-RU" sz="2300" dirty="0" smtClean="0"/>
            <a:t>На поддержку отраслей экономики</a:t>
          </a:r>
          <a:endParaRPr lang="ru-RU" sz="2300" dirty="0"/>
        </a:p>
      </dgm:t>
    </dgm:pt>
    <dgm:pt modelId="{A8C6AAA7-7F9F-40D7-B9D1-6ADF9B3F2D93}" type="parTrans" cxnId="{6CE0D4D1-6285-4887-95EF-E197EB9A4936}">
      <dgm:prSet/>
      <dgm:spPr/>
      <dgm:t>
        <a:bodyPr/>
        <a:lstStyle/>
        <a:p>
          <a:endParaRPr lang="ru-RU"/>
        </a:p>
      </dgm:t>
    </dgm:pt>
    <dgm:pt modelId="{86EE2FBF-AAA8-45D9-93EE-98F72DFC1BB2}" type="sibTrans" cxnId="{6CE0D4D1-6285-4887-95EF-E197EB9A4936}">
      <dgm:prSet/>
      <dgm:spPr/>
      <dgm:t>
        <a:bodyPr/>
        <a:lstStyle/>
        <a:p>
          <a:endParaRPr lang="ru-RU"/>
        </a:p>
      </dgm:t>
    </dgm:pt>
    <dgm:pt modelId="{7F997C4E-2A1A-4117-B60A-5ADE2F7DB7C4}">
      <dgm:prSet phldrT="[Текст]"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5">
                <a:shade val="30000"/>
                <a:satMod val="115000"/>
              </a:schemeClr>
            </a:gs>
            <a:gs pos="50000">
              <a:schemeClr val="accent5">
                <a:shade val="67500"/>
                <a:satMod val="115000"/>
              </a:schemeClr>
            </a:gs>
            <a:gs pos="100000">
              <a:schemeClr val="accent5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</a:t>
          </a:r>
          <a:r>
            <a:rPr lang="ru-RU" sz="2300" dirty="0" smtClean="0"/>
            <a:t>На обеспечение безопасных условий</a:t>
          </a:r>
        </a:p>
        <a:p>
          <a:pPr algn="l"/>
          <a:r>
            <a:rPr lang="ru-RU" sz="2300" dirty="0" smtClean="0"/>
            <a:t>     жизнедеятельности</a:t>
          </a:r>
          <a:endParaRPr lang="ru-RU" sz="2300" dirty="0"/>
        </a:p>
      </dgm:t>
    </dgm:pt>
    <dgm:pt modelId="{8C9DF439-98DB-4C57-9D9C-F9C0AC8F296F}" type="parTrans" cxnId="{5C4F3FFD-A0EC-4ABB-BC88-D9FC7EB66FC0}">
      <dgm:prSet/>
      <dgm:spPr/>
      <dgm:t>
        <a:bodyPr/>
        <a:lstStyle/>
        <a:p>
          <a:endParaRPr lang="ru-RU"/>
        </a:p>
      </dgm:t>
    </dgm:pt>
    <dgm:pt modelId="{B38F981C-1408-4CA2-9CCC-7A508D1CBD52}" type="sibTrans" cxnId="{5C4F3FFD-A0EC-4ABB-BC88-D9FC7EB66FC0}">
      <dgm:prSet/>
      <dgm:spPr/>
      <dgm:t>
        <a:bodyPr/>
        <a:lstStyle/>
        <a:p>
          <a:endParaRPr lang="ru-RU"/>
        </a:p>
      </dgm:t>
    </dgm:pt>
    <dgm:pt modelId="{230436DC-5F0E-4DA4-AB64-0201AF3394AD}">
      <dgm:prSet phldrT="[Текст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Общего характера</a:t>
          </a:r>
          <a:endParaRPr lang="ru-RU" sz="2300" dirty="0"/>
        </a:p>
      </dgm:t>
    </dgm:pt>
    <dgm:pt modelId="{15DDE921-1BE4-4D45-BE9D-C5D599DDBBC1}" type="parTrans" cxnId="{0339E911-38D1-48D2-B9D3-903137C1A8D9}">
      <dgm:prSet/>
      <dgm:spPr/>
      <dgm:t>
        <a:bodyPr/>
        <a:lstStyle/>
        <a:p>
          <a:endParaRPr lang="ru-RU"/>
        </a:p>
      </dgm:t>
    </dgm:pt>
    <dgm:pt modelId="{3A70D7D9-A4EE-4547-A1E5-C9082A9B14A6}" type="sibTrans" cxnId="{0339E911-38D1-48D2-B9D3-903137C1A8D9}">
      <dgm:prSet/>
      <dgm:spPr/>
      <dgm:t>
        <a:bodyPr/>
        <a:lstStyle/>
        <a:p>
          <a:endParaRPr lang="ru-RU"/>
        </a:p>
      </dgm:t>
    </dgm:pt>
    <dgm:pt modelId="{6C71AE6A-B050-4515-9CF2-3F71DEF2AA04}">
      <dgm:prSet custT="1">
        <dgm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pPr algn="ctr"/>
          <a:r>
            <a:rPr lang="ru-RU" sz="2400" dirty="0" smtClean="0"/>
            <a:t>      </a:t>
          </a:r>
          <a:r>
            <a:rPr lang="ru-RU" sz="2300" dirty="0" smtClean="0"/>
            <a:t>Социальной направленности </a:t>
          </a:r>
          <a:endParaRPr lang="ru-RU" sz="2300" dirty="0"/>
        </a:p>
      </dgm:t>
    </dgm:pt>
    <dgm:pt modelId="{6BDBF548-99E2-4C43-B67C-12D915461ABE}" type="parTrans" cxnId="{1933CCEA-2841-4C67-881F-4A91C408764A}">
      <dgm:prSet/>
      <dgm:spPr/>
      <dgm:t>
        <a:bodyPr/>
        <a:lstStyle/>
        <a:p>
          <a:endParaRPr lang="ru-RU"/>
        </a:p>
      </dgm:t>
    </dgm:pt>
    <dgm:pt modelId="{FDFB504D-D3C2-44B5-A126-62F159000EAE}" type="sibTrans" cxnId="{1933CCEA-2841-4C67-881F-4A91C408764A}">
      <dgm:prSet/>
      <dgm:spPr/>
      <dgm:t>
        <a:bodyPr/>
        <a:lstStyle/>
        <a:p>
          <a:endParaRPr lang="ru-RU"/>
        </a:p>
      </dgm:t>
    </dgm:pt>
    <dgm:pt modelId="{C75F3571-4274-403C-98F7-A93B0E9740BB}" type="pres">
      <dgm:prSet presAssocID="{1876460D-CCF9-486E-BFB6-D95756C66F95}" presName="linearFlow" presStyleCnt="0">
        <dgm:presLayoutVars>
          <dgm:dir/>
          <dgm:resizeHandles val="exact"/>
        </dgm:presLayoutVars>
      </dgm:prSet>
      <dgm:spPr/>
    </dgm:pt>
    <dgm:pt modelId="{D26D55CB-04A9-45A5-8342-9EA4E30C0C41}" type="pres">
      <dgm:prSet presAssocID="{6C71AE6A-B050-4515-9CF2-3F71DEF2AA04}" presName="composite" presStyleCnt="0"/>
      <dgm:spPr/>
    </dgm:pt>
    <dgm:pt modelId="{CDEEEE10-C59F-458A-A330-64FB345920B8}" type="pres">
      <dgm:prSet presAssocID="{6C71AE6A-B050-4515-9CF2-3F71DEF2AA04}" presName="imgShp" presStyleLbl="fgImgPlace1" presStyleIdx="0" presStyleCnt="4" custScaleX="2000000" custScaleY="2000000" custLinFactNeighborX="-32073" custLinFactNeighborY="-374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prstGeom prst="ellipse">
          <a:avLst/>
        </a:prstGeom>
        <a:solidFill>
          <a:schemeClr val="accent6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492C9903-633E-4E2C-A422-40DFE8419994}" type="pres">
      <dgm:prSet presAssocID="{6C71AE6A-B050-4515-9CF2-3F71DEF2AA04}" presName="txShp" presStyleLbl="node1" presStyleIdx="0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B5A84B-BB8F-4D3D-8BF3-0170DF0F2E1D}" type="pres">
      <dgm:prSet presAssocID="{FDFB504D-D3C2-44B5-A126-62F159000EAE}" presName="spacing" presStyleCnt="0"/>
      <dgm:spPr/>
    </dgm:pt>
    <dgm:pt modelId="{E1F0C841-DEFF-40A1-B091-2DE2B4F5267A}" type="pres">
      <dgm:prSet presAssocID="{9D40C572-BE28-4F24-A677-C582BBDDCAC6}" presName="composite" presStyleCnt="0"/>
      <dgm:spPr/>
    </dgm:pt>
    <dgm:pt modelId="{7EF8BE09-5364-42D7-9760-82274CC4EAA5}" type="pres">
      <dgm:prSet presAssocID="{9D40C572-BE28-4F24-A677-C582BBDDCAC6}" presName="imgShp" presStyleLbl="fgImgPlace1" presStyleIdx="1" presStyleCnt="4" custScaleX="2000000" custScaleY="2000000" custLinFactNeighborX="-69943" custLinFactNeighborY="985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rgbClr val="7030A0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893D8FD9-8655-4223-9B07-DA30975E8426}" type="pres">
      <dgm:prSet presAssocID="{9D40C572-BE28-4F24-A677-C582BBDDCAC6}" presName="txShp" presStyleLbl="node1" presStyleIdx="1" presStyleCnt="4" custScaleY="1724460" custLinFactNeighborX="203" custLinFactNeighborY="-191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3B119A-2872-4AEC-8843-30F39A2AFA8D}" type="pres">
      <dgm:prSet presAssocID="{86EE2FBF-AAA8-45D9-93EE-98F72DFC1BB2}" presName="spacing" presStyleCnt="0"/>
      <dgm:spPr/>
    </dgm:pt>
    <dgm:pt modelId="{94F7E482-B7E1-4FDB-8300-528059FF988D}" type="pres">
      <dgm:prSet presAssocID="{7F997C4E-2A1A-4117-B60A-5ADE2F7DB7C4}" presName="composite" presStyleCnt="0"/>
      <dgm:spPr/>
    </dgm:pt>
    <dgm:pt modelId="{3D9C69A5-AD64-4190-A28F-BF140A0F02B3}" type="pres">
      <dgm:prSet presAssocID="{7F997C4E-2A1A-4117-B60A-5ADE2F7DB7C4}" presName="imgShp" presStyleLbl="fgImgPlace1" presStyleIdx="2" presStyleCnt="4" custScaleX="2000000" custScaleY="2000000" custLinFactNeighborX="-32073" custLinFactNeighborY="39010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accent5">
            <a:lumMod val="75000"/>
          </a:schemeClr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3A01653F-C2E2-43B0-A743-EE2969B839FA}" type="pres">
      <dgm:prSet presAssocID="{7F997C4E-2A1A-4117-B60A-5ADE2F7DB7C4}" presName="txShp" presStyleLbl="node1" presStyleIdx="2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F9B535-8DDF-4342-B506-CD4FB568E289}" type="pres">
      <dgm:prSet presAssocID="{B38F981C-1408-4CA2-9CCC-7A508D1CBD52}" presName="spacing" presStyleCnt="0"/>
      <dgm:spPr/>
    </dgm:pt>
    <dgm:pt modelId="{F993050E-AEF3-4C89-872C-604DB31BF6BC}" type="pres">
      <dgm:prSet presAssocID="{230436DC-5F0E-4DA4-AB64-0201AF3394AD}" presName="composite" presStyleCnt="0"/>
      <dgm:spPr/>
    </dgm:pt>
    <dgm:pt modelId="{8E35D09F-D250-42A6-AE12-DF88E525A59E}" type="pres">
      <dgm:prSet presAssocID="{230436DC-5F0E-4DA4-AB64-0201AF3394AD}" presName="imgShp" presStyleLbl="fgImgPlace1" presStyleIdx="3" presStyleCnt="4" custScaleX="2000000" custScaleY="2000000" custLinFactNeighborX="-32072" custLinFactNeighborY="5870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>
        <a:solidFill>
          <a:schemeClr val="tx2"/>
        </a:solidFill>
        <a:ln w="19050">
          <a:solidFill>
            <a:schemeClr val="accent3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w="114300" prst="hardEdge"/>
        </a:sp3d>
      </dgm:spPr>
    </dgm:pt>
    <dgm:pt modelId="{2A9B699C-309A-4F58-96F8-D3C1CBDD4436}" type="pres">
      <dgm:prSet presAssocID="{230436DC-5F0E-4DA4-AB64-0201AF3394AD}" presName="txShp" presStyleLbl="node1" presStyleIdx="3" presStyleCnt="4" custScaleY="17244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02C1612-983F-4412-8DBF-F824F3DD8044}" type="presOf" srcId="{1876460D-CCF9-486E-BFB6-D95756C66F95}" destId="{C75F3571-4274-403C-98F7-A93B0E9740BB}" srcOrd="0" destOrd="0" presId="urn:microsoft.com/office/officeart/2005/8/layout/vList3#1"/>
    <dgm:cxn modelId="{1933CCEA-2841-4C67-881F-4A91C408764A}" srcId="{1876460D-CCF9-486E-BFB6-D95756C66F95}" destId="{6C71AE6A-B050-4515-9CF2-3F71DEF2AA04}" srcOrd="0" destOrd="0" parTransId="{6BDBF548-99E2-4C43-B67C-12D915461ABE}" sibTransId="{FDFB504D-D3C2-44B5-A126-62F159000EAE}"/>
    <dgm:cxn modelId="{5C4F3FFD-A0EC-4ABB-BC88-D9FC7EB66FC0}" srcId="{1876460D-CCF9-486E-BFB6-D95756C66F95}" destId="{7F997C4E-2A1A-4117-B60A-5ADE2F7DB7C4}" srcOrd="2" destOrd="0" parTransId="{8C9DF439-98DB-4C57-9D9C-F9C0AC8F296F}" sibTransId="{B38F981C-1408-4CA2-9CCC-7A508D1CBD52}"/>
    <dgm:cxn modelId="{6CE0D4D1-6285-4887-95EF-E197EB9A4936}" srcId="{1876460D-CCF9-486E-BFB6-D95756C66F95}" destId="{9D40C572-BE28-4F24-A677-C582BBDDCAC6}" srcOrd="1" destOrd="0" parTransId="{A8C6AAA7-7F9F-40D7-B9D1-6ADF9B3F2D93}" sibTransId="{86EE2FBF-AAA8-45D9-93EE-98F72DFC1BB2}"/>
    <dgm:cxn modelId="{5FE9C03C-BDA1-4248-83E9-5F01DF21CFD9}" type="presOf" srcId="{7F997C4E-2A1A-4117-B60A-5ADE2F7DB7C4}" destId="{3A01653F-C2E2-43B0-A743-EE2969B839FA}" srcOrd="0" destOrd="0" presId="urn:microsoft.com/office/officeart/2005/8/layout/vList3#1"/>
    <dgm:cxn modelId="{1094A0A1-2ED2-4D1C-92CC-6AB8821D3C25}" type="presOf" srcId="{9D40C572-BE28-4F24-A677-C582BBDDCAC6}" destId="{893D8FD9-8655-4223-9B07-DA30975E8426}" srcOrd="0" destOrd="0" presId="urn:microsoft.com/office/officeart/2005/8/layout/vList3#1"/>
    <dgm:cxn modelId="{0D453BA0-160C-41A5-B631-5E6CA130BFAB}" type="presOf" srcId="{6C71AE6A-B050-4515-9CF2-3F71DEF2AA04}" destId="{492C9903-633E-4E2C-A422-40DFE8419994}" srcOrd="0" destOrd="0" presId="urn:microsoft.com/office/officeart/2005/8/layout/vList3#1"/>
    <dgm:cxn modelId="{9D3BE133-6CBD-4EC4-B09E-A43D7F3DB3A6}" type="presOf" srcId="{230436DC-5F0E-4DA4-AB64-0201AF3394AD}" destId="{2A9B699C-309A-4F58-96F8-D3C1CBDD4436}" srcOrd="0" destOrd="0" presId="urn:microsoft.com/office/officeart/2005/8/layout/vList3#1"/>
    <dgm:cxn modelId="{0339E911-38D1-48D2-B9D3-903137C1A8D9}" srcId="{1876460D-CCF9-486E-BFB6-D95756C66F95}" destId="{230436DC-5F0E-4DA4-AB64-0201AF3394AD}" srcOrd="3" destOrd="0" parTransId="{15DDE921-1BE4-4D45-BE9D-C5D599DDBBC1}" sibTransId="{3A70D7D9-A4EE-4547-A1E5-C9082A9B14A6}"/>
    <dgm:cxn modelId="{16AF6DEF-DD4F-4B63-87AC-D100E4069DD7}" type="presParOf" srcId="{C75F3571-4274-403C-98F7-A93B0E9740BB}" destId="{D26D55CB-04A9-45A5-8342-9EA4E30C0C41}" srcOrd="0" destOrd="0" presId="urn:microsoft.com/office/officeart/2005/8/layout/vList3#1"/>
    <dgm:cxn modelId="{7ABB65C2-A615-45A3-A0F8-C6F05BB05C16}" type="presParOf" srcId="{D26D55CB-04A9-45A5-8342-9EA4E30C0C41}" destId="{CDEEEE10-C59F-458A-A330-64FB345920B8}" srcOrd="0" destOrd="0" presId="urn:microsoft.com/office/officeart/2005/8/layout/vList3#1"/>
    <dgm:cxn modelId="{63A89398-4AAB-4A91-AE56-BC84C2BE8E28}" type="presParOf" srcId="{D26D55CB-04A9-45A5-8342-9EA4E30C0C41}" destId="{492C9903-633E-4E2C-A422-40DFE8419994}" srcOrd="1" destOrd="0" presId="urn:microsoft.com/office/officeart/2005/8/layout/vList3#1"/>
    <dgm:cxn modelId="{3B7BCDE0-3E91-484E-A5C4-31E81660634E}" type="presParOf" srcId="{C75F3571-4274-403C-98F7-A93B0E9740BB}" destId="{13B5A84B-BB8F-4D3D-8BF3-0170DF0F2E1D}" srcOrd="1" destOrd="0" presId="urn:microsoft.com/office/officeart/2005/8/layout/vList3#1"/>
    <dgm:cxn modelId="{9D712114-9548-42A6-BA67-68F2BEEC0A78}" type="presParOf" srcId="{C75F3571-4274-403C-98F7-A93B0E9740BB}" destId="{E1F0C841-DEFF-40A1-B091-2DE2B4F5267A}" srcOrd="2" destOrd="0" presId="urn:microsoft.com/office/officeart/2005/8/layout/vList3#1"/>
    <dgm:cxn modelId="{39114192-958D-4D65-9710-49B364A973EE}" type="presParOf" srcId="{E1F0C841-DEFF-40A1-B091-2DE2B4F5267A}" destId="{7EF8BE09-5364-42D7-9760-82274CC4EAA5}" srcOrd="0" destOrd="0" presId="urn:microsoft.com/office/officeart/2005/8/layout/vList3#1"/>
    <dgm:cxn modelId="{2627C2EB-6733-4487-859C-834177D272B6}" type="presParOf" srcId="{E1F0C841-DEFF-40A1-B091-2DE2B4F5267A}" destId="{893D8FD9-8655-4223-9B07-DA30975E8426}" srcOrd="1" destOrd="0" presId="urn:microsoft.com/office/officeart/2005/8/layout/vList3#1"/>
    <dgm:cxn modelId="{EA660FB4-B18A-42BD-93F6-1A073623BADB}" type="presParOf" srcId="{C75F3571-4274-403C-98F7-A93B0E9740BB}" destId="{DE3B119A-2872-4AEC-8843-30F39A2AFA8D}" srcOrd="3" destOrd="0" presId="urn:microsoft.com/office/officeart/2005/8/layout/vList3#1"/>
    <dgm:cxn modelId="{F380C272-5CC1-480D-85F6-9F1320B4A399}" type="presParOf" srcId="{C75F3571-4274-403C-98F7-A93B0E9740BB}" destId="{94F7E482-B7E1-4FDB-8300-528059FF988D}" srcOrd="4" destOrd="0" presId="urn:microsoft.com/office/officeart/2005/8/layout/vList3#1"/>
    <dgm:cxn modelId="{26FFDA09-1503-4DBA-A373-BBF8E7183910}" type="presParOf" srcId="{94F7E482-B7E1-4FDB-8300-528059FF988D}" destId="{3D9C69A5-AD64-4190-A28F-BF140A0F02B3}" srcOrd="0" destOrd="0" presId="urn:microsoft.com/office/officeart/2005/8/layout/vList3#1"/>
    <dgm:cxn modelId="{EA73B314-86BB-415C-8B25-6D15A68E83AA}" type="presParOf" srcId="{94F7E482-B7E1-4FDB-8300-528059FF988D}" destId="{3A01653F-C2E2-43B0-A743-EE2969B839FA}" srcOrd="1" destOrd="0" presId="urn:microsoft.com/office/officeart/2005/8/layout/vList3#1"/>
    <dgm:cxn modelId="{79C7C198-D759-4159-B606-D7CD7C3C17B1}" type="presParOf" srcId="{C75F3571-4274-403C-98F7-A93B0E9740BB}" destId="{70F9B535-8DDF-4342-B506-CD4FB568E289}" srcOrd="5" destOrd="0" presId="urn:microsoft.com/office/officeart/2005/8/layout/vList3#1"/>
    <dgm:cxn modelId="{B3443943-625A-470A-B485-A9728AADBF55}" type="presParOf" srcId="{C75F3571-4274-403C-98F7-A93B0E9740BB}" destId="{F993050E-AEF3-4C89-872C-604DB31BF6BC}" srcOrd="6" destOrd="0" presId="urn:microsoft.com/office/officeart/2005/8/layout/vList3#1"/>
    <dgm:cxn modelId="{2C0B8ECA-9158-42BF-90C8-11FAD812CDC8}" type="presParOf" srcId="{F993050E-AEF3-4C89-872C-604DB31BF6BC}" destId="{8E35D09F-D250-42A6-AE12-DF88E525A59E}" srcOrd="0" destOrd="0" presId="urn:microsoft.com/office/officeart/2005/8/layout/vList3#1"/>
    <dgm:cxn modelId="{60D5E6C7-C45D-4027-9B3B-AD54C94D7E2B}" type="presParOf" srcId="{F993050E-AEF3-4C89-872C-604DB31BF6BC}" destId="{2A9B699C-309A-4F58-96F8-D3C1CBDD4436}" srcOrd="1" destOrd="0" presId="urn:microsoft.com/office/officeart/2005/8/layout/vList3#1"/>
  </dgm:cxnLst>
  <dgm:bg>
    <a:gradFill>
      <a:gsLst>
        <a:gs pos="0">
          <a:schemeClr val="accent3">
            <a:lumMod val="20000"/>
            <a:lumOff val="80000"/>
          </a:schemeClr>
        </a:gs>
        <a:gs pos="50000">
          <a:schemeClr val="accent1">
            <a:tint val="44500"/>
            <a:satMod val="160000"/>
          </a:schemeClr>
        </a:gs>
        <a:gs pos="100000">
          <a:schemeClr val="accent1">
            <a:tint val="23500"/>
            <a:satMod val="160000"/>
          </a:schemeClr>
        </a:gs>
      </a:gsLst>
      <a:lin ang="5400000" scaled="0"/>
    </a:gradFill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2D797805-FB73-4688-8CA8-E46E538D1A5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dirty="0">
            <a:solidFill>
              <a:srgbClr val="C00000"/>
            </a:solidFill>
          </a:endParaRPr>
        </a:p>
      </dgm:t>
    </dgm:pt>
    <dgm:pt modelId="{A026B6B1-E25C-47DE-A8A6-6420F5CF21E7}" type="parTrans" cxnId="{1512A132-B6E3-45A1-A953-4F30E9D4B0B4}">
      <dgm:prSet/>
      <dgm:spPr/>
      <dgm:t>
        <a:bodyPr/>
        <a:lstStyle/>
        <a:p>
          <a:endParaRPr lang="ru-RU"/>
        </a:p>
      </dgm:t>
    </dgm:pt>
    <dgm:pt modelId="{EBA0E69F-9EB8-465D-BE80-CBA1C8B449CB}" type="sibTrans" cxnId="{1512A132-B6E3-45A1-A953-4F30E9D4B0B4}">
      <dgm:prSet/>
      <dgm:spPr/>
      <dgm:t>
        <a:bodyPr/>
        <a:lstStyle/>
        <a:p>
          <a:endParaRPr lang="ru-RU"/>
        </a:p>
      </dgm:t>
    </dgm:pt>
    <dgm:pt modelId="{0AA8F0E4-A515-46BE-B19F-E509A70BD142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dirty="0">
            <a:solidFill>
              <a:srgbClr val="C00000"/>
            </a:solidFill>
          </a:endParaRPr>
        </a:p>
      </dgm:t>
    </dgm:pt>
    <dgm:pt modelId="{B3B43516-5905-4428-BF3F-7BE4758C7749}" type="parTrans" cxnId="{D62997B6-BCFA-40AA-BCA6-36FE2EBB3B32}">
      <dgm:prSet/>
      <dgm:spPr/>
      <dgm:t>
        <a:bodyPr/>
        <a:lstStyle/>
        <a:p>
          <a:endParaRPr lang="ru-RU"/>
        </a:p>
      </dgm:t>
    </dgm:pt>
    <dgm:pt modelId="{19A4FAD6-2583-44AF-955C-12689C2AA168}" type="sibTrans" cxnId="{D62997B6-BCFA-40AA-BCA6-36FE2EBB3B32}">
      <dgm:prSet/>
      <dgm:spPr/>
      <dgm:t>
        <a:bodyPr/>
        <a:lstStyle/>
        <a:p>
          <a:endParaRPr lang="ru-RU"/>
        </a:p>
      </dgm:t>
    </dgm:pt>
    <dgm:pt modelId="{1B83DDCC-2772-42CE-9D7A-364269ED9EE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воспитание граждан</a:t>
          </a:r>
          <a:endParaRPr lang="ru-RU" sz="1050" b="1" dirty="0">
            <a:solidFill>
              <a:srgbClr val="C00000"/>
            </a:solidFill>
          </a:endParaRPr>
        </a:p>
      </dgm:t>
    </dgm:pt>
    <dgm:pt modelId="{AA30A6BB-A145-4CCF-BD0D-7C474E0AF4DB}" type="parTrans" cxnId="{A346175E-5199-4CDC-8F16-81E432B5BBBF}">
      <dgm:prSet/>
      <dgm:spPr/>
      <dgm:t>
        <a:bodyPr/>
        <a:lstStyle/>
        <a:p>
          <a:endParaRPr lang="ru-RU"/>
        </a:p>
      </dgm:t>
    </dgm:pt>
    <dgm:pt modelId="{E82EA422-06F2-43EC-B6E5-C005960595EE}" type="sibTrans" cxnId="{A346175E-5199-4CDC-8F16-81E432B5BBBF}">
      <dgm:prSet/>
      <dgm:spPr/>
      <dgm:t>
        <a:bodyPr/>
        <a:lstStyle/>
        <a:p>
          <a:endParaRPr lang="ru-RU"/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5" custScaleY="41338" custLinFactNeighborY="-491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5" custScaleY="63505" custLinFactNeighborY="-7736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FCBB06-21E9-4A9F-82C1-D15F391B571A}" type="pres">
      <dgm:prSet presAssocID="{40779446-4BFF-47CC-B561-C0BE0F0303A4}" presName="spacer" presStyleCnt="0"/>
      <dgm:spPr/>
    </dgm:pt>
    <dgm:pt modelId="{08355A28-8013-445F-8854-5D7D2EB104E4}" type="pres">
      <dgm:prSet presAssocID="{2D797805-FB73-4688-8CA8-E46E538D1A52}" presName="parentText" presStyleLbl="node1" presStyleIdx="2" presStyleCnt="5" custScaleY="34213" custLinFactY="-806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C1259-CB66-4A57-AE9E-B1FE1AA73F5D}" type="pres">
      <dgm:prSet presAssocID="{EBA0E69F-9EB8-465D-BE80-CBA1C8B449CB}" presName="spacer" presStyleCnt="0"/>
      <dgm:spPr/>
    </dgm:pt>
    <dgm:pt modelId="{68D7BF1F-BD5A-4E45-B973-66CF07C8EF03}" type="pres">
      <dgm:prSet presAssocID="{0AA8F0E4-A515-46BE-B19F-E509A70BD142}" presName="parentText" presStyleLbl="node1" presStyleIdx="3" presStyleCnt="5" custScaleY="48860" custLinFactY="-2024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5D0C73-29C3-4385-9936-F38A97BC782E}" type="pres">
      <dgm:prSet presAssocID="{19A4FAD6-2583-44AF-955C-12689C2AA168}" presName="spacer" presStyleCnt="0"/>
      <dgm:spPr/>
    </dgm:pt>
    <dgm:pt modelId="{A70E4835-AE87-411F-B78C-66273ACD8366}" type="pres">
      <dgm:prSet presAssocID="{1B83DDCC-2772-42CE-9D7A-364269ED9EEF}" presName="parentText" presStyleLbl="node1" presStyleIdx="4" presStyleCnt="5" custScaleY="42218" custLinFactY="-24631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5FC89-F08A-443C-8277-9ABECEE604C1}" type="presOf" srcId="{0AA8F0E4-A515-46BE-B19F-E509A70BD142}" destId="{68D7BF1F-BD5A-4E45-B973-66CF07C8EF03}" srcOrd="0" destOrd="0" presId="urn:microsoft.com/office/officeart/2005/8/layout/vList2"/>
    <dgm:cxn modelId="{6F10715B-2420-4AF7-B697-606D82E32846}" type="presOf" srcId="{1566F6CF-C665-436D-B779-88A8A80C1C5D}" destId="{79F34D2B-5F80-456A-B944-5D38073B2182}" srcOrd="0" destOrd="0" presId="urn:microsoft.com/office/officeart/2005/8/layout/vList2"/>
    <dgm:cxn modelId="{83F7FA4A-101A-40DD-9CE1-76C8E8386285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C4B1B399-069A-454F-8548-DFD6324B0954}" type="presOf" srcId="{1B83DDCC-2772-42CE-9D7A-364269ED9EEF}" destId="{A70E4835-AE87-411F-B78C-66273ACD8366}" srcOrd="0" destOrd="0" presId="urn:microsoft.com/office/officeart/2005/8/layout/vList2"/>
    <dgm:cxn modelId="{9B8184F8-3FE5-4F4C-96A3-C1F0479CB1FC}" type="presOf" srcId="{2D797805-FB73-4688-8CA8-E46E538D1A52}" destId="{08355A28-8013-445F-8854-5D7D2EB104E4}" srcOrd="0" destOrd="0" presId="urn:microsoft.com/office/officeart/2005/8/layout/vList2"/>
    <dgm:cxn modelId="{F2E60EC5-BC73-4B2F-A1AD-7949D83C5A7C}" type="presOf" srcId="{84057E5B-46AD-4CD3-AD6E-8932A523E451}" destId="{F283F43F-10E6-4B88-9B8C-A6E1D7F295D9}" srcOrd="0" destOrd="0" presId="urn:microsoft.com/office/officeart/2005/8/layout/vList2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346175E-5199-4CDC-8F16-81E432B5BBBF}" srcId="{84057E5B-46AD-4CD3-AD6E-8932A523E451}" destId="{1B83DDCC-2772-42CE-9D7A-364269ED9EEF}" srcOrd="4" destOrd="0" parTransId="{AA30A6BB-A145-4CCF-BD0D-7C474E0AF4DB}" sibTransId="{E82EA422-06F2-43EC-B6E5-C005960595EE}"/>
    <dgm:cxn modelId="{1512A132-B6E3-45A1-A953-4F30E9D4B0B4}" srcId="{84057E5B-46AD-4CD3-AD6E-8932A523E451}" destId="{2D797805-FB73-4688-8CA8-E46E538D1A52}" srcOrd="2" destOrd="0" parTransId="{A026B6B1-E25C-47DE-A8A6-6420F5CF21E7}" sibTransId="{EBA0E69F-9EB8-465D-BE80-CBA1C8B449CB}"/>
    <dgm:cxn modelId="{D62997B6-BCFA-40AA-BCA6-36FE2EBB3B32}" srcId="{84057E5B-46AD-4CD3-AD6E-8932A523E451}" destId="{0AA8F0E4-A515-46BE-B19F-E509A70BD142}" srcOrd="3" destOrd="0" parTransId="{B3B43516-5905-4428-BF3F-7BE4758C7749}" sibTransId="{19A4FAD6-2583-44AF-955C-12689C2AA168}"/>
    <dgm:cxn modelId="{95F2C40D-5C87-4146-A576-E274B7E8659F}" type="presParOf" srcId="{F283F43F-10E6-4B88-9B8C-A6E1D7F295D9}" destId="{A58C4849-C275-4184-AB08-641E6033B6D0}" srcOrd="0" destOrd="0" presId="urn:microsoft.com/office/officeart/2005/8/layout/vList2"/>
    <dgm:cxn modelId="{81ACB4F7-C4C5-427F-93D8-5FC46825482D}" type="presParOf" srcId="{F283F43F-10E6-4B88-9B8C-A6E1D7F295D9}" destId="{4059FFB4-9F16-407A-99E1-3875466703CC}" srcOrd="1" destOrd="0" presId="urn:microsoft.com/office/officeart/2005/8/layout/vList2"/>
    <dgm:cxn modelId="{D073ABEE-B2C6-46DB-AC5D-A2D9B087A1E7}" type="presParOf" srcId="{F283F43F-10E6-4B88-9B8C-A6E1D7F295D9}" destId="{79F34D2B-5F80-456A-B944-5D38073B2182}" srcOrd="2" destOrd="0" presId="urn:microsoft.com/office/officeart/2005/8/layout/vList2"/>
    <dgm:cxn modelId="{A8795AC8-3578-40D5-AEEB-B1E90513EA3A}" type="presParOf" srcId="{F283F43F-10E6-4B88-9B8C-A6E1D7F295D9}" destId="{37FCBB06-21E9-4A9F-82C1-D15F391B571A}" srcOrd="3" destOrd="0" presId="urn:microsoft.com/office/officeart/2005/8/layout/vList2"/>
    <dgm:cxn modelId="{43CB2D66-0977-4915-B5A9-DAEB97C3912B}" type="presParOf" srcId="{F283F43F-10E6-4B88-9B8C-A6E1D7F295D9}" destId="{08355A28-8013-445F-8854-5D7D2EB104E4}" srcOrd="4" destOrd="0" presId="urn:microsoft.com/office/officeart/2005/8/layout/vList2"/>
    <dgm:cxn modelId="{93DA3F14-93E4-48C0-8446-11B782446C59}" type="presParOf" srcId="{F283F43F-10E6-4B88-9B8C-A6E1D7F295D9}" destId="{472C1259-CB66-4A57-AE9E-B1FE1AA73F5D}" srcOrd="5" destOrd="0" presId="urn:microsoft.com/office/officeart/2005/8/layout/vList2"/>
    <dgm:cxn modelId="{15BE17C2-5906-4CEE-8BB0-05C5D19F969D}" type="presParOf" srcId="{F283F43F-10E6-4B88-9B8C-A6E1D7F295D9}" destId="{68D7BF1F-BD5A-4E45-B973-66CF07C8EF03}" srcOrd="6" destOrd="0" presId="urn:microsoft.com/office/officeart/2005/8/layout/vList2"/>
    <dgm:cxn modelId="{D112953B-6CFE-4A9A-ACE5-AEA6D21AB65B}" type="presParOf" srcId="{F283F43F-10E6-4B88-9B8C-A6E1D7F295D9}" destId="{945D0C73-29C3-4385-9936-F38A97BC782E}" srcOrd="7" destOrd="0" presId="urn:microsoft.com/office/officeart/2005/8/layout/vList2"/>
    <dgm:cxn modelId="{5B7D30A3-3C0E-4022-8199-FD49C2B6928D}" type="presParOf" srcId="{F283F43F-10E6-4B88-9B8C-A6E1D7F295D9}" destId="{A70E4835-AE87-411F-B78C-66273ACD836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100" b="1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ScaleY="53624" custLinFactY="-13182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ScaleY="47721" custLinFactNeighborX="2128" custLinFactNeighborY="-6918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D417391E-28CD-4430-9CB0-F833811A5583}" type="presOf" srcId="{1566F6CF-C665-436D-B779-88A8A80C1C5D}" destId="{79F34D2B-5F80-456A-B944-5D38073B2182}" srcOrd="0" destOrd="0" presId="urn:microsoft.com/office/officeart/2005/8/layout/vList2"/>
    <dgm:cxn modelId="{440D9749-C637-4C00-875E-366183B383DF}" type="presOf" srcId="{F8666547-D28F-4D89-8F79-700D7C81A9BF}" destId="{A58C4849-C275-4184-AB08-641E6033B6D0}" srcOrd="0" destOrd="0" presId="urn:microsoft.com/office/officeart/2005/8/layout/vList2"/>
    <dgm:cxn modelId="{6397F6D8-5457-4853-B4F2-EECC600ABF76}" type="presOf" srcId="{84057E5B-46AD-4CD3-AD6E-8932A523E451}" destId="{F283F43F-10E6-4B88-9B8C-A6E1D7F295D9}" srcOrd="0" destOrd="0" presId="urn:microsoft.com/office/officeart/2005/8/layout/vList2"/>
    <dgm:cxn modelId="{6FC0A71D-3413-45EB-87D0-5E1434B66B66}" type="presParOf" srcId="{F283F43F-10E6-4B88-9B8C-A6E1D7F295D9}" destId="{A58C4849-C275-4184-AB08-641E6033B6D0}" srcOrd="0" destOrd="0" presId="urn:microsoft.com/office/officeart/2005/8/layout/vList2"/>
    <dgm:cxn modelId="{C2671339-F043-4977-A599-D38DEBF41310}" type="presParOf" srcId="{F283F43F-10E6-4B88-9B8C-A6E1D7F295D9}" destId="{4059FFB4-9F16-407A-99E1-3875466703CC}" srcOrd="1" destOrd="0" presId="urn:microsoft.com/office/officeart/2005/8/layout/vList2"/>
    <dgm:cxn modelId="{47F23899-74D3-4BDE-A469-E8F4AC18603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154670" custLinFactNeighborX="-2174" custLinFactNeighborY="3154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6B4DDB4-4774-4728-9E6A-B6DBDD443303}" type="presOf" srcId="{F8666547-D28F-4D89-8F79-700D7C81A9BF}" destId="{A58C4849-C275-4184-AB08-641E6033B6D0}" srcOrd="0" destOrd="0" presId="urn:microsoft.com/office/officeart/2005/8/layout/vList2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DFCFFE1F-CA55-4431-8731-4FF153153DA9}" type="presOf" srcId="{84057E5B-46AD-4CD3-AD6E-8932A523E451}" destId="{F283F43F-10E6-4B88-9B8C-A6E1D7F295D9}" srcOrd="0" destOrd="0" presId="urn:microsoft.com/office/officeart/2005/8/layout/vList2"/>
    <dgm:cxn modelId="{3D3268D5-DB0C-4CC5-B1C7-7F9EEB53770E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 custT="1"/>
      <dgm:spPr/>
      <dgm:t>
        <a:bodyPr/>
        <a:lstStyle/>
        <a:p>
          <a:pPr algn="ctr" rtl="0"/>
          <a:r>
            <a:rPr lang="ru-RU" sz="1050" b="1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1" custScaleY="290051" custLinFactNeighborX="4348" custLinFactNeighborY="-14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5B927A25-607D-4282-99BA-9059D2805129}" type="presOf" srcId="{84057E5B-46AD-4CD3-AD6E-8932A523E451}" destId="{F283F43F-10E6-4B88-9B8C-A6E1D7F295D9}" srcOrd="0" destOrd="0" presId="urn:microsoft.com/office/officeart/2005/8/layout/vList2"/>
    <dgm:cxn modelId="{11AB3E9B-6D0A-440E-B442-5E77BDBFA60A}" type="presOf" srcId="{F8666547-D28F-4D89-8F79-700D7C81A9BF}" destId="{A58C4849-C275-4184-AB08-641E6033B6D0}" srcOrd="0" destOrd="0" presId="urn:microsoft.com/office/officeart/2005/8/layout/vList2"/>
    <dgm:cxn modelId="{27937560-8131-49A0-8A10-AB2F7183B871}" type="presParOf" srcId="{F283F43F-10E6-4B88-9B8C-A6E1D7F295D9}" destId="{A58C4849-C275-4184-AB08-641E6033B6D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4057E5B-46AD-4CD3-AD6E-8932A523E451}" type="doc">
      <dgm:prSet loTypeId="urn:microsoft.com/office/officeart/2005/8/layout/vList2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666547-D28F-4D89-8F79-700D7C81A9BF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b="1" dirty="0">
            <a:solidFill>
              <a:srgbClr val="C00000"/>
            </a:solidFill>
          </a:endParaRPr>
        </a:p>
      </dgm:t>
    </dgm:pt>
    <dgm:pt modelId="{5632FC16-B09D-455C-B55A-9DEB0EA9131F}" type="par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A706B4AB-1CF3-448B-8843-1134BFE29E9F}" type="sibTrans" cxnId="{A8DC2C8F-B124-4B00-9ECE-5F35C6720EEE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1566F6CF-C665-436D-B779-88A8A80C1C5D}">
      <dgm:prSet/>
      <dgm:spPr/>
      <dgm:t>
        <a:bodyPr/>
        <a:lstStyle/>
        <a:p>
          <a:pPr algn="ctr" rtl="0"/>
          <a:r>
            <a:rPr lang="ru-RU" b="1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b="1" dirty="0">
            <a:solidFill>
              <a:srgbClr val="C00000"/>
            </a:solidFill>
          </a:endParaRPr>
        </a:p>
      </dgm:t>
    </dgm:pt>
    <dgm:pt modelId="{B9B4308F-1501-4305-A930-4DC2DF78FB2A}" type="par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40779446-4BFF-47CC-B561-C0BE0F0303A4}" type="sibTrans" cxnId="{FB41C723-7052-4AE6-AA81-51F819B2A2F9}">
      <dgm:prSet/>
      <dgm:spPr/>
      <dgm:t>
        <a:bodyPr/>
        <a:lstStyle/>
        <a:p>
          <a:pPr algn="ctr"/>
          <a:endParaRPr lang="ru-RU" b="1">
            <a:solidFill>
              <a:srgbClr val="C00000"/>
            </a:solidFill>
          </a:endParaRPr>
        </a:p>
      </dgm:t>
    </dgm:pt>
    <dgm:pt modelId="{F283F43F-10E6-4B88-9B8C-A6E1D7F295D9}" type="pres">
      <dgm:prSet presAssocID="{84057E5B-46AD-4CD3-AD6E-8932A523E4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8C4849-C275-4184-AB08-641E6033B6D0}" type="pres">
      <dgm:prSet presAssocID="{F8666547-D28F-4D89-8F79-700D7C81A9BF}" presName="parentText" presStyleLbl="node1" presStyleIdx="0" presStyleCnt="2" custLinFactY="-14176" custLinFactNeighborX="-2083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59FFB4-9F16-407A-99E1-3875466703CC}" type="pres">
      <dgm:prSet presAssocID="{A706B4AB-1CF3-448B-8843-1134BFE29E9F}" presName="spacer" presStyleCnt="0"/>
      <dgm:spPr/>
    </dgm:pt>
    <dgm:pt modelId="{79F34D2B-5F80-456A-B944-5D38073B2182}" type="pres">
      <dgm:prSet presAssocID="{1566F6CF-C665-436D-B779-88A8A80C1C5D}" presName="parentText" presStyleLbl="node1" presStyleIdx="1" presStyleCnt="2" custLinFactY="13678" custLinFactNeighborX="2083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B41C723-7052-4AE6-AA81-51F819B2A2F9}" srcId="{84057E5B-46AD-4CD3-AD6E-8932A523E451}" destId="{1566F6CF-C665-436D-B779-88A8A80C1C5D}" srcOrd="1" destOrd="0" parTransId="{B9B4308F-1501-4305-A930-4DC2DF78FB2A}" sibTransId="{40779446-4BFF-47CC-B561-C0BE0F0303A4}"/>
    <dgm:cxn modelId="{A8DC2C8F-B124-4B00-9ECE-5F35C6720EEE}" srcId="{84057E5B-46AD-4CD3-AD6E-8932A523E451}" destId="{F8666547-D28F-4D89-8F79-700D7C81A9BF}" srcOrd="0" destOrd="0" parTransId="{5632FC16-B09D-455C-B55A-9DEB0EA9131F}" sibTransId="{A706B4AB-1CF3-448B-8843-1134BFE29E9F}"/>
    <dgm:cxn modelId="{00609744-5175-45E8-A4E9-5EA322428FAC}" type="presOf" srcId="{1566F6CF-C665-436D-B779-88A8A80C1C5D}" destId="{79F34D2B-5F80-456A-B944-5D38073B2182}" srcOrd="0" destOrd="0" presId="urn:microsoft.com/office/officeart/2005/8/layout/vList2"/>
    <dgm:cxn modelId="{F1B89691-A458-4228-A59F-38A5FFF79D59}" type="presOf" srcId="{84057E5B-46AD-4CD3-AD6E-8932A523E451}" destId="{F283F43F-10E6-4B88-9B8C-A6E1D7F295D9}" srcOrd="0" destOrd="0" presId="urn:microsoft.com/office/officeart/2005/8/layout/vList2"/>
    <dgm:cxn modelId="{17CC0DDD-6E79-48B8-AB36-22FA80AEF1F9}" type="presOf" srcId="{F8666547-D28F-4D89-8F79-700D7C81A9BF}" destId="{A58C4849-C275-4184-AB08-641E6033B6D0}" srcOrd="0" destOrd="0" presId="urn:microsoft.com/office/officeart/2005/8/layout/vList2"/>
    <dgm:cxn modelId="{8648A3EF-92AE-4E32-9342-BB3F7453C6CB}" type="presParOf" srcId="{F283F43F-10E6-4B88-9B8C-A6E1D7F295D9}" destId="{A58C4849-C275-4184-AB08-641E6033B6D0}" srcOrd="0" destOrd="0" presId="urn:microsoft.com/office/officeart/2005/8/layout/vList2"/>
    <dgm:cxn modelId="{FD0F38F1-83D0-441E-8834-BBA2095D7EF2}" type="presParOf" srcId="{F283F43F-10E6-4B88-9B8C-A6E1D7F295D9}" destId="{4059FFB4-9F16-407A-99E1-3875466703CC}" srcOrd="1" destOrd="0" presId="urn:microsoft.com/office/officeart/2005/8/layout/vList2"/>
    <dgm:cxn modelId="{E9FC5FC6-470E-41ED-82EE-8130F926760F}" type="presParOf" srcId="{F283F43F-10E6-4B88-9B8C-A6E1D7F295D9}" destId="{79F34D2B-5F80-456A-B944-5D38073B218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Организация и проведение оздоровительной кампании детей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357585" cy="47916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32190"/>
          <a:ext cx="3357585" cy="4791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Социальные выплаты гражданам, в соответствии с действующим законодательством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32190"/>
        <a:ext cx="3357585" cy="47916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18912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Создание условий для защиты населения от чрезвычайных ситуаций. Содержание ЕДДС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118912"/>
        <a:ext cx="3429023" cy="615346"/>
      </dsp:txXfrm>
    </dsp:sp>
    <dsp:sp modelId="{79F34D2B-5F80-456A-B944-5D38073B2182}">
      <dsp:nvSpPr>
        <dsp:cNvPr id="0" name=""/>
        <dsp:cNvSpPr/>
      </dsp:nvSpPr>
      <dsp:spPr>
        <a:xfrm>
          <a:off x="0" y="884851"/>
          <a:ext cx="3429023" cy="61534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защите населения Усть-Абаканского района от чрезвычайных ситуаций, пожарной безопасности и безопасности на водных объектах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884851"/>
        <a:ext cx="3429023" cy="615346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42876"/>
          <a:ext cx="3357585" cy="78176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Профилактика злоупотребления наркотическими веществами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142876"/>
        <a:ext cx="3357585" cy="781764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47237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Профилактика правонарушений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429023" cy="472373"/>
      </dsp:txXfrm>
    </dsp:sp>
    <dsp:sp modelId="{79F34D2B-5F80-456A-B944-5D38073B2182}">
      <dsp:nvSpPr>
        <dsp:cNvPr id="0" name=""/>
        <dsp:cNvSpPr/>
      </dsp:nvSpPr>
      <dsp:spPr>
        <a:xfrm>
          <a:off x="0" y="599007"/>
          <a:ext cx="3429023" cy="53618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повышению безопасности дорожного движения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599007"/>
        <a:ext cx="3429023" cy="536182"/>
      </dsp:txXfrm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1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8992" cy="39466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по развитию дошкольного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428992" cy="394662"/>
      </dsp:txXfrm>
    </dsp:sp>
    <dsp:sp modelId="{79F34D2B-5F80-456A-B944-5D38073B2182}">
      <dsp:nvSpPr>
        <dsp:cNvPr id="0" name=""/>
        <dsp:cNvSpPr/>
      </dsp:nvSpPr>
      <dsp:spPr>
        <a:xfrm>
          <a:off x="0" y="428629"/>
          <a:ext cx="3428992" cy="60629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начального общего, основного общего, среднего общего образования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428629"/>
        <a:ext cx="3428992" cy="606294"/>
      </dsp:txXfrm>
    </dsp:sp>
    <dsp:sp modelId="{08355A28-8013-445F-8854-5D7D2EB104E4}">
      <dsp:nvSpPr>
        <dsp:cNvPr id="0" name=""/>
        <dsp:cNvSpPr/>
      </dsp:nvSpPr>
      <dsp:spPr>
        <a:xfrm>
          <a:off x="0" y="1071571"/>
          <a:ext cx="3428992" cy="3266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Организация школьного питания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071571"/>
        <a:ext cx="3428992" cy="326638"/>
      </dsp:txXfrm>
    </dsp:sp>
    <dsp:sp modelId="{68D7BF1F-BD5A-4E45-B973-66CF07C8EF03}">
      <dsp:nvSpPr>
        <dsp:cNvPr id="0" name=""/>
        <dsp:cNvSpPr/>
      </dsp:nvSpPr>
      <dsp:spPr>
        <a:xfrm>
          <a:off x="0" y="1428757"/>
          <a:ext cx="3428992" cy="46647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Развитие системы дополнительного образования детей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428757"/>
        <a:ext cx="3428992" cy="466476"/>
      </dsp:txXfrm>
    </dsp:sp>
    <dsp:sp modelId="{A70E4835-AE87-411F-B78C-66273ACD8366}">
      <dsp:nvSpPr>
        <dsp:cNvPr id="0" name=""/>
        <dsp:cNvSpPr/>
      </dsp:nvSpPr>
      <dsp:spPr>
        <a:xfrm>
          <a:off x="0" y="2000267"/>
          <a:ext cx="3428992" cy="40306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Мероприятия, направленные на патриотическое </a:t>
          </a:r>
        </a:p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воспитание граждан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2000267"/>
        <a:ext cx="3428992" cy="40306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357585" cy="45172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rgbClr val="C00000"/>
              </a:solidFill>
            </a:rPr>
            <a:t>Мероприятия по поддержке и развитию культуры, искусства и архивного дела</a:t>
          </a:r>
          <a:endParaRPr lang="ru-RU" sz="1100" b="1" kern="1200" dirty="0">
            <a:solidFill>
              <a:srgbClr val="C00000"/>
            </a:solidFill>
          </a:endParaRPr>
        </a:p>
      </dsp:txBody>
      <dsp:txXfrm>
        <a:off x="0" y="0"/>
        <a:ext cx="3357585" cy="451728"/>
      </dsp:txXfrm>
    </dsp:sp>
    <dsp:sp modelId="{79F34D2B-5F80-456A-B944-5D38073B2182}">
      <dsp:nvSpPr>
        <dsp:cNvPr id="0" name=""/>
        <dsp:cNvSpPr/>
      </dsp:nvSpPr>
      <dsp:spPr>
        <a:xfrm>
          <a:off x="0" y="500066"/>
          <a:ext cx="3357585" cy="4020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Обеспечение развития и укрепления материально-технической базы домов культуры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500066"/>
        <a:ext cx="3357585" cy="402001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138138"/>
          <a:ext cx="3286147" cy="36192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Мероприятия в области молодежной политики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138138"/>
        <a:ext cx="3286147" cy="36192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286147" cy="499577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66725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50" b="1" kern="1200" dirty="0" smtClean="0">
              <a:solidFill>
                <a:srgbClr val="C00000"/>
              </a:solidFill>
            </a:rPr>
            <a:t>Проведение спортивных мероприятий, обеспечение подготовки команд</a:t>
          </a:r>
          <a:endParaRPr lang="ru-RU" sz="1050" b="1" kern="1200" dirty="0">
            <a:solidFill>
              <a:srgbClr val="C00000"/>
            </a:solidFill>
          </a:endParaRPr>
        </a:p>
      </dsp:txBody>
      <dsp:txXfrm>
        <a:off x="0" y="0"/>
        <a:ext cx="3286147" cy="499577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8C4849-C275-4184-AB08-641E6033B6D0}">
      <dsp:nvSpPr>
        <dsp:cNvPr id="0" name=""/>
        <dsp:cNvSpPr/>
      </dsp:nvSpPr>
      <dsp:spPr>
        <a:xfrm>
          <a:off x="0" y="0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Поддержка граждан старшего поколения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0"/>
        <a:ext cx="3429023" cy="665583"/>
      </dsp:txXfrm>
    </dsp:sp>
    <dsp:sp modelId="{79F34D2B-5F80-456A-B944-5D38073B2182}">
      <dsp:nvSpPr>
        <dsp:cNvPr id="0" name=""/>
        <dsp:cNvSpPr/>
      </dsp:nvSpPr>
      <dsp:spPr>
        <a:xfrm>
          <a:off x="0" y="763176"/>
          <a:ext cx="3429023" cy="66558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75000"/>
                <a:shade val="85000"/>
                <a:satMod val="230000"/>
              </a:schemeClr>
            </a:gs>
            <a:gs pos="25000">
              <a:schemeClr val="accent1">
                <a:hueOff val="0"/>
                <a:satOff val="0"/>
                <a:lumOff val="0"/>
                <a:alphaOff val="0"/>
                <a:tint val="90000"/>
                <a:shade val="70000"/>
                <a:satMod val="220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65000">
              <a:schemeClr val="accent1">
                <a:hueOff val="0"/>
                <a:satOff val="0"/>
                <a:lumOff val="0"/>
                <a:alphaOff val="0"/>
                <a:tint val="90000"/>
                <a:shade val="58000"/>
                <a:satMod val="225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tint val="90000"/>
                <a:shade val="69000"/>
                <a:satMod val="22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77000"/>
                <a:shade val="80000"/>
                <a:satMod val="230000"/>
              </a:schemeClr>
            </a:gs>
          </a:gsLst>
          <a:lin ang="5400000" scaled="1"/>
        </a:gra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00000"/>
              </a:solidFill>
            </a:rPr>
            <a:t>Обеспечение мер социальной поддержки детей-сирот и детей, оставшихся без попечения родителей</a:t>
          </a:r>
          <a:endParaRPr lang="ru-RU" sz="1200" b="1" kern="1200" dirty="0">
            <a:solidFill>
              <a:srgbClr val="C00000"/>
            </a:solidFill>
          </a:endParaRPr>
        </a:p>
      </dsp:txBody>
      <dsp:txXfrm>
        <a:off x="0" y="763176"/>
        <a:ext cx="3429023" cy="66558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4">
  <dgm:title val=""/>
  <dgm:desc val=""/>
  <dgm:catLst>
    <dgm:cat type="relationship" pri="8000"/>
    <dgm:cat type="process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b" for="ch" forName="upArrowText" refType="h" fact="0.48"/>
              <dgm:constr type="l" for="ch" forName="upArrowText" refType="w" refFor="ch" refForName="upArrow" fact="1.03"/>
            </dgm:constrLst>
          </dgm:if>
          <dgm:else name="Name4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b" for="ch" forName="upArrow" refType="h" fact="0.48"/>
              <dgm:constr type="l" for="ch" forName="upArrow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b" for="ch" forName="upArrowText" refType="h" fact="0.48"/>
              <dgm:constr type="l" for="ch" forName="upArrowText" refType="w" refFor="ch" refForName="upArrow" fact="1.03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refFor="ch" refForName="downArrow" fact="0.3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 refType="w" refFor="ch" refForName="downArrow" fact="1.33"/>
            </dgm:constrLst>
          </dgm:else>
        </dgm:choose>
      </dgm:if>
      <dgm:else name="Name5">
        <dgm:choose name="Name6">
          <dgm:if name="Name7" axis="ch" ptType="node" func="cnt" op="lte" val="1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/>
              <dgm:constr type="t" for="ch" forName="upArrowText"/>
              <dgm:constr type="l" for="ch" forName="upArrowText" refType="w" fact="0.1"/>
            </dgm:constrLst>
          </dgm:if>
          <dgm:else name="Name8">
            <dgm:constrLst>
              <dgm:constr type="primFontSz" for="des" ptType="node" op="equ" val="65"/>
              <dgm:constr type="w" for="ch" forName="upArrow" refType="w" fact="0.33"/>
              <dgm:constr type="h" for="ch" forName="upArrow" refType="h" fact="0.48"/>
              <dgm:constr type="t" for="ch" forName="upArrow"/>
              <dgm:constr type="l" for="ch" forName="upArrow" refType="w" fact="0.67"/>
              <dgm:constr type="h" for="ch" forName="upArrow" refType="w" refFor="ch" refForName="upArrow" op="gte" fact="0.75"/>
              <dgm:constr type="w" for="ch" forName="upArrowText" refType="w" fact="0.56"/>
              <dgm:constr type="h" for="ch" forName="upArrowText" refType="h" fact="0.48"/>
              <dgm:constr type="t" for="ch" forName="upArrowText"/>
              <dgm:constr type="l" for="ch" forName="upArrowText" refType="w" fact="0.1"/>
              <dgm:constr type="w" for="ch" forName="downArrow" refType="w" fact="0.33"/>
              <dgm:constr type="h" for="ch" forName="downArrow" refType="h" fact="0.48"/>
              <dgm:constr type="t" for="ch" forName="downArrow" refType="h" fact="0.52"/>
              <dgm:constr type="l" for="ch" forName="downArrow" refType="w" fact="0.57"/>
              <dgm:constr type="h" for="ch" forName="downArrow" refType="w" refFor="ch" refForName="downArrow" op="gte" fact="0.75"/>
              <dgm:constr type="w" for="ch" forName="downArrowText" refType="w" fact="0.56"/>
              <dgm:constr type="h" for="ch" forName="downArrowText" refType="h" fact="0.48"/>
              <dgm:constr type="t" for="ch" forName="downArrowText" refType="h" fact="0.52"/>
              <dgm:constr type="l" for="ch" forName="downArrowText"/>
            </dgm:constrLst>
          </dgm:else>
        </dgm:choose>
      </dgm:else>
    </dgm:choose>
    <dgm:ruleLst/>
    <dgm:forEach name="Name9" axis="ch" ptType="node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chMax val="0"/>
          <dgm:bulletEnabled val="1"/>
        </dgm:varLst>
        <dgm:choose name="Name10">
          <dgm:if name="Name1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2">
            <dgm:choose name="Name13">
              <dgm:if name="Name14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15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  <dgm:forEach name="Name16" axis="ch" ptType="node" st="2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chMax val="0"/>
          <dgm:bulletEnabled val="1"/>
        </dgm:varLst>
        <dgm:choose name="Name17">
          <dgm:if name="Name18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19">
            <dgm:choose name="Name20">
              <dgm:if name="Name21" func="var" arg="dir" op="equ" val="norm">
                <dgm:alg type="tx">
                  <dgm:param type="parTxLTRAlign" val="l"/>
                  <dgm:param type="parTxRTLAlign" val="l"/>
                  <dgm:param type="txAnchorVertCh" val="mid"/>
                </dgm:alg>
              </dgm:if>
              <dgm:else name="Name22">
                <dgm:alg type="tx">
                  <dgm:param type="parTxLTRAlign" val="r"/>
                  <dgm:param type="parTxRTLAlign" val="r"/>
                  <dgm:param type="txAnchorVertCh" val="mid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tMarg"/>
        </dgm:constrLst>
        <dgm:ruleLst>
          <dgm:rule type="primFontSz" val="5" fact="NaN" max="NaN"/>
        </dgm:ruleLst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0.04839</cdr:x>
      <cdr:y>0.27586</cdr:y>
    </cdr:from>
    <cdr:to>
      <cdr:x>0.3514</cdr:x>
      <cdr:y>0.336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4314" y="1714512"/>
          <a:ext cx="1342068" cy="37377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0.0678</cdr:x>
      <cdr:y>0.65476</cdr:y>
    </cdr:from>
    <cdr:to>
      <cdr:x>0.37082</cdr:x>
      <cdr:y>0.71118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85784" y="3929089"/>
          <a:ext cx="1277181" cy="338565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2026 год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0.01389</cdr:x>
      <cdr:y>0.2619</cdr:y>
    </cdr:from>
    <cdr:to>
      <cdr:x>0.3169</cdr:x>
      <cdr:y>0.32204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71438" y="1571635"/>
          <a:ext cx="1558543" cy="3608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" lastClr="FFFFFF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r"/>
          <a:r>
            <a:rPr lang="ru-RU" sz="1100" b="1" dirty="0" smtClean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rPr>
            <a:t>млн. рублей</a:t>
          </a:r>
          <a:endParaRPr lang="ru-RU" sz="1100" b="1" dirty="0">
            <a:solidFill>
              <a:sysClr val="windowText" lastClr="000000"/>
            </a:solidFill>
            <a:latin typeface="Arial" pitchFamily="34" charset="0"/>
            <a:cs typeface="Arial" pitchFamily="34" charset="0"/>
          </a:endParaRPr>
        </a:p>
      </cdr:txBody>
    </cdr:sp>
  </cdr:relSizeAnchor>
  <cdr:relSizeAnchor xmlns:cdr="http://schemas.openxmlformats.org/drawingml/2006/chartDrawing">
    <cdr:from>
      <cdr:x>0.11111</cdr:x>
      <cdr:y>0.14286</cdr:y>
    </cdr:from>
    <cdr:to>
      <cdr:x>0.41413</cdr:x>
      <cdr:y>0.19928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571504" y="857256"/>
          <a:ext cx="1558594" cy="338564"/>
        </a:xfrm>
        <a:prstGeom xmlns:a="http://schemas.openxmlformats.org/drawingml/2006/main" prst="rect">
          <a:avLst/>
        </a:prstGeom>
        <a:ln xmlns:a="http://schemas.openxmlformats.org/drawingml/2006/main"/>
      </cdr:spPr>
      <cdr:style>
        <a:lnRef xmlns:a="http://schemas.openxmlformats.org/drawingml/2006/main" idx="1">
          <a:schemeClr val="accent4"/>
        </a:lnRef>
        <a:fillRef xmlns:a="http://schemas.openxmlformats.org/drawingml/2006/main" idx="2">
          <a:schemeClr val="accent4"/>
        </a:fillRef>
        <a:effectRef xmlns:a="http://schemas.openxmlformats.org/drawingml/2006/main" idx="1">
          <a:schemeClr val="accent4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pPr lvl="0" indent="180975" algn="ctr" eaLnBrk="0" hangingPunct="0"/>
          <a:r>
            <a:rPr lang="ru-RU" sz="1600" b="1" i="1" dirty="0" smtClean="0">
              <a:latin typeface="Times New Roman" pitchFamily="18" charset="0"/>
              <a:cs typeface="Times New Roman" pitchFamily="18" charset="0"/>
            </a:rPr>
            <a:t>2027 год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2347FF5-9653-4A76-9797-D1C68BE6D639}" type="datetimeFigureOut">
              <a:rPr lang="ru-RU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2FE38DD-456C-4B3C-B69B-94F4C0F0E1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1919535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 dirty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60800" y="0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C35E2BA-D9D6-4342-8735-26385518F531}" type="datetimeFigureOut">
              <a:rPr lang="ru-RU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53062" cy="447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60800" y="9445625"/>
            <a:ext cx="295275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EB2746F-38F1-4777-A106-F4B9CABA1F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88886561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22338" y="746125"/>
            <a:ext cx="4972050" cy="37290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2532" name="Верхний колонтитул 4"/>
          <p:cNvSpPr>
            <a:spLocks noGrp="1"/>
          </p:cNvSpPr>
          <p:nvPr>
            <p:ph type="hdr" sz="quarter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0462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79208A-9203-4C6C-B374-6826330DF991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Верхний колонтитул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Проект решения "О бюджете муниципального образования город Абакан на 2014 год и плановый период 2015 и 2016 годов"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37059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22338" y="746125"/>
            <a:ext cx="4972050" cy="37290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C9B298-784D-4130-82CA-A8F0B92234F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A36772-910F-48DA-827E-351A3D27F0E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637F6-9C2A-4791-AA5C-5AF0D0A9FA89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3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2958BF61-5899-4288-B1FD-AA33D0D4F90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A5F60A-938E-4B10-9A02-EA5151E9BA5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1E7E7DE6-09D3-440C-A7CB-1DFDB1EBCA70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E49AEEC-7E7D-4AEF-8901-1BE749221457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16745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800600" y="2165217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1949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714D52-F0C9-411D-B20F-9BAC6F77DAA3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41081" y="6514568"/>
            <a:ext cx="464288" cy="274320"/>
          </a:xfrm>
        </p:spPr>
        <p:txBody>
          <a:bodyPr/>
          <a:lstStyle>
            <a:extLst/>
          </a:lstStyle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74A6B37-DEE2-468D-B74D-C72C8B2A60E3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0493004-EF75-4662-9553-9B4077CF310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63136" y="304801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963136" y="1107561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9" name="Дата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55A74333-6D19-4235-B330-30331CFB083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1"/>
          </p:nvPr>
        </p:nvSpPr>
        <p:spPr>
          <a:xfrm>
            <a:off x="8638953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2"/>
          </p:nvPr>
        </p:nvSpPr>
        <p:spPr>
          <a:xfrm>
            <a:off x="1600201" y="6513670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E99D6-89E4-4C37-A723-3643114E182A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0443" y="5388937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04801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fld id="{7BBCE007-CB4C-49ED-9093-28805340130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>
          <a:xfrm>
            <a:off x="8638953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>
          <a:xfrm>
            <a:off x="1600201" y="6509004"/>
            <a:ext cx="3907464" cy="274320"/>
          </a:xfrm>
        </p:spPr>
        <p:txBody>
          <a:bodyPr vert="horz" rtlCol="0"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5A83184-E102-4111-86DB-0977E16CE64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381BE2-3022-473B-B9D9-114DFF2EAC3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1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1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0337273-5944-4900-BF28-DB088A63D8D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416676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6A239A-F786-4251-A676-11ADA4EE9C2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E1FCEB-D7F9-4005-A942-2E8D6E9BA0E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2C59F7-3B12-4C92-92C8-CF25FD7E3C9B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C68546-AE5B-48CF-882F-92CCB6BB80A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8DC51C8-1477-44ED-BCB4-527C8AEAB81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497DF-3373-4FE6-9420-A377DC9DC86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2C7F8-BC31-4183-A82F-5E5301EDAAE7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CCF2B5-BF3F-44EA-8000-3BB13829EE5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B15537-7942-41B3-B738-94C91A8FCD0C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A3879A-5FA9-4B04-BCF4-BA706B71BF0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23F682-7A59-4C99-A91D-683C770020D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A565F8-62A6-4890-BBCE-3FDD26F7FF47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963572-0F38-4276-98BF-810D712DA72C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1854C3-4D64-48F1-8D2D-F2844231BAB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2541C40-F59E-473B-B961-BFF8E3F0986A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1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F39DE39-EE11-4D7E-BCFB-E0BCC9D50A29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B1F42AA-E6D4-4964-AFC4-9592EDE06E2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1535113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3C2432-734D-4907-8398-72838E5CD6E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1C636BB-6CB3-4434-A11C-6DF99D000C7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E07E57-7295-4B38-983C-51616B4C9003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3F7DFD-0A27-497F-A21B-0CE37B27DBBC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8C2046-AD06-45A6-BD36-E01E5FE5ECF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B569134-0666-449C-8224-3ECB56580DE1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C88E3B-CBE3-40C5-AB60-002152DCCC3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962D2D-9359-4B45-A928-D4DB1A22B59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5908CA8-7184-43CE-9858-5313E94A405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9E23D2-DBF1-478A-84EA-9F0C4FBEB47E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C9533C-C987-40AB-9A2E-F552DE1437D9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pPr>
              <a:defRPr/>
            </a:pPr>
            <a:fld id="{A68A0495-D276-475F-88B7-0E670DC3BBAA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7232735-89A7-46A6-9973-A076A79541AE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CE959D-97F6-47C3-9112-DAEDD8BE6FCF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6FFD255-CF7C-495B-83E3-75EF72D4F895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ACFAC97-DFEF-4281-80EA-8942C271158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96FDC3-2F58-4414-9301-D24C4EF161B1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5A3E8C-FAB1-4DE7-AD68-DC3ECF745ADB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2C499A6-B4A5-4F20-A404-196516B6B12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C9678-129B-44EA-B0EB-DD000AF4522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B02FE0-F836-47D2-A020-2EBB9A1B64CF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B232A4-2B2B-46BA-A235-FD3BEAA25D54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D3C65E-927A-4175-82E9-5DAA8BF452AB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00C7F25-BB82-4572-89AB-6D4397245758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56F4CA-AAB4-4B9D-918A-D11B10588F78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22DD90-D2BA-4960-81A7-E86FFD42DB7C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2" y="1524001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1" y="273051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5E4762-1D48-43DE-846C-E523273B55A6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E63DFA-31D0-42E5-A72D-ECC853C0B124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1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1" y="1831976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1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6E72D97-AC36-4524-918D-DBDC715B5FC3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37547B-B046-4E00-8AB6-8B37D55B877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4" r:id="rId1"/>
    <p:sldLayoutId id="2147484005" r:id="rId2"/>
    <p:sldLayoutId id="2147484006" r:id="rId3"/>
    <p:sldLayoutId id="2147484007" r:id="rId4"/>
    <p:sldLayoutId id="2147484008" r:id="rId5"/>
    <p:sldLayoutId id="2147484009" r:id="rId6"/>
    <p:sldLayoutId id="2147484010" r:id="rId7"/>
    <p:sldLayoutId id="2147484011" r:id="rId8"/>
    <p:sldLayoutId id="2147484012" r:id="rId9"/>
    <p:sldLayoutId id="2147484013" r:id="rId10"/>
    <p:sldLayoutId id="2147484014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скругленными противолежащими углами 6"/>
          <p:cNvSpPr/>
          <p:nvPr/>
        </p:nvSpPr>
        <p:spPr>
          <a:xfrm>
            <a:off x="164592" y="147086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pPr>
              <a:defRPr/>
            </a:pPr>
            <a:fld id="{4DA48EF1-6F39-47AA-B450-9DDB2D295D7D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638953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46238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28" r:id="rId1"/>
    <p:sldLayoutId id="2147484029" r:id="rId2"/>
    <p:sldLayoutId id="2147484030" r:id="rId3"/>
    <p:sldLayoutId id="2147484031" r:id="rId4"/>
    <p:sldLayoutId id="2147484032" r:id="rId5"/>
    <p:sldLayoutId id="2147484033" r:id="rId6"/>
    <p:sldLayoutId id="2147484034" r:id="rId7"/>
    <p:sldLayoutId id="2147484035" r:id="rId8"/>
    <p:sldLayoutId id="2147484036" r:id="rId9"/>
    <p:sldLayoutId id="2147484037" r:id="rId10"/>
    <p:sldLayoutId id="2147484038" r:id="rId11"/>
  </p:sldLayoutIdLst>
  <p:hf hdr="0" dt="0"/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1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6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CB014391-7D47-494F-998F-AD8F8DAA58AA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1" y="6416676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1" y="6416676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0" r:id="rId1"/>
    <p:sldLayoutId id="2147484041" r:id="rId2"/>
    <p:sldLayoutId id="2147484042" r:id="rId3"/>
    <p:sldLayoutId id="2147484043" r:id="rId4"/>
    <p:sldLayoutId id="2147484044" r:id="rId5"/>
    <p:sldLayoutId id="2147484045" r:id="rId6"/>
    <p:sldLayoutId id="2147484046" r:id="rId7"/>
    <p:sldLayoutId id="2147484047" r:id="rId8"/>
    <p:sldLayoutId id="2147484048" r:id="rId9"/>
    <p:sldLayoutId id="2147484049" r:id="rId10"/>
    <p:sldLayoutId id="214748405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F9F8F30-9227-4A73-B6CF-D3FB23807567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77" r:id="rId2"/>
    <p:sldLayoutId id="2147484078" r:id="rId3"/>
    <p:sldLayoutId id="2147484079" r:id="rId4"/>
    <p:sldLayoutId id="2147484080" r:id="rId5"/>
    <p:sldLayoutId id="2147484081" r:id="rId6"/>
    <p:sldLayoutId id="2147484082" r:id="rId7"/>
    <p:sldLayoutId id="2147484083" r:id="rId8"/>
    <p:sldLayoutId id="2147484084" r:id="rId9"/>
    <p:sldLayoutId id="2147484085" r:id="rId10"/>
    <p:sldLayoutId id="2147484086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55666BC-D30B-4B4E-8E2C-1EE214EF2D62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1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1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8" r:id="rId1"/>
    <p:sldLayoutId id="2147484089" r:id="rId2"/>
    <p:sldLayoutId id="2147484090" r:id="rId3"/>
    <p:sldLayoutId id="2147484091" r:id="rId4"/>
    <p:sldLayoutId id="2147484092" r:id="rId5"/>
    <p:sldLayoutId id="2147484093" r:id="rId6"/>
    <p:sldLayoutId id="2147484094" r:id="rId7"/>
    <p:sldLayoutId id="2147484095" r:id="rId8"/>
    <p:sldLayoutId id="2147484096" r:id="rId9"/>
    <p:sldLayoutId id="2147484097" r:id="rId10"/>
    <p:sldLayoutId id="2147484098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B07E72A6-55B5-4A24-8C8B-33403D9AD415}" type="datetime1">
              <a:rPr lang="ru-RU" smtClean="0"/>
              <a:pPr>
                <a:defRPr/>
              </a:pPr>
              <a:t>20.05.2025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fld id="{51FE97A3-37F2-4AD3-96D3-4FAB8310A559}" type="slidenum">
              <a:rPr lang="ru-RU" smtClean="0"/>
              <a:pPr>
                <a:defRPr/>
              </a:pPr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  <p:sldLayoutId id="2147484105" r:id="rId6"/>
    <p:sldLayoutId id="2147484106" r:id="rId7"/>
    <p:sldLayoutId id="2147484107" r:id="rId8"/>
    <p:sldLayoutId id="2147484108" r:id="rId9"/>
    <p:sldLayoutId id="2147484109" r:id="rId10"/>
    <p:sldLayoutId id="2147484110" r:id="rId11"/>
  </p:sldLayoutIdLst>
  <p:hf hdr="0" dt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6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8.jpeg"/><Relationship Id="rId5" Type="http://schemas.openxmlformats.org/officeDocument/2006/relationships/image" Target="../media/image36.jpeg"/><Relationship Id="rId4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0.jpeg"/><Relationship Id="rId5" Type="http://schemas.openxmlformats.org/officeDocument/2006/relationships/chart" Target="../charts/chart9.xml"/><Relationship Id="rId4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6.jpeg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chart" Target="../charts/chart10.xml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8.jpeg"/><Relationship Id="rId5" Type="http://schemas.openxmlformats.org/officeDocument/2006/relationships/chart" Target="../charts/chart11.xml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52.png"/><Relationship Id="rId5" Type="http://schemas.openxmlformats.org/officeDocument/2006/relationships/chart" Target="../charts/chart13.xml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55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jpeg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yandex.ru/images/search?source=wiz&amp;img_url=http://cs5820.vk.me/u133671954/141312974/s_485012c7.jpg&amp;uinfo=sw-1280-sh-1024-ww-1259-wh-823-pd-1-wp-5x4_1280x1024&amp;_=1448866407849&amp;p=18&amp;text=%D1%87%D0%B5%D0%BB%D0%BE%D0%B2%D0%B5%D1%87%D0%BA%D0%B8%20%D0%BA%D0%B0%D1%80%D1%82%D0%B8%D0%BD%D0%BA%D0%B8&amp;redircnt=1448864248.1&amp;noreask=1&amp;pos=562&amp;rpt=simage&amp;lr=63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0.xml"/><Relationship Id="rId4" Type="http://schemas.openxmlformats.org/officeDocument/2006/relationships/chart" Target="../charts/chart1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6.jpe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76.pn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1.jpe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97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0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99.jpeg"/><Relationship Id="rId4" Type="http://schemas.openxmlformats.org/officeDocument/2006/relationships/diagramLayout" Target="../diagrams/layout1.xml"/><Relationship Id="rId9" Type="http://schemas.openxmlformats.org/officeDocument/2006/relationships/chart" Target="../charts/chart18.xml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5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notesSlide" Target="../notesSlides/notesSlide7.xml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5.jpeg"/><Relationship Id="rId11" Type="http://schemas.openxmlformats.org/officeDocument/2006/relationships/image" Target="../media/image109.jpeg"/><Relationship Id="rId5" Type="http://schemas.openxmlformats.org/officeDocument/2006/relationships/image" Target="../media/image104.jpeg"/><Relationship Id="rId10" Type="http://schemas.openxmlformats.org/officeDocument/2006/relationships/image" Target="../media/image108.jpeg"/><Relationship Id="rId4" Type="http://schemas.openxmlformats.org/officeDocument/2006/relationships/image" Target="../media/image103.jpeg"/><Relationship Id="rId9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openxmlformats.org/officeDocument/2006/relationships/image" Target="../media/image6.jpe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jpeg"/><Relationship Id="rId3" Type="http://schemas.openxmlformats.org/officeDocument/2006/relationships/image" Target="../media/image6.jpeg"/><Relationship Id="rId7" Type="http://schemas.openxmlformats.org/officeDocument/2006/relationships/image" Target="../media/image122.jpeg"/><Relationship Id="rId2" Type="http://schemas.openxmlformats.org/officeDocument/2006/relationships/slideLayout" Target="../slideLayouts/slideLayout50.xml"/><Relationship Id="rId1" Type="http://schemas.openxmlformats.org/officeDocument/2006/relationships/themeOverride" Target="../theme/themeOverride17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24.jpeg"/><Relationship Id="rId4" Type="http://schemas.openxmlformats.org/officeDocument/2006/relationships/chart" Target="../charts/chart20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jpeg"/><Relationship Id="rId3" Type="http://schemas.openxmlformats.org/officeDocument/2006/relationships/image" Target="../media/image125.jpeg"/><Relationship Id="rId7" Type="http://schemas.openxmlformats.org/officeDocument/2006/relationships/image" Target="../media/image129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2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37.jpeg"/><Relationship Id="rId5" Type="http://schemas.openxmlformats.org/officeDocument/2006/relationships/image" Target="../media/image136.jpeg"/><Relationship Id="rId4" Type="http://schemas.openxmlformats.org/officeDocument/2006/relationships/hyperlink" Target="http://images.yandex.ru/yandsearch?source=wiz&amp;fp=3&amp;img_url=http://moikompas.ru/img/compas/2008-11-25/proverka_predpriyatiya/50093223.jpg&amp;uinfo=ww-1403-wh-1019-fw-1178-fh-598-pd-0.8999999761581421&amp;p=3&amp;text=%D0%BA%D0%B0%D1%80%D1%82%D0%B8%D0%BD%D0%BA%D0%B8%20%D0%BF%D0%BE%20%D0%B4%D0%BE%D1%80%D0%BE%D0%B6%D0%BD%D0%BE%D0%BC%D1%83%20%D1%84%D0%BE%D0%BD%D0%B4%D1%83&amp;noreask=1&amp;pos=110&amp;rpt=simage&amp;lr=46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13" Type="http://schemas.microsoft.com/office/2007/relationships/diagramDrawing" Target="../diagrams/drawing6.xml"/><Relationship Id="rId18" Type="http://schemas.microsoft.com/office/2007/relationships/diagramDrawing" Target="../diagrams/drawing7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5.xml"/><Relationship Id="rId12" Type="http://schemas.openxmlformats.org/officeDocument/2006/relationships/diagramColors" Target="../diagrams/colors6.xml"/><Relationship Id="rId17" Type="http://schemas.openxmlformats.org/officeDocument/2006/relationships/diagramColors" Target="../diagrams/colors7.xml"/><Relationship Id="rId2" Type="http://schemas.openxmlformats.org/officeDocument/2006/relationships/notesSlide" Target="../notesSlides/notesSlide11.xml"/><Relationship Id="rId16" Type="http://schemas.openxmlformats.org/officeDocument/2006/relationships/diagramQuickStyle" Target="../diagrams/quickStyle7.xml"/><Relationship Id="rId20" Type="http://schemas.openxmlformats.org/officeDocument/2006/relationships/image" Target="../media/image142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5.xml"/><Relationship Id="rId11" Type="http://schemas.openxmlformats.org/officeDocument/2006/relationships/diagramQuickStyle" Target="../diagrams/quickStyle6.xml"/><Relationship Id="rId5" Type="http://schemas.openxmlformats.org/officeDocument/2006/relationships/diagramLayout" Target="../diagrams/layout5.xml"/><Relationship Id="rId15" Type="http://schemas.openxmlformats.org/officeDocument/2006/relationships/diagramLayout" Target="../diagrams/layout7.xml"/><Relationship Id="rId10" Type="http://schemas.openxmlformats.org/officeDocument/2006/relationships/diagramLayout" Target="../diagrams/layout6.xml"/><Relationship Id="rId19" Type="http://schemas.openxmlformats.org/officeDocument/2006/relationships/image" Target="../media/image141.png"/><Relationship Id="rId4" Type="http://schemas.openxmlformats.org/officeDocument/2006/relationships/diagramData" Target="../diagrams/data5.xml"/><Relationship Id="rId9" Type="http://schemas.openxmlformats.org/officeDocument/2006/relationships/diagramData" Target="../diagrams/data6.xml"/><Relationship Id="rId14" Type="http://schemas.openxmlformats.org/officeDocument/2006/relationships/diagramData" Target="../diagrams/data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3.jpe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8.xml"/><Relationship Id="rId13" Type="http://schemas.openxmlformats.org/officeDocument/2006/relationships/image" Target="../media/image147.jpeg"/><Relationship Id="rId3" Type="http://schemas.openxmlformats.org/officeDocument/2006/relationships/image" Target="../media/image6.jpeg"/><Relationship Id="rId7" Type="http://schemas.openxmlformats.org/officeDocument/2006/relationships/diagramColors" Target="../diagrams/colors8.xml"/><Relationship Id="rId12" Type="http://schemas.openxmlformats.org/officeDocument/2006/relationships/image" Target="../media/image14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8.xml"/><Relationship Id="rId11" Type="http://schemas.openxmlformats.org/officeDocument/2006/relationships/image" Target="../media/image145.jpeg"/><Relationship Id="rId5" Type="http://schemas.openxmlformats.org/officeDocument/2006/relationships/diagramLayout" Target="../diagrams/layout8.xml"/><Relationship Id="rId10" Type="http://schemas.openxmlformats.org/officeDocument/2006/relationships/image" Target="../media/image144.jpeg"/><Relationship Id="rId4" Type="http://schemas.openxmlformats.org/officeDocument/2006/relationships/diagramData" Target="../diagrams/data8.xml"/><Relationship Id="rId9" Type="http://schemas.openxmlformats.org/officeDocument/2006/relationships/image" Target="../media/image143.jpeg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13" Type="http://schemas.microsoft.com/office/2007/relationships/diagramDrawing" Target="../diagrams/drawing10.xml"/><Relationship Id="rId18" Type="http://schemas.microsoft.com/office/2007/relationships/diagramDrawing" Target="../diagrams/drawing11.xml"/><Relationship Id="rId3" Type="http://schemas.openxmlformats.org/officeDocument/2006/relationships/image" Target="../media/image6.jpeg"/><Relationship Id="rId21" Type="http://schemas.openxmlformats.org/officeDocument/2006/relationships/image" Target="../media/image150.jpeg"/><Relationship Id="rId7" Type="http://schemas.openxmlformats.org/officeDocument/2006/relationships/diagramColors" Target="../diagrams/colors9.xml"/><Relationship Id="rId12" Type="http://schemas.openxmlformats.org/officeDocument/2006/relationships/diagramColors" Target="../diagrams/colors10.xml"/><Relationship Id="rId17" Type="http://schemas.openxmlformats.org/officeDocument/2006/relationships/diagramColors" Target="../diagrams/colors11.xml"/><Relationship Id="rId2" Type="http://schemas.openxmlformats.org/officeDocument/2006/relationships/notesSlide" Target="../notesSlides/notesSlide13.xml"/><Relationship Id="rId16" Type="http://schemas.openxmlformats.org/officeDocument/2006/relationships/diagramQuickStyle" Target="../diagrams/quickStyle11.xml"/><Relationship Id="rId20" Type="http://schemas.openxmlformats.org/officeDocument/2006/relationships/image" Target="../media/image149.jpeg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9.xml"/><Relationship Id="rId11" Type="http://schemas.openxmlformats.org/officeDocument/2006/relationships/diagramQuickStyle" Target="../diagrams/quickStyle10.xml"/><Relationship Id="rId5" Type="http://schemas.openxmlformats.org/officeDocument/2006/relationships/diagramLayout" Target="../diagrams/layout9.xml"/><Relationship Id="rId15" Type="http://schemas.openxmlformats.org/officeDocument/2006/relationships/diagramLayout" Target="../diagrams/layout11.xml"/><Relationship Id="rId10" Type="http://schemas.openxmlformats.org/officeDocument/2006/relationships/diagramLayout" Target="../diagrams/layout10.xml"/><Relationship Id="rId19" Type="http://schemas.openxmlformats.org/officeDocument/2006/relationships/image" Target="../media/image148.jpeg"/><Relationship Id="rId4" Type="http://schemas.openxmlformats.org/officeDocument/2006/relationships/diagramData" Target="../diagrams/data9.xml"/><Relationship Id="rId9" Type="http://schemas.openxmlformats.org/officeDocument/2006/relationships/diagramData" Target="../diagrams/data10.xml"/><Relationship Id="rId14" Type="http://schemas.openxmlformats.org/officeDocument/2006/relationships/diagramData" Target="../diagrams/data11.xml"/><Relationship Id="rId22" Type="http://schemas.openxmlformats.org/officeDocument/2006/relationships/image" Target="../media/image151.jpeg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2.xml"/><Relationship Id="rId13" Type="http://schemas.microsoft.com/office/2007/relationships/diagramDrawing" Target="../diagrams/drawing13.xml"/><Relationship Id="rId18" Type="http://schemas.microsoft.com/office/2007/relationships/diagramDrawing" Target="../diagrams/drawing14.xml"/><Relationship Id="rId3" Type="http://schemas.openxmlformats.org/officeDocument/2006/relationships/image" Target="../media/image6.jpeg"/><Relationship Id="rId21" Type="http://schemas.openxmlformats.org/officeDocument/2006/relationships/image" Target="../media/image153.jpeg"/><Relationship Id="rId7" Type="http://schemas.openxmlformats.org/officeDocument/2006/relationships/diagramColors" Target="../diagrams/colors12.xml"/><Relationship Id="rId12" Type="http://schemas.openxmlformats.org/officeDocument/2006/relationships/diagramColors" Target="../diagrams/colors13.xml"/><Relationship Id="rId17" Type="http://schemas.openxmlformats.org/officeDocument/2006/relationships/diagramColors" Target="../diagrams/colors14.xml"/><Relationship Id="rId25" Type="http://schemas.openxmlformats.org/officeDocument/2006/relationships/image" Target="../media/image157.jpeg"/><Relationship Id="rId2" Type="http://schemas.openxmlformats.org/officeDocument/2006/relationships/notesSlide" Target="../notesSlides/notesSlide14.xml"/><Relationship Id="rId16" Type="http://schemas.openxmlformats.org/officeDocument/2006/relationships/diagramQuickStyle" Target="../diagrams/quickStyle14.xml"/><Relationship Id="rId20" Type="http://schemas.openxmlformats.org/officeDocument/2006/relationships/hyperlink" Target="http://images.yandex.ru/yandsearch?source=wiz&amp;fp=0&amp;img_url=http://www.dostup1.ru/netcat_files/Image/2012/10/18/ChS_2.jpg&amp;text=%D0%BA%D0%B0%D1%80%D1%82%D0%B8%D0%BD%D0%BA%D0%B8%20%D0%BF%D0%BE%20%D1%87%D1%80%D0%B5%D0%B7%D0%B2%D1%8B%D1%87%D0%B0%D0%B9%D0%BD%D1%8B%D0%BC%20%D1%81%D0%B8%D1%82%D1%83%D0%B0%D1%86%D0%B8%D1%8F%D0%BC&amp;noreask=1&amp;pos=26&amp;lr=46&amp;rpt=simage" TargetMode="Externa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2.xml"/><Relationship Id="rId11" Type="http://schemas.openxmlformats.org/officeDocument/2006/relationships/diagramQuickStyle" Target="../diagrams/quickStyle13.xml"/><Relationship Id="rId24" Type="http://schemas.openxmlformats.org/officeDocument/2006/relationships/image" Target="../media/image156.jpeg"/><Relationship Id="rId5" Type="http://schemas.openxmlformats.org/officeDocument/2006/relationships/diagramLayout" Target="../diagrams/layout12.xml"/><Relationship Id="rId15" Type="http://schemas.openxmlformats.org/officeDocument/2006/relationships/diagramLayout" Target="../diagrams/layout14.xml"/><Relationship Id="rId23" Type="http://schemas.openxmlformats.org/officeDocument/2006/relationships/image" Target="../media/image155.jpeg"/><Relationship Id="rId10" Type="http://schemas.openxmlformats.org/officeDocument/2006/relationships/diagramLayout" Target="../diagrams/layout13.xml"/><Relationship Id="rId19" Type="http://schemas.openxmlformats.org/officeDocument/2006/relationships/image" Target="../media/image152.jpeg"/><Relationship Id="rId4" Type="http://schemas.openxmlformats.org/officeDocument/2006/relationships/diagramData" Target="../diagrams/data12.xml"/><Relationship Id="rId9" Type="http://schemas.openxmlformats.org/officeDocument/2006/relationships/diagramData" Target="../diagrams/data13.xml"/><Relationship Id="rId14" Type="http://schemas.openxmlformats.org/officeDocument/2006/relationships/diagramData" Target="../diagrams/data14.xml"/><Relationship Id="rId22" Type="http://schemas.openxmlformats.org/officeDocument/2006/relationships/image" Target="../media/image154.jpeg"/></Relationships>
</file>

<file path=ppt/slides/_rels/slide5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13" Type="http://schemas.microsoft.com/office/2007/relationships/diagramDrawing" Target="../diagrams/drawing16.xml"/><Relationship Id="rId18" Type="http://schemas.microsoft.com/office/2007/relationships/diagramDrawing" Target="../diagrams/drawing17.xml"/><Relationship Id="rId26" Type="http://schemas.openxmlformats.org/officeDocument/2006/relationships/image" Target="../media/image160.jpeg"/><Relationship Id="rId3" Type="http://schemas.openxmlformats.org/officeDocument/2006/relationships/image" Target="../media/image6.jpeg"/><Relationship Id="rId21" Type="http://schemas.openxmlformats.org/officeDocument/2006/relationships/diagramQuickStyle" Target="../diagrams/quickStyle18.xml"/><Relationship Id="rId7" Type="http://schemas.openxmlformats.org/officeDocument/2006/relationships/diagramColors" Target="../diagrams/colors15.xml"/><Relationship Id="rId12" Type="http://schemas.openxmlformats.org/officeDocument/2006/relationships/diagramColors" Target="../diagrams/colors16.xml"/><Relationship Id="rId17" Type="http://schemas.openxmlformats.org/officeDocument/2006/relationships/diagramColors" Target="../diagrams/colors17.xml"/><Relationship Id="rId25" Type="http://schemas.openxmlformats.org/officeDocument/2006/relationships/image" Target="../media/image159.jpeg"/><Relationship Id="rId2" Type="http://schemas.openxmlformats.org/officeDocument/2006/relationships/notesSlide" Target="../notesSlides/notesSlide15.xml"/><Relationship Id="rId16" Type="http://schemas.openxmlformats.org/officeDocument/2006/relationships/diagramQuickStyle" Target="../diagrams/quickStyle17.xml"/><Relationship Id="rId20" Type="http://schemas.openxmlformats.org/officeDocument/2006/relationships/diagramLayout" Target="../diagrams/layout18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15.xml"/><Relationship Id="rId11" Type="http://schemas.openxmlformats.org/officeDocument/2006/relationships/diagramQuickStyle" Target="../diagrams/quickStyle16.xml"/><Relationship Id="rId24" Type="http://schemas.openxmlformats.org/officeDocument/2006/relationships/image" Target="../media/image158.jpeg"/><Relationship Id="rId5" Type="http://schemas.openxmlformats.org/officeDocument/2006/relationships/diagramLayout" Target="../diagrams/layout15.xml"/><Relationship Id="rId15" Type="http://schemas.openxmlformats.org/officeDocument/2006/relationships/diagramLayout" Target="../diagrams/layout17.xml"/><Relationship Id="rId23" Type="http://schemas.microsoft.com/office/2007/relationships/diagramDrawing" Target="../diagrams/drawing18.xml"/><Relationship Id="rId10" Type="http://schemas.openxmlformats.org/officeDocument/2006/relationships/diagramLayout" Target="../diagrams/layout16.xml"/><Relationship Id="rId19" Type="http://schemas.openxmlformats.org/officeDocument/2006/relationships/diagramData" Target="../diagrams/data18.xml"/><Relationship Id="rId4" Type="http://schemas.openxmlformats.org/officeDocument/2006/relationships/diagramData" Target="../diagrams/data15.xml"/><Relationship Id="rId9" Type="http://schemas.openxmlformats.org/officeDocument/2006/relationships/diagramData" Target="../diagrams/data16.xml"/><Relationship Id="rId14" Type="http://schemas.openxmlformats.org/officeDocument/2006/relationships/diagramData" Target="../diagrams/data17.xml"/><Relationship Id="rId22" Type="http://schemas.openxmlformats.org/officeDocument/2006/relationships/diagramColors" Target="../diagrams/colors18.xml"/><Relationship Id="rId27" Type="http://schemas.openxmlformats.org/officeDocument/2006/relationships/image" Target="../media/image161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9.xml"/><Relationship Id="rId13" Type="http://schemas.openxmlformats.org/officeDocument/2006/relationships/diagramQuickStyle" Target="../diagrams/quickStyle20.xml"/><Relationship Id="rId18" Type="http://schemas.openxmlformats.org/officeDocument/2006/relationships/diagramData" Target="../diagrams/data21.xml"/><Relationship Id="rId26" Type="http://schemas.openxmlformats.org/officeDocument/2006/relationships/diagramColors" Target="../diagrams/colors22.xml"/><Relationship Id="rId3" Type="http://schemas.openxmlformats.org/officeDocument/2006/relationships/image" Target="../media/image6.jpeg"/><Relationship Id="rId21" Type="http://schemas.openxmlformats.org/officeDocument/2006/relationships/diagramColors" Target="../diagrams/colors21.xml"/><Relationship Id="rId7" Type="http://schemas.openxmlformats.org/officeDocument/2006/relationships/diagramQuickStyle" Target="../diagrams/quickStyle19.xml"/><Relationship Id="rId12" Type="http://schemas.openxmlformats.org/officeDocument/2006/relationships/diagramLayout" Target="../diagrams/layout20.xml"/><Relationship Id="rId17" Type="http://schemas.openxmlformats.org/officeDocument/2006/relationships/image" Target="../media/image165.jpeg"/><Relationship Id="rId25" Type="http://schemas.openxmlformats.org/officeDocument/2006/relationships/diagramQuickStyle" Target="../diagrams/quickStyle22.xm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64.jpeg"/><Relationship Id="rId20" Type="http://schemas.openxmlformats.org/officeDocument/2006/relationships/diagramQuickStyle" Target="../diagrams/quickStyle21.xml"/><Relationship Id="rId1" Type="http://schemas.openxmlformats.org/officeDocument/2006/relationships/slideLayout" Target="../slideLayouts/slideLayout50.xml"/><Relationship Id="rId6" Type="http://schemas.openxmlformats.org/officeDocument/2006/relationships/diagramLayout" Target="../diagrams/layout19.xml"/><Relationship Id="rId11" Type="http://schemas.openxmlformats.org/officeDocument/2006/relationships/diagramData" Target="../diagrams/data20.xml"/><Relationship Id="rId24" Type="http://schemas.openxmlformats.org/officeDocument/2006/relationships/diagramLayout" Target="../diagrams/layout22.xml"/><Relationship Id="rId5" Type="http://schemas.openxmlformats.org/officeDocument/2006/relationships/diagramData" Target="../diagrams/data19.xml"/><Relationship Id="rId15" Type="http://schemas.microsoft.com/office/2007/relationships/diagramDrawing" Target="../diagrams/drawing20.xml"/><Relationship Id="rId23" Type="http://schemas.openxmlformats.org/officeDocument/2006/relationships/diagramData" Target="../diagrams/data22.xml"/><Relationship Id="rId10" Type="http://schemas.openxmlformats.org/officeDocument/2006/relationships/image" Target="../media/image163.jpeg"/><Relationship Id="rId19" Type="http://schemas.openxmlformats.org/officeDocument/2006/relationships/diagramLayout" Target="../diagrams/layout21.xml"/><Relationship Id="rId4" Type="http://schemas.openxmlformats.org/officeDocument/2006/relationships/image" Target="../media/image162.jpeg"/><Relationship Id="rId9" Type="http://schemas.microsoft.com/office/2007/relationships/diagramDrawing" Target="../diagrams/drawing19.xml"/><Relationship Id="rId14" Type="http://schemas.openxmlformats.org/officeDocument/2006/relationships/diagramColors" Target="../diagrams/colors20.xml"/><Relationship Id="rId22" Type="http://schemas.microsoft.com/office/2007/relationships/diagramDrawing" Target="../diagrams/drawing21.xml"/><Relationship Id="rId27" Type="http://schemas.microsoft.com/office/2007/relationships/diagramDrawing" Target="../diagrams/drawing22.xml"/></Relationships>
</file>

<file path=ppt/slides/_rels/slide5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3.xml"/><Relationship Id="rId13" Type="http://schemas.openxmlformats.org/officeDocument/2006/relationships/diagramQuickStyle" Target="../diagrams/quickStyle24.xml"/><Relationship Id="rId18" Type="http://schemas.openxmlformats.org/officeDocument/2006/relationships/diagramQuickStyle" Target="../diagrams/quickStyle25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3.xml"/><Relationship Id="rId12" Type="http://schemas.openxmlformats.org/officeDocument/2006/relationships/diagramLayout" Target="../diagrams/layout24.xml"/><Relationship Id="rId17" Type="http://schemas.openxmlformats.org/officeDocument/2006/relationships/diagramLayout" Target="../diagrams/layout25.xml"/><Relationship Id="rId2" Type="http://schemas.openxmlformats.org/officeDocument/2006/relationships/notesSlide" Target="../notesSlides/notesSlide17.xml"/><Relationship Id="rId16" Type="http://schemas.openxmlformats.org/officeDocument/2006/relationships/diagramData" Target="../diagrams/data25.xml"/><Relationship Id="rId20" Type="http://schemas.microsoft.com/office/2007/relationships/diagramDrawing" Target="../diagrams/drawing25.xml"/><Relationship Id="rId1" Type="http://schemas.openxmlformats.org/officeDocument/2006/relationships/slideLayout" Target="../slideLayouts/slideLayout50.xml"/><Relationship Id="rId6" Type="http://schemas.openxmlformats.org/officeDocument/2006/relationships/diagramQuickStyle" Target="../diagrams/quickStyle23.xml"/><Relationship Id="rId11" Type="http://schemas.openxmlformats.org/officeDocument/2006/relationships/diagramData" Target="../diagrams/data24.xml"/><Relationship Id="rId5" Type="http://schemas.openxmlformats.org/officeDocument/2006/relationships/diagramLayout" Target="../diagrams/layout23.xml"/><Relationship Id="rId15" Type="http://schemas.microsoft.com/office/2007/relationships/diagramDrawing" Target="../diagrams/drawing24.xml"/><Relationship Id="rId10" Type="http://schemas.openxmlformats.org/officeDocument/2006/relationships/image" Target="../media/image167.jpeg"/><Relationship Id="rId19" Type="http://schemas.openxmlformats.org/officeDocument/2006/relationships/diagramColors" Target="../diagrams/colors25.xml"/><Relationship Id="rId4" Type="http://schemas.openxmlformats.org/officeDocument/2006/relationships/diagramData" Target="../diagrams/data23.xml"/><Relationship Id="rId9" Type="http://schemas.openxmlformats.org/officeDocument/2006/relationships/image" Target="../media/image166.jpeg"/><Relationship Id="rId14" Type="http://schemas.openxmlformats.org/officeDocument/2006/relationships/diagramColors" Target="../diagrams/colors2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71.jpe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jpeg"/><Relationship Id="rId4" Type="http://schemas.openxmlformats.org/officeDocument/2006/relationships/image" Target="../media/image169.png"/><Relationship Id="rId9" Type="http://schemas.openxmlformats.org/officeDocument/2006/relationships/image" Target="../media/image17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9.xml"/><Relationship Id="rId6" Type="http://schemas.openxmlformats.org/officeDocument/2006/relationships/chart" Target="../charts/chart22.xml"/><Relationship Id="rId5" Type="http://schemas.openxmlformats.org/officeDocument/2006/relationships/chart" Target="../charts/chart21.xml"/><Relationship Id="rId4" Type="http://schemas.openxmlformats.org/officeDocument/2006/relationships/image" Target="../media/image178.jpeg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6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6.xml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8.xml"/><Relationship Id="rId6" Type="http://schemas.openxmlformats.org/officeDocument/2006/relationships/diagramQuickStyle" Target="../diagrams/quickStyle26.xml"/><Relationship Id="rId5" Type="http://schemas.openxmlformats.org/officeDocument/2006/relationships/diagramLayout" Target="../diagrams/layout26.xml"/><Relationship Id="rId4" Type="http://schemas.openxmlformats.org/officeDocument/2006/relationships/diagramData" Target="../diagrams/data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4" cstate="print"/>
          <a:srcRect t="36072"/>
          <a:stretch>
            <a:fillRect/>
          </a:stretch>
        </p:blipFill>
        <p:spPr bwMode="auto">
          <a:xfrm>
            <a:off x="6022512" y="5361375"/>
            <a:ext cx="3121488" cy="1496625"/>
          </a:xfrm>
          <a:prstGeom prst="rect">
            <a:avLst/>
          </a:prstGeom>
          <a:noFill/>
        </p:spPr>
      </p:pic>
      <p:pic>
        <p:nvPicPr>
          <p:cNvPr id="15" name="Рисунок 14" descr="карта"/>
          <p:cNvPicPr/>
          <p:nvPr/>
        </p:nvPicPr>
        <p:blipFill>
          <a:blip r:embed="rId5" cstate="print">
            <a:lum bright="12000" contrast="24000"/>
          </a:blip>
          <a:srcRect/>
          <a:stretch>
            <a:fillRect/>
          </a:stretch>
        </p:blipFill>
        <p:spPr bwMode="auto">
          <a:xfrm>
            <a:off x="7072331" y="1"/>
            <a:ext cx="2071670" cy="16430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9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142853"/>
            <a:ext cx="928694" cy="1206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85721" y="1142985"/>
            <a:ext cx="8686800" cy="1841380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БЮДЖЕТ 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граждан</a:t>
            </a:r>
            <a:br>
              <a:rPr lang="ru-RU" sz="7200" i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72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57686" y="3214686"/>
            <a:ext cx="41434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3B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2025-2027 годы </a:t>
            </a:r>
            <a:endParaRPr lang="ru-RU" sz="4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C0003B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2" name="Picture 2" descr="http://naenisee.ru/files/regions/ust-abakanskiy/header.jpg"/>
          <p:cNvPicPr>
            <a:picLocks noChangeAspect="1" noChangeArrowheads="1"/>
          </p:cNvPicPr>
          <p:nvPr/>
        </p:nvPicPr>
        <p:blipFill>
          <a:blip r:embed="rId7" cstate="print"/>
          <a:srcRect l="15229"/>
          <a:stretch>
            <a:fillRect/>
          </a:stretch>
        </p:blipFill>
        <p:spPr bwMode="auto">
          <a:xfrm>
            <a:off x="1" y="5429264"/>
            <a:ext cx="4374226" cy="10001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59632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>
          <a:xfrm>
            <a:off x="31432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  <p:grpSp>
        <p:nvGrpSpPr>
          <p:cNvPr id="11" name="Группа 10"/>
          <p:cNvGrpSpPr/>
          <p:nvPr/>
        </p:nvGrpSpPr>
        <p:grpSpPr>
          <a:xfrm>
            <a:off x="251520" y="3212976"/>
            <a:ext cx="437374" cy="428628"/>
            <a:chOff x="0" y="60476"/>
            <a:chExt cx="437374" cy="624820"/>
          </a:xfrm>
        </p:grpSpPr>
        <p:sp>
          <p:nvSpPr>
            <p:cNvPr id="12" name="Нашивка 11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13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971600" y="476672"/>
            <a:ext cx="7858180" cy="1200329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3B"/>
                </a:solidFill>
              </a:rPr>
              <a:t>Целью основных направлений бюджетной и налоговой политики Усть-Абаканского района Республики Хакасия на 2025 год и на плановый период 2026 и 2027 годов является определение условий, используемых при составлении проекта бюджета муниципального образования Усть-Абаканский район на 2025 год и плановый период 2026 и 2027 годов, подходов к его формированию, основных характеристик и прогнозируемых параметров проекта бюджета муниципального образования Усть-Абаканский район на 2025 год и плановый период 2026 и 2027 годов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1772816"/>
            <a:ext cx="8358246" cy="646331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FF0000"/>
                </a:solidFill>
              </a:rPr>
              <a:t>Основные направления бюджетной и налоговой политики направлены на повышение эффективности управления муниципальными финансами, реализацию национальных и региональных проектов на муниципальном уровне, а также повышение эффективности реализации мероприятий в рамках муниципальных программ.</a:t>
            </a:r>
            <a:endParaRPr lang="ru-RU" sz="1200" b="1" dirty="0">
              <a:solidFill>
                <a:srgbClr val="FF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3140968"/>
            <a:ext cx="7929618" cy="492443"/>
          </a:xfrm>
          <a:prstGeom prst="rect">
            <a:avLst/>
          </a:prstGeom>
        </p:spPr>
        <p:style>
          <a:lnRef idx="1">
            <a:schemeClr val="accent3"/>
          </a:lnRef>
          <a:fillRef idx="1003">
            <a:schemeClr val="lt1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решения, принимаемые на региональном уровне в рамках налоговой политики и межбюджетных отношений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27584" y="3717032"/>
            <a:ext cx="7929618" cy="492443"/>
          </a:xfrm>
          <a:prstGeom prst="rect">
            <a:avLst/>
          </a:prstGeom>
        </p:spPr>
        <p:style>
          <a:lnRef idx="1">
            <a:schemeClr val="accent5"/>
          </a:lnRef>
          <a:fillRef idx="1003">
            <a:schemeClr val="lt1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3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300" b="1" i="1" dirty="0" smtClean="0"/>
              <a:t>стратегическая </a:t>
            </a:r>
            <a:r>
              <a:rPr lang="ru-RU" sz="1300" b="1" i="1" dirty="0" err="1" smtClean="0"/>
              <a:t>приоритизация</a:t>
            </a:r>
            <a:r>
              <a:rPr lang="ru-RU" sz="1300" b="1" i="1" dirty="0" smtClean="0"/>
              <a:t> расходов бюджета, т.е. приоритетное планирование бюджетных ассигнований</a:t>
            </a:r>
            <a:endParaRPr lang="ru-RU" sz="13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grpSp>
        <p:nvGrpSpPr>
          <p:cNvPr id="26" name="Группа 25"/>
          <p:cNvGrpSpPr/>
          <p:nvPr/>
        </p:nvGrpSpPr>
        <p:grpSpPr>
          <a:xfrm>
            <a:off x="251520" y="6093296"/>
            <a:ext cx="437374" cy="428628"/>
            <a:chOff x="0" y="60476"/>
            <a:chExt cx="437374" cy="624820"/>
          </a:xfrm>
        </p:grpSpPr>
        <p:sp>
          <p:nvSpPr>
            <p:cNvPr id="27" name="Нашивка 2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827584" y="4797152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укрепление и развитие налогового потенциала района , формирование бюджетных параметров исходя из необходимости безусловного исполнения действующих расходных обязательств 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1" name="Нашивка 30"/>
          <p:cNvSpPr/>
          <p:nvPr/>
        </p:nvSpPr>
        <p:spPr>
          <a:xfrm rot="5400000">
            <a:off x="255893" y="378466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19" name="Нашивка 18"/>
          <p:cNvSpPr/>
          <p:nvPr/>
        </p:nvSpPr>
        <p:spPr>
          <a:xfrm rot="5400000">
            <a:off x="255893" y="5440851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2" name="Прямоугольник 21"/>
          <p:cNvSpPr/>
          <p:nvPr/>
        </p:nvSpPr>
        <p:spPr>
          <a:xfrm>
            <a:off x="827584" y="5373216"/>
            <a:ext cx="7929618" cy="477054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создание условий  (оптимизация бюджетных расходов) для повышения эффективности расходов и качества управления муниципальными финансами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27584" y="5949280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chemeClr val="tx2">
                    <a:lumMod val="75000"/>
                  </a:schemeClr>
                </a:solidFill>
              </a:rPr>
              <a:t>организацию работы по наращиванию темпов привлечения дополнительной финансовой помощи из республиканского бюджета, а также средств на софинансирование расходных обязательств Усть-Абаканского района, в том числе в рамках муниципальных программ</a:t>
            </a:r>
            <a:endParaRPr lang="ru-RU" sz="1200" b="1" i="1" dirty="0" smtClean="0">
              <a:solidFill>
                <a:schemeClr val="tx2">
                  <a:lumMod val="75000"/>
                </a:schemeClr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24" name="Нашивка 23"/>
          <p:cNvSpPr/>
          <p:nvPr/>
        </p:nvSpPr>
        <p:spPr>
          <a:xfrm rot="5400000">
            <a:off x="255893" y="4864787"/>
            <a:ext cx="428628" cy="437374"/>
          </a:xfrm>
          <a:prstGeom prst="chevron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sp>
      <p:sp>
        <p:nvSpPr>
          <p:cNvPr id="25" name="Прямоугольник 24"/>
          <p:cNvSpPr/>
          <p:nvPr/>
        </p:nvSpPr>
        <p:spPr>
          <a:xfrm>
            <a:off x="827584" y="2564904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3B"/>
                </a:solidFill>
              </a:rPr>
              <a:t>Основное влияние на реализацию бюджетной и налоговой политики Усть-Абаканского района в плановом периоде окажут:</a:t>
            </a:r>
            <a:endParaRPr lang="ru-RU" sz="1200" b="1" dirty="0" smtClean="0">
              <a:solidFill>
                <a:srgbClr val="C0003B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827584" y="4293096"/>
            <a:ext cx="7929618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rgbClr val="C0003B"/>
                </a:solidFill>
              </a:rPr>
              <a:t>Бюджетная и налоговая политика Усть-Абаканского района Республики Хакасия в 2025-2027 годах будет направлена на:</a:t>
            </a:r>
            <a:endParaRPr lang="ru-RU" sz="1200" b="1" dirty="0" smtClean="0">
              <a:solidFill>
                <a:srgbClr val="C0003B"/>
              </a:solidFill>
              <a:latin typeface="Cambria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85852" y="357166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11</a:t>
            </a:fld>
            <a:endParaRPr lang="ru-RU" dirty="0"/>
          </a:p>
        </p:txBody>
      </p:sp>
      <p:grpSp>
        <p:nvGrpSpPr>
          <p:cNvPr id="22" name="Группа 21"/>
          <p:cNvGrpSpPr/>
          <p:nvPr/>
        </p:nvGrpSpPr>
        <p:grpSpPr>
          <a:xfrm>
            <a:off x="467544" y="1484784"/>
            <a:ext cx="437374" cy="428628"/>
            <a:chOff x="0" y="60476"/>
            <a:chExt cx="437374" cy="624820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67544" y="1052736"/>
            <a:ext cx="437374" cy="428628"/>
            <a:chOff x="0" y="60476"/>
            <a:chExt cx="437374" cy="624820"/>
          </a:xfrm>
        </p:grpSpPr>
        <p:sp>
          <p:nvSpPr>
            <p:cNvPr id="26" name="Нашивка 2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2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2" name="Прямоугольник 31"/>
          <p:cNvSpPr/>
          <p:nvPr/>
        </p:nvSpPr>
        <p:spPr>
          <a:xfrm>
            <a:off x="971600" y="692696"/>
            <a:ext cx="7929618" cy="646331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сохранение достигнутого соотношения между уровнем оплаты труда «указанных» категорий работников бюджетной сферы и майским Указом Президента РФ и уровнем среднемесячного дохода от трудовой деятельности;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71600" y="1412776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396875" algn="just" eaLnBrk="0" hangingPunct="0">
              <a:tabLst>
                <a:tab pos="630238" algn="l"/>
              </a:tabLst>
            </a:pPr>
            <a:r>
              <a:rPr lang="ru-RU" sz="1200" b="1" i="1" dirty="0" smtClean="0">
                <a:solidFill>
                  <a:srgbClr val="C00000"/>
                </a:solidFill>
                <a:latin typeface="Constantia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lang="ru-RU" sz="1200" b="1" i="1" dirty="0" smtClean="0">
                <a:solidFill>
                  <a:srgbClr val="C00000"/>
                </a:solidFill>
              </a:rPr>
              <a:t>повышение уровня минимального размера оплаты труда с 01.01.2025 года в соответствии с Законом Российской Федерации от 19.06.2000 № 82-ФЗ «О минимальном размере оплаты труда»;</a:t>
            </a:r>
            <a:endParaRPr lang="ru-RU" sz="1200" b="1" i="1" dirty="0" smtClean="0">
              <a:solidFill>
                <a:srgbClr val="C0000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962075" y="1977405"/>
            <a:ext cx="7929618" cy="4616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i="1" dirty="0" smtClean="0">
                <a:solidFill>
                  <a:srgbClr val="C00000"/>
                </a:solidFill>
              </a:rPr>
              <a:t>- соблюдение условий софинансирования к федеральным и региональным средствам, в том числе на реализацию национальных и региональных проектов.</a:t>
            </a:r>
            <a:endParaRPr lang="ru-RU" sz="1200" b="1" i="1" dirty="0">
              <a:solidFill>
                <a:srgbClr val="C00000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467544" y="2060848"/>
            <a:ext cx="437374" cy="428628"/>
            <a:chOff x="0" y="60476"/>
            <a:chExt cx="437374" cy="624820"/>
          </a:xfrm>
        </p:grpSpPr>
        <p:sp>
          <p:nvSpPr>
            <p:cNvPr id="28" name="Нашивка 27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5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7" name="Прямоугольник 36"/>
          <p:cNvSpPr/>
          <p:nvPr/>
        </p:nvSpPr>
        <p:spPr>
          <a:xfrm>
            <a:off x="971600" y="2564904"/>
            <a:ext cx="7929618" cy="46166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indent="396875" algn="ctr" eaLnBrk="0" hangingPunct="0">
              <a:tabLst>
                <a:tab pos="630238" algn="l"/>
              </a:tabLst>
            </a:pPr>
            <a:r>
              <a:rPr lang="ru-RU" sz="1200" b="1" dirty="0" smtClean="0">
                <a:solidFill>
                  <a:schemeClr val="tx1"/>
                </a:solidFill>
              </a:rPr>
              <a:t>Повышение эффективности и результативности расходования бюджетных средств будет обеспечено в том числе за счет реализации следующих мероприятий:</a:t>
            </a:r>
            <a:endParaRPr lang="ru-RU" sz="1200" b="1" dirty="0" smtClean="0">
              <a:solidFill>
                <a:schemeClr val="tx1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971600" y="3072348"/>
            <a:ext cx="7929618" cy="3724096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обеспечение необходимых условий для эффективности расходов муниципальных финансов;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определение четких приоритетов использования бюджетных средств с учетом текущей экономической ситуации;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обеспечение выполнения ключевых и целевых показателей муниципальных программ. При планировании бюджетных ассигнований следует детально оценить содержание муниципальных программ района, соизмерив объемы их финансового обеспечения с реальными возможностями бюджета района, обеспечить реализацию системы управления бюджетными расходами, увязанной с формированием муниципальных программ с учетом интеграции в них мероприятий, направленных на достижение соответствующих результатов региональных проектов в рамках решения задач национальных проектов;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реализации проектов инициативного бюджетирования;</a:t>
            </a:r>
          </a:p>
          <a:p>
            <a:endParaRPr lang="ru-RU" sz="12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оперативное принятие решений по перераспределению средств бюджета муниципального района (в том числе высвободившихся в результате экономии, образовавшейся при заключении муниципальных контрактов</a:t>
            </a: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(договоров), в пользу приоритетных и значимых направлений расходов по основаниям, предусмотренным бюджетным законодательством;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оптимизация расходов на содержание органов муниципальной власти, муниципальных учреждений;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95536" y="3429000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395536" y="4365104"/>
            <a:ext cx="437374" cy="428628"/>
            <a:chOff x="0" y="60476"/>
            <a:chExt cx="437374" cy="624820"/>
          </a:xfrm>
        </p:grpSpPr>
        <p:sp>
          <p:nvSpPr>
            <p:cNvPr id="43" name="Нашивка 42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4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395536" y="5301208"/>
            <a:ext cx="437374" cy="428628"/>
            <a:chOff x="0" y="60476"/>
            <a:chExt cx="437374" cy="624820"/>
          </a:xfrm>
        </p:grpSpPr>
        <p:sp>
          <p:nvSpPr>
            <p:cNvPr id="46" name="Нашивка 45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7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8" name="Группа 47"/>
          <p:cNvGrpSpPr/>
          <p:nvPr/>
        </p:nvGrpSpPr>
        <p:grpSpPr>
          <a:xfrm>
            <a:off x="395536" y="6093296"/>
            <a:ext cx="437374" cy="428628"/>
            <a:chOff x="0" y="60476"/>
            <a:chExt cx="437374" cy="624820"/>
          </a:xfrm>
        </p:grpSpPr>
        <p:sp>
          <p:nvSpPr>
            <p:cNvPr id="49" name="Нашивка 4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5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31640" y="18864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12</a:t>
            </a:fld>
            <a:endParaRPr lang="ru-RU" dirty="0"/>
          </a:p>
        </p:txBody>
      </p:sp>
      <p:pic>
        <p:nvPicPr>
          <p:cNvPr id="20" name="Рисунок 19" descr="http://900igr.net/up/datas/111023/00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4077072"/>
            <a:ext cx="4032448" cy="2427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" descr="C:\Users\ПИНЯСОВАОА\Desktop\Бюджет для граждан\russia-450-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4221088"/>
            <a:ext cx="3407736" cy="2021924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043608" y="620688"/>
            <a:ext cx="7929618" cy="3354765"/>
          </a:xfrm>
          <a:prstGeom prst="rect">
            <a:avLst/>
          </a:prstGeom>
        </p:spPr>
        <p:style>
          <a:lnRef idx="1">
            <a:schemeClr val="accent4"/>
          </a:lnRef>
          <a:fillRef idx="1003">
            <a:schemeClr val="lt1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финансовое обеспечение принятых расходных обязательств с учетом проведения мероприятий по их оптимизации, сокращению неэффективных расходов;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соблюдение финансовой дисциплины главными распорядителями и получателями бюджетных средств;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повышение эффективности функционирования контрактной системы в сфере закупок товаров, работ, услуг для обеспечения муниципальных нужд, направленной на обеспечение экономного и результативного использования бюджетных средств;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осуществление внутреннего муниципального финансового контроля в соответствии с федеральными стандартами внутреннего муниципального финансового контроля, утвержденными Правительством Российской Федерации;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повышение качества финансового менеджмента главных распорядителей бюджетных средств;</a:t>
            </a:r>
          </a:p>
          <a:p>
            <a:pPr>
              <a:buFontTx/>
              <a:buChar char="-"/>
            </a:pPr>
            <a:r>
              <a:rPr lang="ru-RU" sz="1200" b="1" i="1" dirty="0" smtClean="0">
                <a:solidFill>
                  <a:schemeClr val="accent6"/>
                </a:solidFill>
              </a:rPr>
              <a:t>участие в приоритетном порядке, исходя из возможностей бюджета, в реализации национальных проектов (программ), государственных программах и мероприятиях, </a:t>
            </a:r>
            <a:r>
              <a:rPr lang="ru-RU" sz="1200" b="1" i="1" dirty="0" err="1" smtClean="0">
                <a:solidFill>
                  <a:schemeClr val="accent6"/>
                </a:solidFill>
              </a:rPr>
              <a:t>софинансируемых</a:t>
            </a:r>
            <a:r>
              <a:rPr lang="ru-RU" sz="1200" b="1" i="1" dirty="0" smtClean="0">
                <a:solidFill>
                  <a:schemeClr val="accent6"/>
                </a:solidFill>
              </a:rPr>
              <a:t> из федерального бюджета и республиканского бюджета Республики Хакасия; </a:t>
            </a:r>
          </a:p>
          <a:p>
            <a:endParaRPr lang="ru-RU" sz="800" b="1" i="1" dirty="0" smtClean="0">
              <a:solidFill>
                <a:schemeClr val="accent6"/>
              </a:solidFill>
            </a:endParaRPr>
          </a:p>
          <a:p>
            <a:r>
              <a:rPr lang="ru-RU" sz="1200" b="1" i="1" dirty="0" smtClean="0">
                <a:solidFill>
                  <a:schemeClr val="accent6"/>
                </a:solidFill>
              </a:rPr>
              <a:t>- привлечение средств из вышестоящих бюджетов на софинансирование расходных обязательств муниципального образования Усть-Абаканский район</a:t>
            </a:r>
            <a:endParaRPr lang="ru-RU" sz="1200" b="1" i="1" dirty="0">
              <a:solidFill>
                <a:schemeClr val="accent6"/>
              </a:solidFill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39552" y="1196752"/>
            <a:ext cx="437374" cy="428628"/>
            <a:chOff x="0" y="60476"/>
            <a:chExt cx="437374" cy="624820"/>
          </a:xfrm>
        </p:grpSpPr>
        <p:sp>
          <p:nvSpPr>
            <p:cNvPr id="29" name="Нашивка 28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0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539552" y="2060848"/>
            <a:ext cx="437374" cy="428628"/>
            <a:chOff x="0" y="60476"/>
            <a:chExt cx="437374" cy="624820"/>
          </a:xfrm>
        </p:grpSpPr>
        <p:sp>
          <p:nvSpPr>
            <p:cNvPr id="37" name="Нашивка 36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38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539552" y="2924944"/>
            <a:ext cx="437374" cy="428628"/>
            <a:chOff x="0" y="60476"/>
            <a:chExt cx="437374" cy="624820"/>
          </a:xfrm>
        </p:grpSpPr>
        <p:sp>
          <p:nvSpPr>
            <p:cNvPr id="40" name="Нашивка 39"/>
            <p:cNvSpPr/>
            <p:nvPr/>
          </p:nvSpPr>
          <p:spPr>
            <a:xfrm rot="5400000">
              <a:off x="-93723" y="154199"/>
              <a:ext cx="624820" cy="437374"/>
            </a:xfrm>
            <a:prstGeom prst="chevron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sp>
          <p:nvSpPr>
            <p:cNvPr id="41" name="Нашивка 4"/>
            <p:cNvSpPr/>
            <p:nvPr/>
          </p:nvSpPr>
          <p:spPr>
            <a:xfrm>
              <a:off x="0" y="279163"/>
              <a:ext cx="437374" cy="18744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255" tIns="8255" rIns="8255" bIns="8255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300" kern="1200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1600" y="476672"/>
            <a:ext cx="8001056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Целью основных направлений является определение условий, используемых при составлении проекта бюджета на 2025 год и на плановый период 2026 и 2027 годов, и подходов к его формированию, основных характеристик и прогнозируемых параметров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71600" y="1196752"/>
            <a:ext cx="7786742" cy="101566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75000"/>
                  </a:schemeClr>
                </a:solidFill>
              </a:rPr>
              <a:t>Приоритетами и задачами налоговой политики Усть-Абаканского района на 2025-2027 годы будут являться меры, направленные на наращивание доходного потенциала района, обеспечение бюджетной устойчивости и сбалансированности бюджета, улучшение социального положения малообеспеченных категорий граждан, стимулирование инвестиционной активности, предпринимательской деятельности и легализации теневой сферы бизнеса.</a:t>
            </a:r>
            <a:endParaRPr lang="ru-RU" sz="1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179512" y="2449101"/>
            <a:ext cx="8784976" cy="440889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продолжение работы по повышению уровня межведомственного взаимодействия, направленного на обеспечение роста доходного потенциала</a:t>
            </a:r>
            <a:r>
              <a:rPr lang="ru-RU" sz="115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sz="8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150" b="1" dirty="0" smtClean="0">
                <a:solidFill>
                  <a:srgbClr val="C00000"/>
                </a:solidFill>
              </a:rPr>
              <a:t>проведение работы по контролю и оценке налоговых расходов (налоговых преференций в виде налоговых льгот, налоговых вычетов и пониженных налоговых ставок) в целях их оптимизации;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мобилизация доходов бюджета муниципального образования Усть-Абаканский район за счет эффективного администрирования местных налогов. Повышению качества налогового администрирования будет способствовать безусловное выполнение главными администраторами доходов бюджета бюджетных полномочий в части обеспечения ими точности планирования и контроля за поступлением в бюджет администрируемых налогов и сборов, в том числе проведение претензионно-исковой работы; 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усиление мер по укреплению налоговой дисциплины налогоплательщиков;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продолжить деятельность межведомственной комиссии по работе с недоимщиками по налогам, сборам и иным обязательным платежам в бюджет муниципального образования Усть-Абаканский район;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150" b="1" dirty="0" smtClean="0">
                <a:solidFill>
                  <a:srgbClr val="C00000"/>
                </a:solidFill>
              </a:rPr>
              <a:t>осуществлять мониторинг расчетов с бюджетом по крупным и средним предприятиям и организациям муниципального района с целью предотвращения необоснованного сокращения платежей в бюджет и роста задолженности по налогам; </a:t>
            </a:r>
          </a:p>
          <a:p>
            <a:endParaRPr lang="ru-RU" sz="800" b="1" dirty="0" smtClean="0">
              <a:solidFill>
                <a:srgbClr val="C00000"/>
              </a:solidFill>
            </a:endParaRPr>
          </a:p>
          <a:p>
            <a:r>
              <a:rPr lang="ru-RU" sz="1150" b="1" dirty="0" smtClean="0">
                <a:solidFill>
                  <a:srgbClr val="C00000"/>
                </a:solidFill>
              </a:rPr>
              <a:t>- продолжить деятельность межведомственной комиссии по снижению неформальной занятости, легализации «серой» заработной платы и повышению собираемости страховых взносов во внебюджетные фонды в целях выявления и пресечения схем, направленных на уклонение от налогообложения, что с одной стороны будет способствовать выявлению резервов роста налога на доходы физических лиц, а с другой стороны является основой роста реальных доходов налогоплательщиков и социальной защищенности населения;</a:t>
            </a:r>
          </a:p>
          <a:p>
            <a:pPr>
              <a:buFontTx/>
              <a:buChar char="-"/>
            </a:pPr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1100" b="1" dirty="0" smtClean="0">
              <a:solidFill>
                <a:srgbClr val="C0003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2132856"/>
            <a:ext cx="5616624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436096" y="6309320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187624" y="116632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  <p:sp>
        <p:nvSpPr>
          <p:cNvPr id="45" name="Rectangle 1"/>
          <p:cNvSpPr>
            <a:spLocks noChangeArrowheads="1"/>
          </p:cNvSpPr>
          <p:nvPr/>
        </p:nvSpPr>
        <p:spPr bwMode="auto">
          <a:xfrm>
            <a:off x="467544" y="991761"/>
            <a:ext cx="8280920" cy="526297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1002">
            <a:schemeClr val="lt2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endParaRPr lang="ru-RU" sz="12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расширение налоговой базы по имущественным налогам путем выявления и включения в налогооблагаемую базу недвижимого имущества и земельных участков, которые до настоящего времени не зарегистрированы;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совершенствования управления муниципальной собственностью, а именно повысить качество претензионной, исковой и адресной работы с арендаторами, имеющими задолженность по арендным платежам за пользование имуществом и земельными участками, находящимися в муниципальной собственности с целью осуществления мер, направленных на безусловное взыскание задолженности в бюджет;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усиление муниципального земельного контроля в отношении земель сельскохозяйственного назначения, не используемых по назначению, с целью повышенного налогообложения и стимулирования их вовлечения в сельскохозяйственный оборот; 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актуализация перечня объектов недвижимости, налоговая база в отношении которых определяется как кадастровая стоимость;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повышение реалистичности прогнозирования и минимизация рисков несбалансированности при бюджетном планировании;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обеспечение бюджетной, экономической и социальной эффективности налоговых расходов;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обеспечение стабильности системы налогообложения для юридических и физических лиц;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pPr>
              <a:buFontTx/>
              <a:buChar char="-"/>
            </a:pPr>
            <a:r>
              <a:rPr lang="ru-RU" sz="1200" b="1" dirty="0" smtClean="0">
                <a:solidFill>
                  <a:srgbClr val="C00000"/>
                </a:solidFill>
              </a:rPr>
              <a:t>совершенствование нормативно-правовых актов о налогах, принятых органами местного самоуправления, с учетом изменений федерального законодательства;</a:t>
            </a:r>
          </a:p>
          <a:p>
            <a:endParaRPr lang="ru-RU" sz="1200" b="1" dirty="0" smtClean="0">
              <a:solidFill>
                <a:srgbClr val="C00000"/>
              </a:solidFill>
            </a:endParaRPr>
          </a:p>
          <a:p>
            <a:r>
              <a:rPr lang="ru-RU" sz="1200" b="1" dirty="0" smtClean="0">
                <a:solidFill>
                  <a:srgbClr val="C00000"/>
                </a:solidFill>
              </a:rPr>
              <a:t>- поиск новых источников пополнения бюджета района, а также бюджетов сельских поселений.</a:t>
            </a:r>
          </a:p>
          <a:p>
            <a:pPr lvl="3"/>
            <a:endParaRPr lang="ru-RU" sz="12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87624" y="692696"/>
            <a:ext cx="5904656" cy="30777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рамках достижения поставленных задач планируется:</a:t>
            </a:r>
            <a:endParaRPr lang="ru-RU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Users\ПИНЯСОВАОА\Desktop\Бюджет для граждан\slide_1.jpg"/>
          <p:cNvPicPr>
            <a:picLocks noChangeAspect="1" noChangeArrowheads="1"/>
          </p:cNvPicPr>
          <p:nvPr/>
        </p:nvPicPr>
        <p:blipFill>
          <a:blip r:embed="rId3" cstate="print"/>
          <a:srcRect l="9562" t="52333" r="13562" b="32667"/>
          <a:stretch>
            <a:fillRect/>
          </a:stretch>
        </p:blipFill>
        <p:spPr bwMode="auto">
          <a:xfrm>
            <a:off x="5508104" y="6237312"/>
            <a:ext cx="3417118" cy="4046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85852" y="571480"/>
            <a:ext cx="77152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социально-экономическая характеристика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ru-RU" sz="1600" b="1" cap="all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района</a:t>
            </a:r>
            <a:r>
              <a:rPr lang="ru-RU" sz="1600" b="1" dirty="0" smtClean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endParaRPr lang="ru-RU" sz="1600" b="1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Прямоугольник 7"/>
          <p:cNvSpPr>
            <a:spLocks noChangeArrowheads="1"/>
          </p:cNvSpPr>
          <p:nvPr/>
        </p:nvSpPr>
        <p:spPr bwMode="auto">
          <a:xfrm>
            <a:off x="6357950" y="1428736"/>
            <a:ext cx="250666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Площадь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7 520 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км</a:t>
            </a:r>
            <a:r>
              <a:rPr lang="ru-RU" sz="1400" baseline="300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2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6" name="Прямоугольник 10"/>
          <p:cNvSpPr>
            <a:spLocks noChangeArrowheads="1"/>
          </p:cNvSpPr>
          <p:nvPr/>
        </p:nvSpPr>
        <p:spPr bwMode="auto">
          <a:xfrm>
            <a:off x="6357950" y="2000240"/>
            <a:ext cx="247015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М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униципальных образований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</a:rPr>
              <a:t>13</a:t>
            </a:r>
            <a:endParaRPr lang="ru-RU" sz="20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7" name="Прямоугольник 10"/>
          <p:cNvSpPr>
            <a:spLocks noChangeArrowheads="1"/>
          </p:cNvSpPr>
          <p:nvPr/>
        </p:nvSpPr>
        <p:spPr bwMode="auto">
          <a:xfrm>
            <a:off x="6357950" y="3357562"/>
            <a:ext cx="23987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Численность 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населения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-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46 354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sp>
        <p:nvSpPr>
          <p:cNvPr id="19" name="Прямоугольник 10"/>
          <p:cNvSpPr>
            <a:spLocks noChangeArrowheads="1"/>
          </p:cNvSpPr>
          <p:nvPr/>
        </p:nvSpPr>
        <p:spPr bwMode="auto">
          <a:xfrm>
            <a:off x="6357950" y="2714620"/>
            <a:ext cx="24701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</a:rPr>
              <a:t>Населенных пунктов -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38</a:t>
            </a:r>
            <a:endParaRPr lang="ru-RU" sz="1400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13" name="Picture 13" descr="C:\Users\Потылицына НА\Desktop\Видеоряд  о районе\райо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268760"/>
            <a:ext cx="5080648" cy="4233873"/>
          </a:xfrm>
          <a:prstGeom prst="rect">
            <a:avLst/>
          </a:prstGeom>
          <a:noFill/>
          <a:ln w="9525">
            <a:solidFill>
              <a:srgbClr val="92D050"/>
            </a:solidFill>
            <a:miter lim="800000"/>
            <a:headEnd/>
            <a:tailEnd/>
          </a:ln>
        </p:spPr>
      </p:pic>
      <p:sp>
        <p:nvSpPr>
          <p:cNvPr id="22" name="Прямоугольник 21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9"/>
          <p:cNvSpPr>
            <a:spLocks noChangeArrowheads="1"/>
          </p:cNvSpPr>
          <p:nvPr/>
        </p:nvSpPr>
        <p:spPr bwMode="auto">
          <a:xfrm>
            <a:off x="6084168" y="4149080"/>
            <a:ext cx="2857488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Протяженность </a:t>
            </a:r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автомобильных</a:t>
            </a:r>
          </a:p>
          <a:p>
            <a:r>
              <a:rPr lang="ru-RU" sz="1400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значения -  </a:t>
            </a:r>
            <a:r>
              <a:rPr lang="ru-RU" sz="2000" b="1" dirty="0" smtClean="0">
                <a:solidFill>
                  <a:srgbClr val="990000"/>
                </a:solidFill>
                <a:latin typeface="Tahoma" pitchFamily="34" charset="0"/>
                <a:cs typeface="Arial" charset="0"/>
              </a:rPr>
              <a:t>1 401,3 км</a:t>
            </a:r>
            <a:endParaRPr lang="ru-RU" sz="2000" b="1" dirty="0">
              <a:solidFill>
                <a:srgbClr val="990000"/>
              </a:solidFill>
              <a:latin typeface="Tahoma" pitchFamily="34" charset="0"/>
              <a:cs typeface="Arial" charset="0"/>
            </a:endParaRPr>
          </a:p>
        </p:txBody>
      </p:sp>
      <p:pic>
        <p:nvPicPr>
          <p:cNvPr id="20" name="Picture 4" descr="E:\18 Бюджет для граждан\roa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5085184"/>
            <a:ext cx="1698625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Содержимое 2"/>
          <p:cNvSpPr txBox="1">
            <a:spLocks/>
          </p:cNvSpPr>
          <p:nvPr/>
        </p:nvSpPr>
        <p:spPr>
          <a:xfrm>
            <a:off x="2051720" y="5589240"/>
            <a:ext cx="3629025" cy="792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Городское население 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29,0 %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Сельское население 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71,0</a:t>
            </a:r>
            <a:r>
              <a:rPr kumimoji="0" lang="ru-RU" sz="1900" b="1" i="0" u="none" strike="noStrike" kern="1200" cap="none" spc="0" normalizeH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kumimoji="0" lang="ru-RU" sz="1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0000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%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rgbClr val="990000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Прямоугольник 68"/>
          <p:cNvSpPr/>
          <p:nvPr/>
        </p:nvSpPr>
        <p:spPr>
          <a:xfrm>
            <a:off x="428596" y="1714488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4860032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6858016" y="5286388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57290" y="214290"/>
            <a:ext cx="7072362" cy="1052513"/>
          </a:xfrm>
        </p:spPr>
        <p:txBody>
          <a:bodyPr>
            <a:normAutofit/>
          </a:bodyPr>
          <a:lstStyle/>
          <a:p>
            <a:pPr eaLnBrk="1" hangingPunct="1"/>
            <a:r>
              <a:rPr lang="ru-RU" sz="2000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Aharoni" pitchFamily="2" charset="-79"/>
              </a:rPr>
              <a:t>Сеть муниципальных учреждений</a:t>
            </a:r>
          </a:p>
        </p:txBody>
      </p:sp>
      <p:sp>
        <p:nvSpPr>
          <p:cNvPr id="70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4286248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sz="1000" dirty="0" smtClean="0">
                <a:solidFill>
                  <a:srgbClr val="002060"/>
                </a:solidFill>
              </a:rPr>
              <a:t>Управление финансов и экономики</a:t>
            </a:r>
            <a:endParaRPr lang="ru-RU" sz="10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382000" y="6492875"/>
            <a:ext cx="762000" cy="365125"/>
          </a:xfrm>
        </p:spPr>
        <p:txBody>
          <a:bodyPr/>
          <a:lstStyle/>
          <a:p>
            <a:pPr>
              <a:defRPr/>
            </a:pPr>
            <a:fld id="{441E5C4E-6DA8-4A4B-8387-6EA77005CAB4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28596" y="1071546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1142984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9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71546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42844" y="3286124"/>
            <a:ext cx="214314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14282" y="3357562"/>
            <a:ext cx="2000264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64138" y="1120775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99063" y="1174750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7870" y="1168370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Администрация района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6" y="3500438"/>
            <a:ext cx="1428760" cy="4308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6</a:t>
            </a:r>
            <a:r>
              <a:rPr lang="ru-RU" sz="1100" dirty="0" smtClean="0">
                <a:solidFill>
                  <a:prstClr val="black"/>
                </a:solidFill>
                <a:cs typeface="Tahoma" pitchFamily="34" charset="0"/>
              </a:rPr>
              <a:t> функциональных </a:t>
            </a:r>
            <a:r>
              <a:rPr lang="ru-RU" sz="1100" dirty="0">
                <a:solidFill>
                  <a:prstClr val="black"/>
                </a:solidFill>
                <a:cs typeface="Tahoma" pitchFamily="34" charset="0"/>
              </a:rPr>
              <a:t>управлений</a:t>
            </a:r>
            <a:endParaRPr lang="ru-RU" sz="1100" b="1" dirty="0">
              <a:solidFill>
                <a:prstClr val="black"/>
              </a:solidFill>
              <a:cs typeface="Tahoma" pitchFamily="34" charset="0"/>
            </a:endParaRPr>
          </a:p>
        </p:txBody>
      </p:sp>
      <p:pic>
        <p:nvPicPr>
          <p:cNvPr id="17" name="Picture 5" descr="E:\New Folder\управлен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286124"/>
            <a:ext cx="719169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929313" y="1276350"/>
            <a:ext cx="2146300" cy="523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38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 муниципальных учреждений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6016" y="2060848"/>
            <a:ext cx="1919288" cy="65881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804248" y="2060848"/>
            <a:ext cx="1919287" cy="677863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04248" y="2060848"/>
            <a:ext cx="1978025" cy="647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1 935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88024" y="213285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17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школ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5 844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714876" y="4143380"/>
            <a:ext cx="1928826" cy="10001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86314" y="521495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848475" y="2852738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838950" y="3567113"/>
            <a:ext cx="1919288" cy="66040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14876" y="4143380"/>
            <a:ext cx="2155825" cy="9771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доп</a:t>
            </a: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образования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детей –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«Усть-Абаканский ЦДО»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5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1 500 </a:t>
            </a:r>
            <a:r>
              <a:rPr lang="ru-RU" sz="11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воспитанников</a:t>
            </a:r>
            <a:endParaRPr lang="ru-RU" sz="11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786578" y="292893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Спортивная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1 543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18313" y="3652838"/>
            <a:ext cx="1976437" cy="4619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281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14876" y="521495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Дома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культуры</a:t>
            </a:r>
          </a:p>
        </p:txBody>
      </p:sp>
      <p:sp>
        <p:nvSpPr>
          <p:cNvPr id="38" name="Прямоугольный треугольник 37"/>
          <p:cNvSpPr/>
          <p:nvPr/>
        </p:nvSpPr>
        <p:spPr>
          <a:xfrm rot="12911834">
            <a:off x="2088889" y="3096133"/>
            <a:ext cx="666126" cy="271034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Прямоугольный треугольник 38"/>
          <p:cNvSpPr/>
          <p:nvPr/>
        </p:nvSpPr>
        <p:spPr>
          <a:xfrm rot="13911748">
            <a:off x="1840648" y="4467533"/>
            <a:ext cx="890671" cy="20894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7905369">
            <a:off x="3387380" y="2310999"/>
            <a:ext cx="1565596" cy="350855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2428860" y="3214686"/>
            <a:ext cx="2143140" cy="207170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500298" y="4143380"/>
            <a:ext cx="2128833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solidFill>
                  <a:prstClr val="black"/>
                </a:solidFill>
                <a:cs typeface="Tahoma" pitchFamily="34" charset="0"/>
              </a:rPr>
              <a:t>Из </a:t>
            </a: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бюджета МО Усть-Абаканский район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solidFill>
                  <a:prstClr val="black"/>
                </a:solidFill>
                <a:cs typeface="Tahoma" pitchFamily="34" charset="0"/>
              </a:rPr>
              <a:t>финансируется</a:t>
            </a:r>
            <a:endParaRPr lang="ru-RU" sz="1400" dirty="0">
              <a:solidFill>
                <a:prstClr val="black"/>
              </a:solidFill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47 </a:t>
            </a:r>
            <a:r>
              <a:rPr lang="ru-RU" sz="1400" b="1" dirty="0">
                <a:solidFill>
                  <a:prstClr val="black"/>
                </a:solidFill>
                <a:cs typeface="Tahoma" pitchFamily="34" charset="0"/>
              </a:rPr>
              <a:t>учреждений</a:t>
            </a:r>
          </a:p>
        </p:txBody>
      </p:sp>
      <p:pic>
        <p:nvPicPr>
          <p:cNvPr id="48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9863" y="1103313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78" name="Picture 2" descr="http://www.psihdocs.ru/rukovodstvo-dlya-vrachej-dopusheno/40476_html_c7c8062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6" y="3429000"/>
            <a:ext cx="1071570" cy="648779"/>
          </a:xfrm>
          <a:prstGeom prst="rect">
            <a:avLst/>
          </a:prstGeom>
          <a:noFill/>
        </p:spPr>
      </p:pic>
      <p:sp>
        <p:nvSpPr>
          <p:cNvPr id="50" name="Скругленный прямоугольник 49"/>
          <p:cNvSpPr/>
          <p:nvPr/>
        </p:nvSpPr>
        <p:spPr>
          <a:xfrm>
            <a:off x="4714876" y="2857496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86314" y="2928934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Школа-интернат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104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714876" y="3500438"/>
            <a:ext cx="1919288" cy="57150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57752" y="3571876"/>
            <a:ext cx="1817688" cy="4619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Коррекционная школа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58 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обучающихся</a:t>
            </a:r>
            <a:endParaRPr lang="ru-RU" sz="1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6858016" y="4286256"/>
            <a:ext cx="1919288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858016" y="4286256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Загородный лагерь 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6858016" y="4714884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58016" y="4714884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Районный молодёжный ресурсный центр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58016" y="5286388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Музея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4786314" y="5715016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86314" y="571501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Централизованная библиотечная система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6876256" y="6309320"/>
            <a:ext cx="1919287" cy="35719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876256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Редакция Газеты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60032" y="630932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Правовая служба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500034" y="1785926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67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/>
          <p:cNvSpPr txBox="1"/>
          <p:nvPr/>
        </p:nvSpPr>
        <p:spPr>
          <a:xfrm>
            <a:off x="1142976" y="1857364"/>
            <a:ext cx="21463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Совет депутатов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428596" y="2357430"/>
            <a:ext cx="2976563" cy="57784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500034" y="2428868"/>
            <a:ext cx="2876550" cy="45401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73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2357430"/>
            <a:ext cx="501623" cy="467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TextBox 73"/>
          <p:cNvSpPr txBox="1"/>
          <p:nvPr/>
        </p:nvSpPr>
        <p:spPr>
          <a:xfrm>
            <a:off x="1214414" y="2428868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  <a:cs typeface="Tahoma" pitchFamily="34" charset="0"/>
              </a:rPr>
              <a:t>Контрольно-счетная палата</a:t>
            </a:r>
            <a:endParaRPr lang="ru-RU" sz="1400" b="1" dirty="0">
              <a:solidFill>
                <a:prstClr val="black"/>
              </a:solidFill>
              <a:cs typeface="Tahoma" pitchFamily="34" charset="0"/>
            </a:endParaRPr>
          </a:p>
        </p:txBody>
      </p:sp>
      <p:sp>
        <p:nvSpPr>
          <p:cNvPr id="77" name="Скругленный прямоугольник 76"/>
          <p:cNvSpPr/>
          <p:nvPr/>
        </p:nvSpPr>
        <p:spPr>
          <a:xfrm>
            <a:off x="142844" y="4143380"/>
            <a:ext cx="1919287" cy="21431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образования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Скругленный прямоугольник 77"/>
          <p:cNvSpPr/>
          <p:nvPr/>
        </p:nvSpPr>
        <p:spPr>
          <a:xfrm>
            <a:off x="285720" y="4429132"/>
            <a:ext cx="1919287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культуры., молодежной политики, спорта и туризма 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/>
          <p:cNvSpPr/>
          <p:nvPr/>
        </p:nvSpPr>
        <p:spPr>
          <a:xfrm>
            <a:off x="571472" y="5000636"/>
            <a:ext cx="1919287" cy="42862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жилищно-коммунального хозяйства и строительства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Скругленный прямоугольник 79"/>
          <p:cNvSpPr/>
          <p:nvPr/>
        </p:nvSpPr>
        <p:spPr>
          <a:xfrm>
            <a:off x="857224" y="550070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финансов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экономики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Скругленный прямоугольник 80"/>
          <p:cNvSpPr/>
          <p:nvPr/>
        </p:nvSpPr>
        <p:spPr>
          <a:xfrm>
            <a:off x="1142976" y="5857892"/>
            <a:ext cx="1919287" cy="28575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имущественных  и земельных отношений</a:t>
            </a:r>
            <a:endParaRPr lang="ru-RU" sz="9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Скругленный прямоугольник 81"/>
          <p:cNvSpPr/>
          <p:nvPr/>
        </p:nvSpPr>
        <p:spPr>
          <a:xfrm>
            <a:off x="1428728" y="6215082"/>
            <a:ext cx="2857520" cy="500066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900" b="1" dirty="0" smtClean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00" b="1" dirty="0" smtClean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Управление природных ресурсов, охраны окружающей среды, сельского хозяйства и продовольствия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Прямоугольник 7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6876256" y="5733256"/>
            <a:ext cx="1919288" cy="45256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876256" y="5733256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Универсальный спортивный зал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КЕРШМ\Desktop\d9870b0591d157155ab8b084144ebd761a79db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4786322"/>
            <a:ext cx="2285984" cy="2071678"/>
          </a:xfrm>
          <a:prstGeom prst="rect">
            <a:avLst/>
          </a:prstGeom>
          <a:noFill/>
        </p:spPr>
      </p:pic>
      <p:pic>
        <p:nvPicPr>
          <p:cNvPr id="1028" name="Picture 4" descr="C:\Users\КЕРШМ\Desktop\phThFXVgjk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214546" cy="2000240"/>
          </a:xfrm>
          <a:prstGeom prst="rect">
            <a:avLst/>
          </a:prstGeom>
          <a:noFill/>
        </p:spPr>
      </p:pic>
      <p:pic>
        <p:nvPicPr>
          <p:cNvPr id="1027" name="Picture 3" descr="C:\Users\КЕРШМ\Desktop\74370_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4786322"/>
            <a:ext cx="2214578" cy="207167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642910" y="214291"/>
            <a:ext cx="80724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УРОВЕНЬ  ЖИЗНИ  НАСЕЛЕНИЯ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95264190"/>
              </p:ext>
            </p:extLst>
          </p:nvPr>
        </p:nvGraphicFramePr>
        <p:xfrm>
          <a:off x="0" y="785795"/>
          <a:ext cx="9143999" cy="4017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45644"/>
                <a:gridCol w="833636"/>
                <a:gridCol w="1032715"/>
                <a:gridCol w="981369"/>
                <a:gridCol w="966439"/>
                <a:gridCol w="966439"/>
                <a:gridCol w="817757"/>
              </a:tblGrid>
              <a:tr h="3866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2024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70C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  <a:endParaRPr lang="ru-RU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528802">
                <a:tc>
                  <a:txBody>
                    <a:bodyPr/>
                    <a:lstStyle/>
                    <a:p>
                      <a:pPr>
                        <a:buFont typeface="Arial" pitchFamily="34" charset="0"/>
                        <a:buNone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1 января,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47,751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47,052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46,354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46,221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46,129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46,185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занятых в экономике,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тыс. человек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18,28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18,60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00104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Среднемесячная заработная  плата работников организаций,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48189,9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53560,5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57748,0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61817,6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65499,0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69424,5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Ввод в действие</a:t>
                      </a:r>
                      <a:r>
                        <a:rPr lang="ru-RU" sz="14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жилых домов,  тыс.кв.м.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58,9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83,4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85,0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86,0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2392">
                <a:tc>
                  <a:txBody>
                    <a:bodyPr/>
                    <a:lstStyle/>
                    <a:p>
                      <a:pPr marL="0" indent="0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 безработных, чел.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155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09638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Уровень безработицы,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0,8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45087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цен, %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105,2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104,6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528802">
                <a:tc>
                  <a:txBody>
                    <a:bodyPr/>
                    <a:lstStyle/>
                    <a:p>
                      <a:pPr marL="0" indent="0" defTabSz="985838">
                        <a:tabLst/>
                      </a:pPr>
                      <a:r>
                        <a:rPr lang="ru-RU" sz="1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Ожидаемая продолжительность жизни при рождении, лет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68,9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69,2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  <p:pic>
        <p:nvPicPr>
          <p:cNvPr id="9" name="Рисунок 8" descr="Усть-АбаканскийМР-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:\Users\КЕРШМ\Desktop\00D661A0-80AC-493D-926B-5595EC27BFB3_w1200_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14546" y="4876797"/>
            <a:ext cx="2401921" cy="19812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Заголовок 7"/>
          <p:cNvSpPr txBox="1">
            <a:spLocks/>
          </p:cNvSpPr>
          <p:nvPr/>
        </p:nvSpPr>
        <p:spPr>
          <a:xfrm>
            <a:off x="1142976" y="285728"/>
            <a:ext cx="7845576" cy="71438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ctr">
              <a:defRPr/>
            </a:pPr>
            <a:r>
              <a:rPr lang="ru-RU" sz="2400" b="1" cap="all" dirty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Промышленное </a:t>
            </a: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производство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14876" y="1071546"/>
            <a:ext cx="378621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+mn-lt"/>
              </a:rPr>
              <a:t>Добыча полезных ископаемых, млн.руб.</a:t>
            </a:r>
            <a:endParaRPr lang="ru-RU" sz="1400" b="1" dirty="0">
              <a:latin typeface="+mn-lt"/>
            </a:endParaRPr>
          </a:p>
        </p:txBody>
      </p:sp>
      <p:graphicFrame>
        <p:nvGraphicFramePr>
          <p:cNvPr id="23" name="Диаграмма 22"/>
          <p:cNvGraphicFramePr/>
          <p:nvPr/>
        </p:nvGraphicFramePr>
        <p:xfrm>
          <a:off x="142844" y="4714884"/>
          <a:ext cx="4500594" cy="2000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9" name="TextBox 28"/>
          <p:cNvSpPr txBox="1"/>
          <p:nvPr/>
        </p:nvSpPr>
        <p:spPr>
          <a:xfrm>
            <a:off x="214282" y="4214818"/>
            <a:ext cx="4143404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Обрабатывающие производства,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86314" y="3857628"/>
            <a:ext cx="4071966" cy="52322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Производство и распределение электроэнергии, газа, пара и воды, млн.руб.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Диаграмма 32"/>
          <p:cNvGraphicFramePr/>
          <p:nvPr/>
        </p:nvGraphicFramePr>
        <p:xfrm>
          <a:off x="0" y="1142985"/>
          <a:ext cx="4643438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5" name="Прямоугольник 34"/>
          <p:cNvSpPr/>
          <p:nvPr/>
        </p:nvSpPr>
        <p:spPr>
          <a:xfrm>
            <a:off x="214282" y="1071546"/>
            <a:ext cx="3714776" cy="428628"/>
          </a:xfrm>
          <a:prstGeom prst="rect">
            <a:avLst/>
          </a:prstGeom>
          <a:solidFill>
            <a:schemeClr val="accent1"/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Структура  промышленного производства </a:t>
            </a:r>
          </a:p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83488" y="2967336"/>
            <a:ext cx="3770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rgbClr val="FFFFFF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00101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3" name="Рисунок 12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Диаграмма 13"/>
          <p:cNvGraphicFramePr/>
          <p:nvPr/>
        </p:nvGraphicFramePr>
        <p:xfrm>
          <a:off x="4572000" y="4214818"/>
          <a:ext cx="4572000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143372" y="571480"/>
          <a:ext cx="5000628" cy="3357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857232"/>
            <a:ext cx="9143999" cy="600076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r>
              <a:rPr lang="ru-RU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ru-RU" b="1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4429124" y="3929066"/>
          <a:ext cx="4572032" cy="25003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142844" y="1000108"/>
          <a:ext cx="4357718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1500166" y="0"/>
            <a:ext cx="72152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428596" y="1000108"/>
            <a:ext cx="3929090" cy="500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Объем производства, млн. руб</a:t>
            </a:r>
            <a:r>
              <a:rPr lang="ru-RU" sz="1600" b="1" dirty="0" smtClean="0">
                <a:solidFill>
                  <a:schemeClr val="tx1"/>
                </a:solidFill>
              </a:rPr>
              <a:t>.</a:t>
            </a:r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055" name="Picture 7" descr="C:\Users\КЕРШМ\Desktop\67428029_117255962906284_4347264850964744812_n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3438" y="1071546"/>
            <a:ext cx="4357718" cy="26479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КЕРШМ\Desktop\20131003_819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3929090" cy="2857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Заголовок 7"/>
          <p:cNvSpPr txBox="1">
            <a:spLocks/>
          </p:cNvSpPr>
          <p:nvPr/>
        </p:nvSpPr>
        <p:spPr>
          <a:xfrm>
            <a:off x="1071538" y="357166"/>
            <a:ext cx="7786742" cy="428628"/>
          </a:xfrm>
          <a:prstGeom prst="rect">
            <a:avLst/>
          </a:prstGeom>
          <a:noFill/>
        </p:spPr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rgbClr val="002060"/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СЕЛЬСКОЕ ХОЗЯЙСТВО</a:t>
            </a:r>
            <a:endParaRPr lang="ru-RU" sz="2400" b="1" cap="all" dirty="0">
              <a:solidFill>
                <a:srgbClr val="002060"/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642910" y="2000240"/>
            <a:ext cx="8047037" cy="1368425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 algn="ctr" fontAlgn="auto">
              <a:spcAft>
                <a:spcPts val="0"/>
              </a:spcAft>
              <a:defRPr/>
            </a:pP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  Решению Совета депутатов </a:t>
            </a:r>
            <a:b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Усть-Абаканского района 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</a:rPr>
              <a:t>№ 69 от 20.12.2024                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«О бюджете муниципального образования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Усть-Абаканский район Республики Хакасия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на 2025 год и плановый период </a:t>
            </a:r>
            <a:b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202</a:t>
            </a:r>
            <a:r>
              <a:rPr lang="ru-RU" sz="2400" b="1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6 </a:t>
            </a:r>
            <a:r>
              <a:rPr kumimoji="0" lang="ru-RU" sz="24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FF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и 2027 годов»</a:t>
            </a:r>
            <a:endParaRPr kumimoji="0" lang="ru-RU" sz="2400" b="1" i="0" u="none" strike="noStrike" kern="1200" cap="none" spc="0" normalizeH="0" baseline="0" noProof="0" dirty="0" smtClean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Диаграмма 13"/>
          <p:cNvGraphicFramePr/>
          <p:nvPr/>
        </p:nvGraphicFramePr>
        <p:xfrm>
          <a:off x="1" y="1214422"/>
          <a:ext cx="5000628" cy="2357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1538" y="357167"/>
            <a:ext cx="73581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b="1" cap="all" dirty="0" smtClean="0">
                <a:solidFill>
                  <a:schemeClr val="bg2">
                    <a:lumMod val="25000"/>
                  </a:schemeClr>
                </a:solidFill>
                <a:effectLst>
                  <a:reflection blurRad="12700" stA="48000" endA="300" endPos="55000" dir="5400000" sy="-9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потребительского рынка</a:t>
            </a:r>
            <a:endParaRPr lang="ru-RU" sz="2400" b="1" cap="all" dirty="0">
              <a:solidFill>
                <a:schemeClr val="bg2">
                  <a:lumMod val="25000"/>
                </a:schemeClr>
              </a:solidFill>
              <a:effectLst>
                <a:reflection blurRad="12700" stA="48000" endA="300" endPos="55000" dir="5400000" sy="-9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00100" y="928670"/>
            <a:ext cx="4000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Оборот розничной торговли, млн. руб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42844" y="3714752"/>
          <a:ext cx="4714907" cy="2928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81AF9-C0BD-4AD4-B456-4AFC91726C19}" type="slidenum">
              <a:rPr lang="ru-RU" smtClean="0"/>
              <a:pPr>
                <a:defRPr/>
              </a:pPr>
              <a:t>20</a:t>
            </a:fld>
            <a:endParaRPr lang="ru-RU" dirty="0"/>
          </a:p>
        </p:txBody>
      </p:sp>
      <p:graphicFrame>
        <p:nvGraphicFramePr>
          <p:cNvPr id="13" name="Диаграмма 12"/>
          <p:cNvGraphicFramePr/>
          <p:nvPr/>
        </p:nvGraphicFramePr>
        <p:xfrm>
          <a:off x="4929190" y="4143380"/>
          <a:ext cx="4071966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3074" name="Picture 2" descr="C:\Users\КЕРШМ\Desktop\b776312d866bb0bfa1b6bc0bf54-1200x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1071546"/>
            <a:ext cx="3984975" cy="29289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/>
          </a:p>
        </p:txBody>
      </p:sp>
      <p:pic>
        <p:nvPicPr>
          <p:cNvPr id="9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52736"/>
            <a:ext cx="3576254" cy="2428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611560" y="1196752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pic>
        <p:nvPicPr>
          <p:cNvPr id="9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620688"/>
            <a:ext cx="3922858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77072"/>
            <a:ext cx="3643338" cy="2474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6" name="Прямоугольник 95"/>
          <p:cNvSpPr/>
          <p:nvPr/>
        </p:nvSpPr>
        <p:spPr>
          <a:xfrm>
            <a:off x="2843808" y="4149080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2027 год</a:t>
            </a:r>
          </a:p>
        </p:txBody>
      </p:sp>
      <p:sp>
        <p:nvSpPr>
          <p:cNvPr id="97" name="Прямоугольник 96"/>
          <p:cNvSpPr/>
          <p:nvPr/>
        </p:nvSpPr>
        <p:spPr>
          <a:xfrm>
            <a:off x="4644008" y="764704"/>
            <a:ext cx="1214446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pic>
        <p:nvPicPr>
          <p:cNvPr id="9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971600" y="2564904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9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7452320" y="1556792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2348880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1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071803" y="2071678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500695" y="4786893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357555" y="5572711"/>
            <a:ext cx="341801" cy="656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4" name="TextBox 103"/>
          <p:cNvSpPr txBox="1"/>
          <p:nvPr/>
        </p:nvSpPr>
        <p:spPr>
          <a:xfrm>
            <a:off x="827584" y="270892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004048" y="2348880"/>
            <a:ext cx="7654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143240" y="5572710"/>
            <a:ext cx="7654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7308304" y="1700808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928927" y="2214554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357818" y="4786893"/>
            <a:ext cx="7059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Доходы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" name="TextBox 111"/>
          <p:cNvSpPr txBox="1"/>
          <p:nvPr/>
        </p:nvSpPr>
        <p:spPr>
          <a:xfrm>
            <a:off x="571473" y="257174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804 858,0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5000629" y="4572578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584 675,7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928927" y="5286959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590 395,7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643175" y="1857364"/>
            <a:ext cx="1453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759 352,8 тыс. руб.</a:t>
            </a:r>
            <a:endParaRPr lang="ru-RU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8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43" y="5715587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9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80928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0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564904"/>
            <a:ext cx="1182515" cy="721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1" name="TextBox 120"/>
          <p:cNvSpPr txBox="1"/>
          <p:nvPr/>
        </p:nvSpPr>
        <p:spPr>
          <a:xfrm>
            <a:off x="5072066" y="5644149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17 011,4 тыс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6876256" y="2492896"/>
            <a:ext cx="1571636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15 398,8тыс. руб</a:t>
            </a:r>
            <a:r>
              <a:rPr lang="ru-RU" sz="11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2627784" y="2708920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Дефицит </a:t>
            </a: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14 976 ,6 т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ыс. руб.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Нижний колонтитул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34" name="Номер слайда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21</a:t>
            </a:fld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755576" y="2996952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2 074 222,5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857488" y="2500306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+mn-lt"/>
              </a:rPr>
              <a:t>2 059 245,9</a:t>
            </a:r>
            <a:endParaRPr lang="ru-RU" sz="1200" b="1" dirty="0">
              <a:solidFill>
                <a:srgbClr val="00206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31840" y="594928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2 308 196,8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36296" y="1988840"/>
            <a:ext cx="907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2 115 869,6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932040" y="2708920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2 131 268,5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86381" y="5144083"/>
            <a:ext cx="9156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2 325 208,2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740352" y="980728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286116" y="1285860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724128" y="4077072"/>
            <a:ext cx="7608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тыс.руб.</a:t>
            </a:r>
            <a:endParaRPr lang="ru-RU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4572000" y="3356992"/>
            <a:ext cx="3168352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19 201,8</a:t>
            </a:r>
            <a:endParaRPr lang="ru-RU" sz="1000" b="1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4572000" y="37890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0,0</a:t>
            </a:r>
            <a:endParaRPr lang="ru-RU" sz="1000" b="1" dirty="0"/>
          </a:p>
        </p:txBody>
      </p:sp>
      <p:sp>
        <p:nvSpPr>
          <p:cNvPr id="50" name="Прямоугольник 49"/>
          <p:cNvSpPr/>
          <p:nvPr/>
        </p:nvSpPr>
        <p:spPr>
          <a:xfrm>
            <a:off x="6479704" y="5589240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32 410,2</a:t>
            </a:r>
            <a:endParaRPr lang="ru-RU" sz="1000" b="1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6479704" y="5805264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Погашение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15 398,8</a:t>
            </a:r>
            <a:endParaRPr lang="ru-RU" sz="1000" b="1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573016"/>
            <a:ext cx="2664296" cy="21602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Привлечение </a:t>
            </a:r>
            <a:r>
              <a:rPr lang="ru-RU" sz="1000" b="1" dirty="0" err="1" smtClean="0"/>
              <a:t>бюдж</a:t>
            </a:r>
            <a:r>
              <a:rPr lang="ru-RU" sz="1000" b="1" dirty="0" smtClean="0"/>
              <a:t>. кредита – 15 398,8</a:t>
            </a:r>
            <a:endParaRPr lang="ru-RU" sz="1000" b="1" dirty="0"/>
          </a:p>
        </p:txBody>
      </p:sp>
      <p:sp>
        <p:nvSpPr>
          <p:cNvPr id="54" name="Прямоугольник 53"/>
          <p:cNvSpPr/>
          <p:nvPr/>
        </p:nvSpPr>
        <p:spPr>
          <a:xfrm>
            <a:off x="6444208" y="5157192"/>
            <a:ext cx="2699792" cy="36004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000" b="1" dirty="0" smtClean="0"/>
              <a:t> в т. ч. Условно-утверждаемые расходы – 37 503,9</a:t>
            </a:r>
            <a:endParaRPr lang="ru-RU" sz="10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1" y="857232"/>
            <a:ext cx="4953000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Виды доходов районного бюджета 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71472" y="2143116"/>
            <a:ext cx="2500330" cy="44291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Налоговые доходы - поступление от уплаты налогов, установленных Налоговым кодексом Российской Федерации </a:t>
            </a:r>
          </a:p>
          <a:p>
            <a:r>
              <a:rPr lang="ru-RU" sz="1400" dirty="0" smtClean="0"/>
              <a:t>•налог на доходы физических лиц </a:t>
            </a:r>
          </a:p>
          <a:p>
            <a:r>
              <a:rPr lang="ru-RU" sz="1400" dirty="0" smtClean="0"/>
              <a:t>•акцизы </a:t>
            </a:r>
          </a:p>
          <a:p>
            <a:r>
              <a:rPr lang="ru-RU" sz="1400" dirty="0" smtClean="0"/>
              <a:t>• налог, взимаемый в связи с применением упрощенной системы налогообложения</a:t>
            </a:r>
          </a:p>
          <a:p>
            <a:r>
              <a:rPr lang="ru-RU" sz="1400" dirty="0" smtClean="0"/>
              <a:t>•единый сельскохозяйственный налог </a:t>
            </a:r>
          </a:p>
          <a:p>
            <a:r>
              <a:rPr lang="ru-RU" sz="1400" dirty="0" smtClean="0"/>
              <a:t>•налог, взимаемый в связи применением патентной системы налогообложения </a:t>
            </a:r>
          </a:p>
          <a:p>
            <a:r>
              <a:rPr lang="ru-RU" sz="1400" dirty="0" smtClean="0"/>
              <a:t>• госпошлина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500430" y="2285993"/>
            <a:ext cx="2786082" cy="43577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Неналоговые доходы -платежи, установленные законодательством Российской Федерации </a:t>
            </a:r>
          </a:p>
          <a:p>
            <a:r>
              <a:rPr lang="ru-RU" sz="1400" dirty="0" smtClean="0"/>
              <a:t>•арендная плата за землю </a:t>
            </a:r>
          </a:p>
          <a:p>
            <a:r>
              <a:rPr lang="ru-RU" sz="1400" dirty="0" smtClean="0"/>
              <a:t>•доходы от использования муниципального имущества </a:t>
            </a:r>
          </a:p>
          <a:p>
            <a:r>
              <a:rPr lang="ru-RU" sz="1400" dirty="0" smtClean="0"/>
              <a:t>•доходы от реализации муниципального имущества </a:t>
            </a:r>
          </a:p>
          <a:p>
            <a:r>
              <a:rPr lang="ru-RU" sz="1400" dirty="0" smtClean="0"/>
              <a:t>•плата за негативное воздействие на окружающую среду </a:t>
            </a:r>
          </a:p>
          <a:p>
            <a:r>
              <a:rPr lang="ru-RU" sz="1400" dirty="0" smtClean="0"/>
              <a:t>•платные услуги от муниципальных учреждений </a:t>
            </a:r>
          </a:p>
          <a:p>
            <a:r>
              <a:rPr lang="ru-RU" sz="1400" dirty="0" smtClean="0"/>
              <a:t>•доходы от продажи земельных участков </a:t>
            </a:r>
          </a:p>
          <a:p>
            <a:r>
              <a:rPr lang="ru-RU" sz="1400" dirty="0" smtClean="0"/>
              <a:t>•штрафы за нарушение законодательства РФ </a:t>
            </a:r>
          </a:p>
          <a:p>
            <a:r>
              <a:rPr lang="ru-RU" sz="1400" dirty="0" smtClean="0"/>
              <a:t>•прочие неналоговые доходы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643702" y="2143116"/>
            <a:ext cx="2214578" cy="428628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/>
              <a:t>Безвозмездные поступления </a:t>
            </a:r>
          </a:p>
          <a:p>
            <a:r>
              <a:rPr lang="ru-RU" sz="1400" dirty="0" smtClean="0"/>
              <a:t>•поступления из республиканского бюджета межбюджетных трансфертов в виде дотаций, субсидий, субвенций и иных межбюджетных трансфертов </a:t>
            </a:r>
          </a:p>
          <a:p>
            <a:r>
              <a:rPr lang="ru-RU" sz="1400" dirty="0" smtClean="0"/>
              <a:t>•поступление от организаций и граждан (кроме налоговых и не налоговых доходов) </a:t>
            </a:r>
          </a:p>
        </p:txBody>
      </p:sp>
      <p:sp>
        <p:nvSpPr>
          <p:cNvPr id="16" name="Line 13"/>
          <p:cNvSpPr>
            <a:spLocks noChangeShapeType="1"/>
          </p:cNvSpPr>
          <p:nvPr/>
        </p:nvSpPr>
        <p:spPr bwMode="auto">
          <a:xfrm rot="11973797" flipV="1">
            <a:off x="2709450" y="1227173"/>
            <a:ext cx="224640" cy="861270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H="1" flipV="1">
            <a:off x="4637535" y="1312557"/>
            <a:ext cx="309704" cy="87151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6388452" y="1419859"/>
            <a:ext cx="867689" cy="521602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43834" y="571481"/>
            <a:ext cx="1143008" cy="13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22</a:t>
            </a:fld>
            <a:endParaRPr lang="ru-RU" dirty="0"/>
          </a:p>
        </p:txBody>
      </p:sp>
      <p:pic>
        <p:nvPicPr>
          <p:cNvPr id="20" name="Рисунок 19" descr="http://fond-krasnoturinsk.ru/upload/iblock/3c0/0006_013_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1538" y="500043"/>
            <a:ext cx="1285884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857489" y="500043"/>
            <a:ext cx="6084011" cy="82869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Структура доходов бюджета 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муниципального образования Усть-Абаканский район Республики Хакасия</a:t>
            </a:r>
            <a:r>
              <a:rPr lang="ru-RU" sz="1600" b="1" dirty="0" smtClean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 на 2025 год </a:t>
            </a:r>
            <a:endParaRPr lang="ru-RU" sz="1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7752" y="1571612"/>
            <a:ext cx="1512010" cy="306924"/>
          </a:xfrm>
          <a:prstGeom prst="rect">
            <a:avLst/>
          </a:prstGeom>
        </p:spPr>
        <p:style>
          <a:lnRef idx="1">
            <a:schemeClr val="dk1"/>
          </a:lnRef>
          <a:fillRef idx="1003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тыс.руб.</a:t>
            </a:r>
          </a:p>
        </p:txBody>
      </p:sp>
      <p:graphicFrame>
        <p:nvGraphicFramePr>
          <p:cNvPr id="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822003114"/>
              </p:ext>
            </p:extLst>
          </p:nvPr>
        </p:nvGraphicFramePr>
        <p:xfrm>
          <a:off x="5500694" y="1714488"/>
          <a:ext cx="3643306" cy="4929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Рисунок 9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4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23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3121788084"/>
              </p:ext>
            </p:extLst>
          </p:nvPr>
        </p:nvGraphicFramePr>
        <p:xfrm>
          <a:off x="107504" y="1412776"/>
          <a:ext cx="6500826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6" name="Рисунок 15" descr="byudzhet_dlya_grazhdan_sabinovskoe_sp_-byudzhet_na_2018_-2020_gg-konvertirovan-13.jpg"/>
          <p:cNvPicPr/>
          <p:nvPr/>
        </p:nvPicPr>
        <p:blipFill>
          <a:blip r:embed="rId6" cstate="print"/>
          <a:srcRect l="3609" t="14797" r="63436" b="47017"/>
          <a:stretch>
            <a:fillRect/>
          </a:stretch>
        </p:blipFill>
        <p:spPr>
          <a:xfrm>
            <a:off x="214282" y="1428736"/>
            <a:ext cx="1956943" cy="1701209"/>
          </a:xfrm>
          <a:prstGeom prst="rect">
            <a:avLst/>
          </a:prstGeom>
        </p:spPr>
      </p:pic>
      <p:pic>
        <p:nvPicPr>
          <p:cNvPr id="210948" name="Picture 4" descr="https://thumbs.dreamstime.com/b/%D1%84%D0%B8%D0%BD%D0%B0%D0%BD%D1%81%D0%BE%D0%B2%D1%8B%D0%B9-%D1%80%D0%BE%D1%81%D1%82-%D0%B2-%D0%B4%D0%B5%D0%BB%D0%B5-%D0%B4%D0%B5%D0%BB%D0%BE-%D0%BD%D0%B0%D1%87%D0%B0%D0%BB%D0%B5-%D0%B4%D0%BE%D1%80%D0%BE%D0%B3%D0%B8-%D1%81%D0%BE%D0%B1%D1%81%D1%82%D0%B2%D0%B5%D0%BD%D0%BD%D1%8B%D0%B5-%D0%BF%D1%80%D0%BE%D0%B5%D0%BA%D1%82%D1%8B-144259044.jpg"/>
          <p:cNvPicPr>
            <a:picLocks noChangeAspect="1" noChangeArrowheads="1"/>
          </p:cNvPicPr>
          <p:nvPr/>
        </p:nvPicPr>
        <p:blipFill>
          <a:blip r:embed="rId7" cstate="print"/>
          <a:srcRect b="14389"/>
          <a:stretch>
            <a:fillRect/>
          </a:stretch>
        </p:blipFill>
        <p:spPr bwMode="auto">
          <a:xfrm>
            <a:off x="6357950" y="4857760"/>
            <a:ext cx="2575751" cy="1714488"/>
          </a:xfrm>
          <a:prstGeom prst="rect">
            <a:avLst/>
          </a:prstGeom>
          <a:noFill/>
        </p:spPr>
      </p:pic>
      <p:sp>
        <p:nvSpPr>
          <p:cNvPr id="210950" name="AutoShape 6" descr="http://bashinvest.net/gallery_gen/c01403328c62f7ae568f0a379b4438c9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0952" name="Picture 8" descr="http://bashinvest.net/gallery_gen/c01403328c62f7ae568f0a379b4438c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2000" y="4857760"/>
            <a:ext cx="1655725" cy="16557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715304" cy="785818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000" dirty="0" smtClean="0">
                <a:solidFill>
                  <a:srgbClr val="C00000"/>
                </a:solidFill>
              </a:rPr>
              <a:t>Доходы бюджета муниципального образования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 Усть-Абаканский район на 2025-2027 годы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3" name="Нижний колонтитул 12"/>
          <p:cNvSpPr>
            <a:spLocks noGrp="1"/>
          </p:cNvSpPr>
          <p:nvPr>
            <p:ph type="ftr" sz="quarter" idx="11"/>
          </p:nvPr>
        </p:nvSpPr>
        <p:spPr>
          <a:xfrm>
            <a:off x="3000364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24</a:t>
            </a:fld>
            <a:endParaRPr lang="ru-RU" dirty="0"/>
          </a:p>
        </p:txBody>
      </p:sp>
      <p:graphicFrame>
        <p:nvGraphicFramePr>
          <p:cNvPr id="15" name="Диаграмма 14"/>
          <p:cNvGraphicFramePr/>
          <p:nvPr>
            <p:extLst>
              <p:ext uri="{D42A27DB-BD31-4B8C-83A1-F6EECF244321}">
                <p14:modId xmlns:p14="http://schemas.microsoft.com/office/powerpoint/2010/main" xmlns="" val="1983804050"/>
              </p:ext>
            </p:extLst>
          </p:nvPr>
        </p:nvGraphicFramePr>
        <p:xfrm>
          <a:off x="2714612" y="3429000"/>
          <a:ext cx="642938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Рисунок 13" descr="https://cf.ppt-online.org/files1/slide/t/t5E4ZokFpOYBTD3h6jbRlc2r7wUGNHfxyIWn8JgAL0/slide-4.jpg"/>
          <p:cNvPicPr/>
          <p:nvPr/>
        </p:nvPicPr>
        <p:blipFill>
          <a:blip r:embed="rId4" cstate="print"/>
          <a:srcRect l="64989" t="24344" r="2275" b="13126"/>
          <a:stretch>
            <a:fillRect/>
          </a:stretch>
        </p:blipFill>
        <p:spPr bwMode="auto">
          <a:xfrm>
            <a:off x="285721" y="3786190"/>
            <a:ext cx="223067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xmlns="" val="4094365213"/>
              </p:ext>
            </p:extLst>
          </p:nvPr>
        </p:nvGraphicFramePr>
        <p:xfrm>
          <a:off x="500034" y="1052736"/>
          <a:ext cx="5072098" cy="2519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7" name="TextBox 1"/>
          <p:cNvSpPr txBox="1"/>
          <p:nvPr/>
        </p:nvSpPr>
        <p:spPr>
          <a:xfrm>
            <a:off x="3779912" y="1340768"/>
            <a:ext cx="1576852" cy="26829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"/>
          <p:cNvSpPr txBox="1"/>
          <p:nvPr/>
        </p:nvSpPr>
        <p:spPr>
          <a:xfrm>
            <a:off x="5868144" y="3356992"/>
            <a:ext cx="1571635" cy="357553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млн. рублей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https://bobr.by/data/ispolkom/image_09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428736"/>
            <a:ext cx="2857520" cy="19820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https://cf2.ppt-online.org/files2/slide/e/eWSgkvDbJoCjG7ZVnhrzI3uH1dUip298Ras45wc0Nt/slide-3.jpg"/>
          <p:cNvPicPr/>
          <p:nvPr/>
        </p:nvPicPr>
        <p:blipFill>
          <a:blip r:embed="rId2" cstate="print"/>
          <a:srcRect l="6368" t="61964" r="57148" b="5893"/>
          <a:stretch>
            <a:fillRect/>
          </a:stretch>
        </p:blipFill>
        <p:spPr bwMode="auto">
          <a:xfrm>
            <a:off x="142845" y="4143380"/>
            <a:ext cx="2167559" cy="14312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25</a:t>
            </a:fld>
            <a:endParaRPr lang="ru-RU" dirty="0"/>
          </a:p>
        </p:txBody>
      </p:sp>
      <p:graphicFrame>
        <p:nvGraphicFramePr>
          <p:cNvPr id="10" name="Содержимое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03558405"/>
              </p:ext>
            </p:extLst>
          </p:nvPr>
        </p:nvGraphicFramePr>
        <p:xfrm>
          <a:off x="285720" y="857233"/>
          <a:ext cx="4786346" cy="56436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500166" y="1357298"/>
            <a:ext cx="1214446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год</a:t>
            </a:r>
          </a:p>
        </p:txBody>
      </p:sp>
      <p:sp>
        <p:nvSpPr>
          <p:cNvPr id="15" name="TextBox 1"/>
          <p:cNvSpPr txBox="1"/>
          <p:nvPr/>
        </p:nvSpPr>
        <p:spPr>
          <a:xfrm>
            <a:off x="0" y="1714489"/>
            <a:ext cx="1214446" cy="21431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100" b="1" dirty="0" smtClean="0">
                <a:latin typeface="Arial" pitchFamily="34" charset="0"/>
                <a:cs typeface="Arial" pitchFamily="34" charset="0"/>
              </a:rPr>
              <a:t>млн. рублей</a:t>
            </a:r>
            <a:endParaRPr lang="ru-RU" sz="11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72341003"/>
              </p:ext>
            </p:extLst>
          </p:nvPr>
        </p:nvGraphicFramePr>
        <p:xfrm>
          <a:off x="4714876" y="642918"/>
          <a:ext cx="4429124" cy="6215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3" name="Picture 6" descr="C:\Documents and Settings\Savina\Рабочий стол\Яна Савина\Савина (работа)\СЛАЙДЫ 2013\Бюджет для граждан 2016\картинки\image12679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1" y="4857760"/>
            <a:ext cx="2286016" cy="18699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" name="Рисунок 19" descr="http://img-fotki.yandex.ru/get/96803/295483047.4eb0/0_2b3ad5_6e5dd6f_orig.jpg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714356"/>
            <a:ext cx="2071702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1" name="Заголовок 7"/>
          <p:cNvSpPr>
            <a:spLocks noGrp="1"/>
          </p:cNvSpPr>
          <p:nvPr>
            <p:ph type="title"/>
          </p:nvPr>
        </p:nvSpPr>
        <p:spPr>
          <a:xfrm>
            <a:off x="1009624" y="500042"/>
            <a:ext cx="8134376" cy="285752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  <a:t>Структура налоговых  и неналоговых доходов бюджета  </a:t>
            </a:r>
            <a:br>
              <a:rPr lang="ru-RU" sz="2000" b="1" dirty="0" smtClean="0">
                <a:solidFill>
                  <a:srgbClr val="C00000"/>
                </a:solidFill>
                <a:latin typeface="Constantia" pitchFamily="18" charset="0"/>
              </a:rPr>
            </a:br>
            <a:endParaRPr lang="ru-RU" sz="2000" b="1" dirty="0">
              <a:solidFill>
                <a:srgbClr val="C00000"/>
              </a:solidFill>
              <a:latin typeface="Constantia" pitchFamily="18" charset="0"/>
            </a:endParaRP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26</a:t>
            </a:fld>
            <a:endParaRPr lang="ru-RU" dirty="0"/>
          </a:p>
        </p:txBody>
      </p:sp>
      <p:graphicFrame>
        <p:nvGraphicFramePr>
          <p:cNvPr id="9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03709364"/>
              </p:ext>
            </p:extLst>
          </p:nvPr>
        </p:nvGraphicFramePr>
        <p:xfrm>
          <a:off x="214282" y="642919"/>
          <a:ext cx="5143536" cy="60007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9" y="3643315"/>
            <a:ext cx="2942191" cy="17653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5" name="Рисунок 14" descr="http://itd3.mycdn.me/image?id=855941989858&amp;t=20&amp;plc=WEB&amp;tkn=*RcRZTATtbDsVRm7Yj3Xw-JH4vr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928670"/>
            <a:ext cx="285752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Крупнейшие предприятия-плательщики 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территории Усть-Абаканского района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31840" y="64928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27</a:t>
            </a:fld>
            <a:endParaRPr lang="ru-RU" dirty="0"/>
          </a:p>
        </p:txBody>
      </p:sp>
      <p:grpSp>
        <p:nvGrpSpPr>
          <p:cNvPr id="5" name="Группа 14"/>
          <p:cNvGrpSpPr/>
          <p:nvPr/>
        </p:nvGrpSpPr>
        <p:grpSpPr>
          <a:xfrm>
            <a:off x="1357290" y="1071547"/>
            <a:ext cx="7358114" cy="571017"/>
            <a:chOff x="1755066" y="1435767"/>
            <a:chExt cx="5653246" cy="1142034"/>
          </a:xfrm>
        </p:grpSpPr>
        <p:sp>
          <p:nvSpPr>
            <p:cNvPr id="16" name="Пятиугольник 15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17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18" name="Прямоугольник 17"/>
          <p:cNvSpPr/>
          <p:nvPr/>
        </p:nvSpPr>
        <p:spPr>
          <a:xfrm>
            <a:off x="357159" y="428604"/>
            <a:ext cx="928694" cy="621510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Собственные доходы                                       Усть-Абаканского  района</a:t>
            </a:r>
          </a:p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987824" y="1196752"/>
            <a:ext cx="26232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"СУЭК-Хакасия"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7" name="Группа 19"/>
          <p:cNvGrpSpPr/>
          <p:nvPr/>
        </p:nvGrpSpPr>
        <p:grpSpPr>
          <a:xfrm>
            <a:off x="2123728" y="3284984"/>
            <a:ext cx="6639744" cy="571017"/>
            <a:chOff x="1755066" y="1435767"/>
            <a:chExt cx="5653246" cy="1142034"/>
          </a:xfrm>
        </p:grpSpPr>
        <p:sp>
          <p:nvSpPr>
            <p:cNvPr id="21" name="Пятиугольник 20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2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8" name="Группа 22"/>
          <p:cNvGrpSpPr/>
          <p:nvPr/>
        </p:nvGrpSpPr>
        <p:grpSpPr>
          <a:xfrm>
            <a:off x="1928794" y="2571745"/>
            <a:ext cx="6786610" cy="571017"/>
            <a:chOff x="1755066" y="1435767"/>
            <a:chExt cx="5653246" cy="1142034"/>
          </a:xfrm>
        </p:grpSpPr>
        <p:sp>
          <p:nvSpPr>
            <p:cNvPr id="24" name="Пятиугольник 23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25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9" name="Группа 28"/>
          <p:cNvGrpSpPr/>
          <p:nvPr/>
        </p:nvGrpSpPr>
        <p:grpSpPr>
          <a:xfrm>
            <a:off x="2786050" y="3929066"/>
            <a:ext cx="5929354" cy="642455"/>
            <a:chOff x="1755066" y="1435767"/>
            <a:chExt cx="5653246" cy="1284910"/>
          </a:xfrm>
        </p:grpSpPr>
        <p:sp>
          <p:nvSpPr>
            <p:cNvPr id="30" name="Пятиугольник 29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1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0" name="Группа 31"/>
          <p:cNvGrpSpPr/>
          <p:nvPr/>
        </p:nvGrpSpPr>
        <p:grpSpPr>
          <a:xfrm>
            <a:off x="1691680" y="1772816"/>
            <a:ext cx="7056784" cy="571017"/>
            <a:chOff x="1755066" y="1435767"/>
            <a:chExt cx="5653246" cy="1142034"/>
          </a:xfrm>
        </p:grpSpPr>
        <p:sp>
          <p:nvSpPr>
            <p:cNvPr id="33" name="Пятиугольник 32"/>
            <p:cNvSpPr/>
            <p:nvPr/>
          </p:nvSpPr>
          <p:spPr>
            <a:xfrm rot="10800000">
              <a:off x="1755066" y="1435767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3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44" name="Прямоугольник 43"/>
          <p:cNvSpPr/>
          <p:nvPr/>
        </p:nvSpPr>
        <p:spPr>
          <a:xfrm>
            <a:off x="2627784" y="1916832"/>
            <a:ext cx="5026184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АО "Угольная компания "Разрез Степной"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2051720" y="3356992"/>
            <a:ext cx="5214990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"Бентонит Хакасии"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286116" y="4143380"/>
            <a:ext cx="4421853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ОАО «Российские железные дороги"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grpSp>
        <p:nvGrpSpPr>
          <p:cNvPr id="11" name="Группа 47"/>
          <p:cNvGrpSpPr/>
          <p:nvPr/>
        </p:nvGrpSpPr>
        <p:grpSpPr>
          <a:xfrm>
            <a:off x="3152761" y="4646471"/>
            <a:ext cx="5572164" cy="642455"/>
            <a:chOff x="1755066" y="1435767"/>
            <a:chExt cx="5653246" cy="1284910"/>
          </a:xfrm>
        </p:grpSpPr>
        <p:sp>
          <p:nvSpPr>
            <p:cNvPr id="49" name="Пятиугольник 48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0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grpSp>
        <p:nvGrpSpPr>
          <p:cNvPr id="12" name="Группа 51"/>
          <p:cNvGrpSpPr/>
          <p:nvPr/>
        </p:nvGrpSpPr>
        <p:grpSpPr>
          <a:xfrm>
            <a:off x="3571868" y="5429264"/>
            <a:ext cx="5143536" cy="892976"/>
            <a:chOff x="1755066" y="1435767"/>
            <a:chExt cx="5653246" cy="1284910"/>
          </a:xfrm>
        </p:grpSpPr>
        <p:sp>
          <p:nvSpPr>
            <p:cNvPr id="53" name="Пятиугольник 52"/>
            <p:cNvSpPr/>
            <p:nvPr/>
          </p:nvSpPr>
          <p:spPr>
            <a:xfrm rot="10800000">
              <a:off x="1755066" y="1578643"/>
              <a:ext cx="5653246" cy="1142034"/>
            </a:xfrm>
            <a:prstGeom prst="homePlate">
              <a:avLst/>
            </a:prstGeom>
            <a:gradFill flip="none" rotWithShape="0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lin ang="5400000" scaled="1"/>
              <a:tileRect/>
            </a:gradFill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</p:sp>
        <p:sp>
          <p:nvSpPr>
            <p:cNvPr id="54" name="Пятиугольник 4"/>
            <p:cNvSpPr/>
            <p:nvPr/>
          </p:nvSpPr>
          <p:spPr>
            <a:xfrm>
              <a:off x="2040577" y="1435767"/>
              <a:ext cx="5367735" cy="11420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204" tIns="91440" rIns="170688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/>
                <a:t>     </a:t>
              </a:r>
              <a:endParaRPr lang="ru-RU" sz="2300" kern="1200" dirty="0"/>
            </a:p>
          </p:txBody>
        </p:sp>
      </p:grpSp>
      <p:sp>
        <p:nvSpPr>
          <p:cNvPr id="57" name="Пятиугольник 4"/>
          <p:cNvSpPr/>
          <p:nvPr/>
        </p:nvSpPr>
        <p:spPr>
          <a:xfrm>
            <a:off x="2152624" y="486728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0" name="Пятиугольник 4"/>
          <p:cNvSpPr/>
          <p:nvPr/>
        </p:nvSpPr>
        <p:spPr>
          <a:xfrm>
            <a:off x="2000224" y="4738315"/>
            <a:ext cx="6715180" cy="571017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29204" tIns="91440" rIns="170688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kern="1200" dirty="0" smtClean="0"/>
              <a:t>     </a:t>
            </a:r>
            <a:endParaRPr lang="ru-RU" sz="2300" kern="1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139952" y="4797152"/>
            <a:ext cx="3278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ЗАО ЗДК «Золотая звезда»</a:t>
            </a:r>
            <a:endParaRPr lang="ru-RU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3571868" y="5572140"/>
            <a:ext cx="4357718" cy="687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ГБУЗ РХ "Усть-Абаканская </a:t>
            </a:r>
          </a:p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районная больница"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2762" y="2686436"/>
            <a:ext cx="3426387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b="1" dirty="0" smtClean="0">
                <a:solidFill>
                  <a:srgbClr val="002060"/>
                </a:solidFill>
              </a:rPr>
              <a:t>ООО "Разрез Аршановский"</a:t>
            </a:r>
            <a:endParaRPr lang="ru-RU" sz="1600" b="1" dirty="0">
              <a:solidFill>
                <a:srgbClr val="002060"/>
              </a:solidFill>
            </a:endParaRPr>
          </a:p>
        </p:txBody>
      </p:sp>
      <p:pic>
        <p:nvPicPr>
          <p:cNvPr id="36" name="Рисунок 35" descr="http://vg-news.ru/files/news/201512/_%D0%9B%D0%BE%D0%B3%D0%BE%D1%82%D0%B8%D0%BF_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1142984"/>
            <a:ext cx="1698432" cy="3896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Рисунок 37" descr="https://images.ru.prom.st/188620803_w640_h640_logotip.jpg"/>
          <p:cNvPicPr/>
          <p:nvPr/>
        </p:nvPicPr>
        <p:blipFill>
          <a:blip r:embed="rId3" cstate="print"/>
          <a:srcRect t="31515" b="29604"/>
          <a:stretch>
            <a:fillRect/>
          </a:stretch>
        </p:blipFill>
        <p:spPr bwMode="auto">
          <a:xfrm>
            <a:off x="7020272" y="335699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38" descr="http://xn--19-glch0ady.xn--p1ai/SOLARBASS2018/img/logotype-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2643182"/>
            <a:ext cx="1643074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Рисунок 39" descr="https://hh.ru/employer-logo/2074655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56376" y="1844824"/>
            <a:ext cx="528775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Рисунок 40" descr="https://www.deti39.com/wp-content/uploads/2017/08/RZD_logo_st_pos_rgb.jpg"/>
          <p:cNvPicPr/>
          <p:nvPr/>
        </p:nvPicPr>
        <p:blipFill>
          <a:blip r:embed="rId6" cstate="print"/>
          <a:srcRect l="20816" t="35531" r="22352" b="29670"/>
          <a:stretch>
            <a:fillRect/>
          </a:stretch>
        </p:blipFill>
        <p:spPr bwMode="auto">
          <a:xfrm>
            <a:off x="7715272" y="4071942"/>
            <a:ext cx="908078" cy="405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2" name="Таблица 51"/>
          <p:cNvGraphicFramePr>
            <a:graphicFrameLocks noGrp="1"/>
          </p:cNvGraphicFramePr>
          <p:nvPr/>
        </p:nvGraphicFramePr>
        <p:xfrm>
          <a:off x="7143768" y="5857892"/>
          <a:ext cx="1500166" cy="320040"/>
        </p:xfrm>
        <a:graphic>
          <a:graphicData uri="http://schemas.openxmlformats.org/drawingml/2006/table">
            <a:tbl>
              <a:tblPr/>
              <a:tblGrid>
                <a:gridCol w="1500166"/>
              </a:tblGrid>
              <a:tr h="28575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ГБУЗ РХ </a:t>
                      </a:r>
                      <a:endParaRPr lang="ru-RU" sz="1050" b="1" dirty="0" smtClean="0">
                        <a:solidFill>
                          <a:srgbClr val="333333"/>
                        </a:solidFill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Усть-Абаканская </a:t>
                      </a:r>
                      <a:r>
                        <a:rPr lang="ru-RU" sz="1050" b="1" dirty="0">
                          <a:solidFill>
                            <a:srgbClr val="333333"/>
                          </a:solidFill>
                          <a:latin typeface="Arial"/>
                          <a:ea typeface="Calibri"/>
                          <a:cs typeface="Times New Roman"/>
                        </a:rPr>
                        <a:t>РБ</a:t>
                      </a:r>
                      <a:endParaRPr lang="ru-RU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FDE4"/>
                    </a:solidFill>
                  </a:tcPr>
                </a:tc>
              </a:tr>
            </a:tbl>
          </a:graphicData>
        </a:graphic>
      </p:graphicFrame>
      <p:pic>
        <p:nvPicPr>
          <p:cNvPr id="48" name="Рисунок 47" descr="https://png.pngtree.com/templates_detail/20180926/health-care-logo-with-heart-shapelove-png_34060.jpg"/>
          <p:cNvPicPr/>
          <p:nvPr/>
        </p:nvPicPr>
        <p:blipFill>
          <a:blip r:embed="rId7" cstate="print"/>
          <a:srcRect l="26434" t="29987" r="26627" b="30254"/>
          <a:stretch>
            <a:fillRect/>
          </a:stretch>
        </p:blipFill>
        <p:spPr bwMode="auto">
          <a:xfrm>
            <a:off x="8215338" y="5643578"/>
            <a:ext cx="399720" cy="36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Рисунок 54" descr="http://vt-spb.ru/upload/iblock/29b/logo%20(2).pn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96336" y="4725144"/>
            <a:ext cx="1008112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87982" y="2100650"/>
            <a:ext cx="5860869" cy="644434"/>
          </a:xfrm>
          <a:prstGeom prst="roundRect">
            <a:avLst>
              <a:gd name="adj" fmla="val 2866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Дотации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Dotatio</a:t>
            </a:r>
            <a:r>
              <a:rPr lang="ru-RU" sz="1200" b="1" dirty="0" smtClean="0">
                <a:solidFill>
                  <a:schemeClr val="tx1"/>
                </a:solidFill>
              </a:rPr>
              <a:t>» - дар, пожертвование)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на безвозмездной и безвозвратной основе без установления направлений и (или) условий их использования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92337" y="2893132"/>
            <a:ext cx="5882640" cy="918755"/>
          </a:xfrm>
          <a:prstGeom prst="roundRect">
            <a:avLst>
              <a:gd name="adj" fmla="val 23227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Субсидии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Subsidium</a:t>
            </a:r>
            <a:r>
              <a:rPr lang="ru-RU" sz="1200" b="1" dirty="0" smtClean="0">
                <a:solidFill>
                  <a:schemeClr val="tx1"/>
                </a:solidFill>
              </a:rPr>
              <a:t>» - поддержка)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-Предоставляются в целях </a:t>
            </a:r>
            <a:r>
              <a:rPr lang="ru-RU" sz="1200" i="1" dirty="0" err="1" smtClean="0">
                <a:solidFill>
                  <a:schemeClr val="tx1"/>
                </a:solidFill>
              </a:rPr>
              <a:t>софинансирования</a:t>
            </a:r>
            <a:r>
              <a:rPr lang="ru-RU" sz="1200" i="1" dirty="0" smtClean="0">
                <a:solidFill>
                  <a:schemeClr val="tx1"/>
                </a:solidFill>
              </a:rPr>
              <a:t> расходных обязательств,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возникающих при выполнении полномочий органов местного самоуправления по вопросам местного значения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928926" y="3929066"/>
            <a:ext cx="5869577" cy="1323703"/>
          </a:xfrm>
          <a:prstGeom prst="roundRect">
            <a:avLst>
              <a:gd name="adj" fmla="val 25309"/>
            </a:avLst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Субвенции (от лат. «</a:t>
            </a:r>
            <a:r>
              <a:rPr lang="ru-RU" sz="1200" b="1" dirty="0" err="1" smtClean="0">
                <a:solidFill>
                  <a:schemeClr val="tx1"/>
                </a:solidFill>
              </a:rPr>
              <a:t>Sub</a:t>
            </a:r>
            <a:r>
              <a:rPr lang="ru-RU" sz="1200" b="1" dirty="0" smtClean="0">
                <a:solidFill>
                  <a:schemeClr val="tx1"/>
                </a:solidFill>
              </a:rPr>
              <a:t> </a:t>
            </a:r>
            <a:r>
              <a:rPr lang="ru-RU" sz="1200" b="1" dirty="0" err="1" smtClean="0">
                <a:solidFill>
                  <a:schemeClr val="tx1"/>
                </a:solidFill>
              </a:rPr>
              <a:t>venire</a:t>
            </a:r>
            <a:r>
              <a:rPr lang="ru-RU" sz="1200" b="1" dirty="0" smtClean="0">
                <a:solidFill>
                  <a:schemeClr val="tx1"/>
                </a:solidFill>
              </a:rPr>
              <a:t>» - приходить на помощь)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целях финансового обеспечения расходных обязательств муниципальных образований, возникающих при выполнении государственных полномочий Российской Федерации, субъектов Российской Федерации, переданных для осуществления органам местного самоуправления в установленном порядке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5707" y="2292239"/>
            <a:ext cx="1323703" cy="377952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Виды межбюджетных трансфертов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022964" y="5431679"/>
            <a:ext cx="5839096" cy="1049383"/>
          </a:xfrm>
          <a:prstGeom prst="roundRect">
            <a:avLst>
              <a:gd name="adj" fmla="val 30247"/>
            </a:avLst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dirty="0" smtClean="0">
                <a:solidFill>
                  <a:schemeClr val="tx1"/>
                </a:solidFill>
              </a:rPr>
              <a:t>Иные межбюджетные трансферты </a:t>
            </a:r>
          </a:p>
          <a:p>
            <a:r>
              <a:rPr lang="ru-RU" sz="1200" i="1" dirty="0" smtClean="0">
                <a:solidFill>
                  <a:schemeClr val="tx1"/>
                </a:solidFill>
              </a:rPr>
              <a:t>- Предоставляются в случаях и порядке, предусмотренных законами субъекта Российской Федерации и принимаемыми в соответствии с ними иными нормативными правовыми актами органов государственной власти субъекта Российской Федерации 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1" name="Стрелка влево 20"/>
          <p:cNvSpPr/>
          <p:nvPr/>
        </p:nvSpPr>
        <p:spPr>
          <a:xfrm rot="20804216">
            <a:off x="1988765" y="2368839"/>
            <a:ext cx="766672" cy="19784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лево 21"/>
          <p:cNvSpPr/>
          <p:nvPr/>
        </p:nvSpPr>
        <p:spPr>
          <a:xfrm>
            <a:off x="1995353" y="4486800"/>
            <a:ext cx="770709" cy="2133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лево 22"/>
          <p:cNvSpPr/>
          <p:nvPr/>
        </p:nvSpPr>
        <p:spPr>
          <a:xfrm>
            <a:off x="1938747" y="3224057"/>
            <a:ext cx="809898" cy="23513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Стрелка влево 23"/>
          <p:cNvSpPr/>
          <p:nvPr/>
        </p:nvSpPr>
        <p:spPr>
          <a:xfrm rot="878422">
            <a:off x="2002704" y="5546735"/>
            <a:ext cx="820772" cy="2023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1500167" y="428605"/>
            <a:ext cx="7500990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400" dirty="0" smtClean="0">
              <a:solidFill>
                <a:srgbClr val="C00000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Межбюджетные трансферты - </a:t>
            </a:r>
            <a:r>
              <a:rPr lang="ru-RU" sz="1400" b="1" i="1" dirty="0" smtClean="0">
                <a:solidFill>
                  <a:srgbClr val="C00000"/>
                </a:solidFill>
              </a:rPr>
              <a:t>средства, предоставляемые одним бюджетом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бюджетной системы Российской Федерации другому бюджету бюджетной системы </a:t>
            </a:r>
          </a:p>
          <a:p>
            <a:pPr algn="ctr"/>
            <a:r>
              <a:rPr lang="ru-RU" sz="1400" b="1" i="1" dirty="0" smtClean="0">
                <a:solidFill>
                  <a:srgbClr val="C00000"/>
                </a:solidFill>
              </a:rPr>
              <a:t>Российской Федерации  </a:t>
            </a: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28</a:t>
            </a:fld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14414" y="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III.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Доходы бюджета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26" name="Group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46223972"/>
              </p:ext>
            </p:extLst>
          </p:nvPr>
        </p:nvGraphicFramePr>
        <p:xfrm>
          <a:off x="714348" y="2214555"/>
          <a:ext cx="7858180" cy="3991803"/>
        </p:xfrm>
        <a:graphic>
          <a:graphicData uri="http://schemas.openxmlformats.org/drawingml/2006/table">
            <a:tbl>
              <a:tblPr/>
              <a:tblGrid>
                <a:gridCol w="3565882"/>
                <a:gridCol w="1584849"/>
                <a:gridCol w="1386742"/>
                <a:gridCol w="1320707"/>
              </a:tblGrid>
              <a:tr h="68309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</a:rPr>
                        <a:t>Наименование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Constantia" pitchFamily="18" charset="0"/>
                        </a:rPr>
                        <a:t>ИТОГО (тыс. руб.)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1 453 874,3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1 483 981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1 652 723,8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4187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5671"/>
                          </a:solidFill>
                          <a:effectLst/>
                          <a:latin typeface="Constantia" pitchFamily="18" charset="0"/>
                        </a:rPr>
                        <a:t>в том числе: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B216B6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63886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Дотации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153 880,0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120 783,0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60 584,0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82 053,2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147 420,3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375 793,6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Субвенции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1 142 862,2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1 141 198,8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1 142 142,3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  <a:tr h="56277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Иные межбюджетные трансферты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75 078,9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74 578,9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74 203,9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</a:tr>
            </a:tbl>
          </a:graphicData>
        </a:graphic>
      </p:graphicFrame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357290" y="571480"/>
            <a:ext cx="5786478" cy="965207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Объемы межбюджетных трансфертов</a:t>
            </a:r>
            <a:b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400" b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на 2024-2026 годы</a:t>
            </a:r>
            <a:endParaRPr lang="ru-RU" sz="2400" b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29</a:t>
            </a:fld>
            <a:endParaRPr lang="ru-RU" dirty="0"/>
          </a:p>
        </p:txBody>
      </p:sp>
      <p:pic>
        <p:nvPicPr>
          <p:cNvPr id="28" name="Picture 2" descr="https://im3-tub-ru.yandex.net/i?id=99c11e2a97691986c668bf03eccc485c&amp;n=33&amp;h=190&amp;w=190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86644" y="285729"/>
            <a:ext cx="1500198" cy="171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4"/>
          <p:cNvSpPr>
            <a:spLocks noChangeArrowheads="1"/>
          </p:cNvSpPr>
          <p:nvPr/>
        </p:nvSpPr>
        <p:spPr bwMode="auto">
          <a:xfrm>
            <a:off x="-324544" y="1340768"/>
            <a:ext cx="62642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Уважаемые  граждане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C00000"/>
                </a:solidFill>
              </a:rPr>
              <a:t>Усть-Абаканского </a:t>
            </a:r>
            <a:r>
              <a:rPr lang="ru-RU" sz="2000" b="1" dirty="0">
                <a:solidFill>
                  <a:srgbClr val="C00000"/>
                </a:solidFill>
              </a:rPr>
              <a:t>района!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42844" y="2071679"/>
            <a:ext cx="60007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 держите в руках «Бюджет для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граждан», который познакомит Вас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основными положениями  бюджета муниципального образования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Усть-Абаканский район на 2025 год и на плановый период  2026 и 2027 годов. 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21"/>
          <p:cNvSpPr>
            <a:spLocks noChangeArrowheads="1"/>
          </p:cNvSpPr>
          <p:nvPr/>
        </p:nvSpPr>
        <p:spPr bwMode="auto">
          <a:xfrm>
            <a:off x="1096948" y="5143512"/>
            <a:ext cx="80470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ru-RU" sz="2000" dirty="0">
                <a:solidFill>
                  <a:srgbClr val="FF0000"/>
                </a:solidFill>
              </a:rPr>
              <a:t>                     </a:t>
            </a:r>
            <a:r>
              <a:rPr lang="ru-RU" sz="2000" b="1" dirty="0">
                <a:solidFill>
                  <a:srgbClr val="C00000"/>
                </a:solidFill>
              </a:rPr>
              <a:t>Глава Усть-Абаканского района  </a:t>
            </a:r>
            <a:endParaRPr lang="ru-RU" sz="2000" b="1" dirty="0" smtClean="0">
              <a:solidFill>
                <a:srgbClr val="C00000"/>
              </a:solidFill>
            </a:endParaRPr>
          </a:p>
          <a:p>
            <a:pPr algn="r"/>
            <a:r>
              <a:rPr lang="ru-RU" sz="2000" b="1" dirty="0" smtClean="0">
                <a:solidFill>
                  <a:srgbClr val="C00000"/>
                </a:solidFill>
              </a:rPr>
              <a:t>Е.В. Егорова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74754" name="Picture 2" descr="https://ust-abakan.ru/upload/medialibrary/5a5/d9s08pm2mbkcgxa20ikp46k3ofbrcqfi/Elena-Vladimirovna-Egorov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332656"/>
            <a:ext cx="2592288" cy="3451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21429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2033" name="Rectangle 1"/>
          <p:cNvSpPr>
            <a:spLocks noChangeArrowheads="1"/>
          </p:cNvSpPr>
          <p:nvPr/>
        </p:nvSpPr>
        <p:spPr bwMode="auto">
          <a:xfrm>
            <a:off x="357158" y="4643447"/>
            <a:ext cx="8286808" cy="954107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968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Формирование расходной части бюджета муниципального образования Усть-Абаканский район Республики Хакасия  на 2025 год и плановый период 2026-2027 годов будет осуществляться в соответствии с задачами, определёнными основными направлениями бюджетной политики в муниципальном образовании Усть-Абаканский район на трёхлетний период.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2"/>
          <p:cNvSpPr txBox="1">
            <a:spLocks noChangeArrowheads="1"/>
          </p:cNvSpPr>
          <p:nvPr/>
        </p:nvSpPr>
        <p:spPr bwMode="auto">
          <a:xfrm>
            <a:off x="1928794" y="857233"/>
            <a:ext cx="6708764" cy="1015663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500" b="1" dirty="0"/>
              <a:t>       Расходы бюджета – выплачиваемые из бюджета денежные средства, за исключением средств, являющихся источниками финансирования дефицита бюджета, и направляемые на финансовое обеспечение задач и функций государства и местного самоуправления.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357159" y="2428868"/>
            <a:ext cx="5929354" cy="1938992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Формирование расходов бюджетов бюджетной системы Российской Федерации осуществляется в соответствии с расходными обязательствами, обусловленными установленным законодательством Российской Федерации разграничением полномочий федеральных органов государственной власти, органов государственной власти субъектов Российской Федерации и органов местного самоуправления, исполнение которых согласно законодательству Российской Федерации, международным и иным договорам и соглашениям должно происходить в очередном финансовом году (очередном финансовом году и плановом периоде) за счет средств соответствующих бюджетов.</a:t>
            </a:r>
          </a:p>
          <a:p>
            <a:pPr algn="just"/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1071546"/>
            <a:ext cx="1499888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</p:pic>
      <p:pic>
        <p:nvPicPr>
          <p:cNvPr id="14" name="Picture 4" descr="http://fotohomka.ru/images/Oct/28/f7c74d9322439fdc71d0820b5963d959/mini_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126" y="5962651"/>
            <a:ext cx="803274" cy="723900"/>
          </a:xfrm>
          <a:prstGeom prst="rect">
            <a:avLst/>
          </a:prstGeom>
          <a:noFill/>
        </p:spPr>
      </p:pic>
      <p:pic>
        <p:nvPicPr>
          <p:cNvPr id="15" name="Picture 6" descr="http://chelnews.com/uploads/posts/2012-11/1352177962_chelovechek_i_meshki_d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3216" y="5938838"/>
            <a:ext cx="800100" cy="762000"/>
          </a:xfrm>
          <a:prstGeom prst="rect">
            <a:avLst/>
          </a:prstGeom>
          <a:noFill/>
        </p:spPr>
      </p:pic>
      <p:pic>
        <p:nvPicPr>
          <p:cNvPr id="16" name="Picture 8" descr="http://dist.school688.ru/uploads/images/chudiki/3d-chelovechek-3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82146" y="5982484"/>
            <a:ext cx="746124" cy="681038"/>
          </a:xfrm>
          <a:prstGeom prst="rect">
            <a:avLst/>
          </a:prstGeom>
          <a:noFill/>
        </p:spPr>
      </p:pic>
      <p:pic>
        <p:nvPicPr>
          <p:cNvPr id="18" name="Picture 10" descr="http://hq-wallpapers.ru/wallpapers/2/hq-wallpapers_ru_abstraction3d_5645_1280x102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96336" y="5949280"/>
            <a:ext cx="794548" cy="762793"/>
          </a:xfrm>
          <a:prstGeom prst="rect">
            <a:avLst/>
          </a:prstGeom>
          <a:noFill/>
        </p:spPr>
      </p:pic>
      <p:pic>
        <p:nvPicPr>
          <p:cNvPr id="19" name="Picture 12" descr="http://oribel-biznes.ru/wp-content/uploads/2012/06/%D1%87%D0%B5%D0%BB%D0%BE%D0%B2%D0%B5%D1%87%D0%B5%D0%BA-%D1%81-%D0%BA%D0%BE%D0%BC%D0%BF%D1%8C%D1%8E%D1%82%D0%B5%D1%80%D0%BE%D0%BC-200x20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89091" y="5926659"/>
            <a:ext cx="884659" cy="809625"/>
          </a:xfrm>
          <a:prstGeom prst="rect">
            <a:avLst/>
          </a:prstGeom>
          <a:noFill/>
        </p:spPr>
      </p:pic>
      <p:pic>
        <p:nvPicPr>
          <p:cNvPr id="20" name="Picture 14" descr="Картинки по запросу человечки для презентации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19872" y="5949280"/>
            <a:ext cx="1078772" cy="733426"/>
          </a:xfrm>
          <a:prstGeom prst="rect">
            <a:avLst/>
          </a:prstGeom>
          <a:noFill/>
        </p:spPr>
      </p:pic>
      <p:sp>
        <p:nvSpPr>
          <p:cNvPr id="22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30</a:t>
            </a:fld>
            <a:endParaRPr lang="ru-RU" dirty="0"/>
          </a:p>
        </p:txBody>
      </p:sp>
      <p:pic>
        <p:nvPicPr>
          <p:cNvPr id="23" name="Рисунок 22" descr="http://usu.kz/img/programma_dlya_finansovogo_analiza.jpg"/>
          <p:cNvPicPr/>
          <p:nvPr/>
        </p:nvPicPr>
        <p:blipFill>
          <a:blip r:embed="rId10" cstate="print"/>
          <a:srcRect l="38223"/>
          <a:stretch>
            <a:fillRect/>
          </a:stretch>
        </p:blipFill>
        <p:spPr bwMode="auto">
          <a:xfrm>
            <a:off x="6429388" y="2214554"/>
            <a:ext cx="2571768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1" name="Объект 1"/>
          <p:cNvGraphicFramePr/>
          <p:nvPr>
            <p:extLst>
              <p:ext uri="{D42A27DB-BD31-4B8C-83A1-F6EECF244321}">
                <p14:modId xmlns:p14="http://schemas.microsoft.com/office/powerpoint/2010/main" xmlns="" val="2546326388"/>
              </p:ext>
            </p:extLst>
          </p:nvPr>
        </p:nvGraphicFramePr>
        <p:xfrm>
          <a:off x="285721" y="857232"/>
          <a:ext cx="8572560" cy="57150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403648" y="260648"/>
            <a:ext cx="7143800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4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Усть - Абаканский район в 2025 году 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31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357422" y="3214686"/>
            <a:ext cx="1714512" cy="738664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2 074 222,5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187624" y="3284984"/>
            <a:ext cx="2520280" cy="35719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38100">
            <a:solidFill>
              <a:srgbClr val="7030A0"/>
            </a:solidFill>
          </a:ln>
          <a:effectLst>
            <a:glow rad="1778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0700 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Образование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1928802"/>
            <a:ext cx="2571768" cy="35719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0400  Национальная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экономика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187624" y="6453336"/>
            <a:ext cx="2500330" cy="31848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  <a:effectLst>
            <a:glow rad="114300">
              <a:schemeClr val="accent6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1400 межбюджетные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трансферты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187624" y="4797152"/>
            <a:ext cx="2571768" cy="3571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030A0"/>
            </a:solidFill>
          </a:ln>
          <a:effectLst>
            <a:glow rad="88900">
              <a:schemeClr val="accent2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marL="228600" indent="-228600" algn="ctr">
              <a:buAutoNum type="arabicPlain" startAt="11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 Физическая культура </a:t>
            </a: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и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спорт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1187624" y="3789040"/>
            <a:ext cx="2571768" cy="35718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27000">
              <a:srgbClr val="83A343">
                <a:alpha val="40000"/>
              </a:srgb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0800  Культура </a:t>
            </a:r>
            <a:endParaRPr lang="ru-RU" sz="1000" b="1" dirty="0">
              <a:solidFill>
                <a:schemeClr val="bg1"/>
              </a:solidFill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1187624" y="5805264"/>
            <a:ext cx="2500330" cy="500066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228600" indent="-228600" algn="ctr">
              <a:buAutoNum type="arabicPlain" startAt="1300"/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Обслуживание государств. </a:t>
            </a:r>
          </a:p>
          <a:p>
            <a:pPr marL="228600" indent="-228600"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и муниципального  долга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1" name="Заголовок 1"/>
          <p:cNvSpPr txBox="1">
            <a:spLocks/>
          </p:cNvSpPr>
          <p:nvPr/>
        </p:nvSpPr>
        <p:spPr>
          <a:xfrm>
            <a:off x="1142976" y="1357298"/>
            <a:ext cx="2605156" cy="42862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rgbClr val="6D8838"/>
            </a:solidFill>
          </a:ln>
          <a:effectLst>
            <a:glow rad="114300">
              <a:schemeClr val="accent3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0300  Национальная безопасность и правоохранительная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деятельность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1187624" y="4293096"/>
            <a:ext cx="2571768" cy="357190"/>
          </a:xfrm>
          <a:prstGeom prst="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>
                <a:solidFill>
                  <a:schemeClr val="bg1"/>
                </a:solidFill>
                <a:latin typeface="Arial" pitchFamily="34" charset="0"/>
              </a:rPr>
              <a:t>1000  Социальная </a:t>
            </a: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политика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3212976"/>
            <a:ext cx="372586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1268760"/>
            <a:ext cx="428628" cy="421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99926" y="3717033"/>
            <a:ext cx="357190" cy="3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1"/>
          <p:cNvPicPr>
            <a:picLocks noChangeAspect="1" noChangeArrowheads="1"/>
          </p:cNvPicPr>
          <p:nvPr/>
        </p:nvPicPr>
        <p:blipFill>
          <a:blip r:embed="rId7" cstate="print"/>
          <a:srcRect l="14406" r="18102"/>
          <a:stretch>
            <a:fillRect/>
          </a:stretch>
        </p:blipFill>
        <p:spPr bwMode="auto">
          <a:xfrm>
            <a:off x="3995936" y="4725144"/>
            <a:ext cx="38458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57620" y="714356"/>
            <a:ext cx="505495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95936" y="5805264"/>
            <a:ext cx="428628" cy="43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002776" y="6434158"/>
            <a:ext cx="432472" cy="36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23928" y="1844824"/>
            <a:ext cx="448215" cy="35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75" descr="sz_logo.png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995936" y="4221088"/>
            <a:ext cx="357190" cy="383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Заголовок 1"/>
          <p:cNvSpPr txBox="1">
            <a:spLocks/>
          </p:cNvSpPr>
          <p:nvPr/>
        </p:nvSpPr>
        <p:spPr>
          <a:xfrm>
            <a:off x="1142976" y="2428868"/>
            <a:ext cx="2564928" cy="35719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0500  Жилищно-коммунальное хозяйство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8" name="Заголовок 1"/>
          <p:cNvSpPr txBox="1">
            <a:spLocks/>
          </p:cNvSpPr>
          <p:nvPr/>
        </p:nvSpPr>
        <p:spPr>
          <a:xfrm>
            <a:off x="1142976" y="714356"/>
            <a:ext cx="2571768" cy="461336"/>
          </a:xfrm>
          <a:prstGeom prst="rect">
            <a:avLst/>
          </a:prstGeom>
          <a:solidFill>
            <a:srgbClr val="ADFBD6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0100  Общегосударственные вопросы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9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9060" y="2357431"/>
            <a:ext cx="428628" cy="375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Заголовок 1"/>
          <p:cNvSpPr txBox="1">
            <a:spLocks/>
          </p:cNvSpPr>
          <p:nvPr/>
        </p:nvSpPr>
        <p:spPr>
          <a:xfrm>
            <a:off x="1187624" y="5301208"/>
            <a:ext cx="2571768" cy="428628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1200  Средства массовой информации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285721" y="0"/>
            <a:ext cx="6072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IV.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Расходы  бюджета по разделам, тыс. руб.</a:t>
            </a:r>
            <a:endParaRPr lang="ru-RU" sz="1600" dirty="0">
              <a:solidFill>
                <a:schemeClr val="bg1"/>
              </a:solidFill>
            </a:endParaRPr>
          </a:p>
        </p:txBody>
      </p:sp>
      <p:pic>
        <p:nvPicPr>
          <p:cNvPr id="55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duotone>
              <a:schemeClr val="accent6">
                <a:shade val="45000"/>
                <a:satMod val="135000"/>
              </a:schemeClr>
              <a:prstClr val="white"/>
            </a:duotone>
            <a:extLst/>
          </a:blip>
          <a:srcRect l="79121" t="15061" r="14841" b="13652"/>
          <a:stretch/>
        </p:blipFill>
        <p:spPr bwMode="auto">
          <a:xfrm>
            <a:off x="3999926" y="5301208"/>
            <a:ext cx="412143" cy="357190"/>
          </a:xfrm>
          <a:prstGeom prst="rect">
            <a:avLst/>
          </a:prstGeom>
          <a:noFill/>
          <a:ln>
            <a:noFill/>
          </a:ln>
          <a:extLst/>
        </p:spPr>
      </p:pic>
      <p:graphicFrame>
        <p:nvGraphicFramePr>
          <p:cNvPr id="58" name="Таблица 57"/>
          <p:cNvGraphicFramePr>
            <a:graphicFrameLocks noGrp="1"/>
          </p:cNvGraphicFramePr>
          <p:nvPr/>
        </p:nvGraphicFramePr>
        <p:xfrm>
          <a:off x="285721" y="1285860"/>
          <a:ext cx="714380" cy="5214974"/>
        </p:xfrm>
        <a:graphic>
          <a:graphicData uri="http://schemas.openxmlformats.org/drawingml/2006/table">
            <a:tbl>
              <a:tblPr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a:tblPr>
              <a:tblGrid>
                <a:gridCol w="714380"/>
              </a:tblGrid>
              <a:tr h="5214974">
                <a:tc>
                  <a:txBody>
                    <a:bodyPr/>
                    <a:lstStyle/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РАСХОДЫ</a:t>
                      </a:r>
                    </a:p>
                    <a:p>
                      <a:pPr marL="71755" marR="7175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bg1">
                              <a:lumMod val="75000"/>
                              <a:lumOff val="25000"/>
                            </a:schemeClr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муниципального образования</a:t>
                      </a:r>
                    </a:p>
                  </a:txBody>
                  <a:tcPr marL="68580" marR="68580" marT="0" marB="0" vert="vert27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65484379"/>
              </p:ext>
            </p:extLst>
          </p:nvPr>
        </p:nvGraphicFramePr>
        <p:xfrm>
          <a:off x="4857752" y="785794"/>
          <a:ext cx="4071965" cy="331180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118 444,2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106 245,3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106 263,2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52024544"/>
              </p:ext>
            </p:extLst>
          </p:nvPr>
        </p:nvGraphicFramePr>
        <p:xfrm>
          <a:off x="4857752" y="1357298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154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873,9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868,9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2585170"/>
              </p:ext>
            </p:extLst>
          </p:nvPr>
        </p:nvGraphicFramePr>
        <p:xfrm>
          <a:off x="4853192" y="422108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122 118,1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121 808,0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122 037,9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876324"/>
              </p:ext>
            </p:extLst>
          </p:nvPr>
        </p:nvGraphicFramePr>
        <p:xfrm>
          <a:off x="4853192" y="472514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56 157,2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53 498,3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49 315,5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4343700"/>
              </p:ext>
            </p:extLst>
          </p:nvPr>
        </p:nvGraphicFramePr>
        <p:xfrm>
          <a:off x="4857182" y="530120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9 960,4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9 462,4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8 745,2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/>
        </p:nvGraphicFramePr>
        <p:xfrm>
          <a:off x="4860032" y="5877272"/>
          <a:ext cx="4071965" cy="315468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068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baseline="0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080862970"/>
              </p:ext>
            </p:extLst>
          </p:nvPr>
        </p:nvGraphicFramePr>
        <p:xfrm>
          <a:off x="4860032" y="6434158"/>
          <a:ext cx="4071965" cy="357167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57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2890613"/>
              </p:ext>
            </p:extLst>
          </p:nvPr>
        </p:nvGraphicFramePr>
        <p:xfrm>
          <a:off x="4860032" y="3212976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1 384 044,2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1 413 833,5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1 586 162,9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34252477"/>
              </p:ext>
            </p:extLst>
          </p:nvPr>
        </p:nvGraphicFramePr>
        <p:xfrm>
          <a:off x="4860032" y="3717032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120 482,1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110 249,3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104 541,2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0" name="Таблица 6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76754927"/>
              </p:ext>
            </p:extLst>
          </p:nvPr>
        </p:nvGraphicFramePr>
        <p:xfrm>
          <a:off x="4857752" y="1857364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68 764,8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96 249,2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117 254,9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71" name="Таблица 7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3504214"/>
              </p:ext>
            </p:extLst>
          </p:nvPr>
        </p:nvGraphicFramePr>
        <p:xfrm>
          <a:off x="4857753" y="2357431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35 209,6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41 628,8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51 307,8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2" name="Прямоугольник 71"/>
          <p:cNvSpPr/>
          <p:nvPr/>
        </p:nvSpPr>
        <p:spPr>
          <a:xfrm>
            <a:off x="7572396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2027год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6215074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2026 год</a:t>
            </a:r>
          </a:p>
        </p:txBody>
      </p:sp>
      <p:sp>
        <p:nvSpPr>
          <p:cNvPr id="74" name="Прямоугольник 73"/>
          <p:cNvSpPr/>
          <p:nvPr/>
        </p:nvSpPr>
        <p:spPr>
          <a:xfrm>
            <a:off x="4857752" y="214290"/>
            <a:ext cx="1143008" cy="33855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algn="ctr" eaLnBrk="0" hangingPunct="0"/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2025 год</a:t>
            </a:r>
          </a:p>
        </p:txBody>
      </p:sp>
      <p:grpSp>
        <p:nvGrpSpPr>
          <p:cNvPr id="2" name="Группа 75"/>
          <p:cNvGrpSpPr/>
          <p:nvPr/>
        </p:nvGrpSpPr>
        <p:grpSpPr>
          <a:xfrm rot="5400000">
            <a:off x="4500830" y="835874"/>
            <a:ext cx="285753" cy="287430"/>
            <a:chOff x="4117015" y="1174021"/>
            <a:chExt cx="460885" cy="358868"/>
          </a:xfrm>
          <a:scene3d>
            <a:camera prst="orthographicFront"/>
            <a:lightRig rig="flat" dir="t"/>
          </a:scene3d>
        </p:grpSpPr>
        <p:sp>
          <p:nvSpPr>
            <p:cNvPr id="77" name="Стрелка вправо 7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3" name="Группа 78"/>
          <p:cNvGrpSpPr/>
          <p:nvPr/>
        </p:nvGrpSpPr>
        <p:grpSpPr>
          <a:xfrm rot="5400000">
            <a:off x="4501400" y="1427898"/>
            <a:ext cx="285753" cy="287430"/>
            <a:chOff x="4117015" y="1174021"/>
            <a:chExt cx="460885" cy="358868"/>
          </a:xfrm>
          <a:solidFill>
            <a:schemeClr val="accent3">
              <a:lumMod val="60000"/>
              <a:lumOff val="4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0" name="Стрелка вправо 7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83" name="Стрелка вправо 82"/>
          <p:cNvSpPr/>
          <p:nvPr/>
        </p:nvSpPr>
        <p:spPr>
          <a:xfrm rot="60366">
            <a:off x="4502479" y="1847325"/>
            <a:ext cx="287430" cy="285753"/>
          </a:xfrm>
          <a:prstGeom prst="rightArrow">
            <a:avLst>
              <a:gd name="adj1" fmla="val 60000"/>
              <a:gd name="adj2" fmla="val 50000"/>
            </a:avLst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sp>
      <p:grpSp>
        <p:nvGrpSpPr>
          <p:cNvPr id="4" name="Группа 84"/>
          <p:cNvGrpSpPr/>
          <p:nvPr/>
        </p:nvGrpSpPr>
        <p:grpSpPr>
          <a:xfrm rot="5400000">
            <a:off x="4501401" y="2428030"/>
            <a:ext cx="285753" cy="287430"/>
            <a:chOff x="4117015" y="1174021"/>
            <a:chExt cx="460885" cy="358868"/>
          </a:xfrm>
          <a:solidFill>
            <a:srgbClr val="7030A0"/>
          </a:solidFill>
          <a:scene3d>
            <a:camera prst="orthographicFront"/>
            <a:lightRig rig="flat" dir="t"/>
          </a:scene3d>
        </p:grpSpPr>
        <p:sp>
          <p:nvSpPr>
            <p:cNvPr id="86" name="Стрелка вправо 85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5" name="Группа 87"/>
          <p:cNvGrpSpPr/>
          <p:nvPr/>
        </p:nvGrpSpPr>
        <p:grpSpPr>
          <a:xfrm rot="5400000">
            <a:off x="4500830" y="3716194"/>
            <a:ext cx="285753" cy="287430"/>
            <a:chOff x="4117015" y="1174021"/>
            <a:chExt cx="460885" cy="358868"/>
          </a:xfrm>
          <a:solidFill>
            <a:schemeClr val="accent3">
              <a:lumMod val="75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89" name="Стрелка вправо 88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6" name="Группа 90"/>
          <p:cNvGrpSpPr/>
          <p:nvPr/>
        </p:nvGrpSpPr>
        <p:grpSpPr>
          <a:xfrm rot="5400000">
            <a:off x="4503680" y="3283575"/>
            <a:ext cx="285753" cy="287430"/>
            <a:chOff x="4117015" y="1174021"/>
            <a:chExt cx="460885" cy="358868"/>
          </a:xfrm>
          <a:solidFill>
            <a:srgbClr val="0070C0"/>
          </a:solidFill>
          <a:scene3d>
            <a:camera prst="orthographicFront"/>
            <a:lightRig rig="flat" dir="t"/>
          </a:scene3d>
        </p:grpSpPr>
        <p:sp>
          <p:nvSpPr>
            <p:cNvPr id="92" name="Стрелка вправо 9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3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9" name="Группа 96"/>
          <p:cNvGrpSpPr/>
          <p:nvPr/>
        </p:nvGrpSpPr>
        <p:grpSpPr>
          <a:xfrm rot="5400000">
            <a:off x="4496840" y="4291688"/>
            <a:ext cx="285753" cy="287430"/>
            <a:chOff x="4117015" y="1174021"/>
            <a:chExt cx="460885" cy="358868"/>
          </a:xfrm>
          <a:solidFill>
            <a:schemeClr val="tx1"/>
          </a:solidFill>
          <a:scene3d>
            <a:camera prst="orthographicFront"/>
            <a:lightRig rig="flat" dir="t"/>
          </a:scene3d>
        </p:grpSpPr>
        <p:sp>
          <p:nvSpPr>
            <p:cNvPr id="98" name="Стрелка вправо 97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1" name="Группа 99"/>
          <p:cNvGrpSpPr/>
          <p:nvPr/>
        </p:nvGrpSpPr>
        <p:grpSpPr>
          <a:xfrm rot="5400000">
            <a:off x="4496840" y="4795744"/>
            <a:ext cx="285753" cy="287430"/>
            <a:chOff x="4117015" y="1174021"/>
            <a:chExt cx="460885" cy="358868"/>
          </a:xfrm>
          <a:solidFill>
            <a:schemeClr val="accent4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1" name="Стрелка вправо 100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2" name="Группа 102"/>
          <p:cNvGrpSpPr/>
          <p:nvPr/>
        </p:nvGrpSpPr>
        <p:grpSpPr>
          <a:xfrm rot="5400000">
            <a:off x="4500830" y="5300370"/>
            <a:ext cx="285753" cy="287430"/>
            <a:chOff x="4117015" y="1174021"/>
            <a:chExt cx="460885" cy="358868"/>
          </a:xfrm>
          <a:solidFill>
            <a:schemeClr val="accent1">
              <a:lumMod val="5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04" name="Стрелка вправо 103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3" name="Группа 105"/>
          <p:cNvGrpSpPr/>
          <p:nvPr/>
        </p:nvGrpSpPr>
        <p:grpSpPr>
          <a:xfrm rot="5400000">
            <a:off x="4503680" y="6504758"/>
            <a:ext cx="285753" cy="287430"/>
            <a:chOff x="4117015" y="1174021"/>
            <a:chExt cx="460885" cy="358868"/>
          </a:xfrm>
          <a:solidFill>
            <a:schemeClr val="accent6"/>
          </a:solidFill>
          <a:scene3d>
            <a:camera prst="orthographicFront"/>
            <a:lightRig rig="flat" dir="t"/>
          </a:scene3d>
        </p:grpSpPr>
        <p:sp>
          <p:nvSpPr>
            <p:cNvPr id="107" name="Стрелка вправо 106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8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pSp>
        <p:nvGrpSpPr>
          <p:cNvPr id="16" name="Группа 108"/>
          <p:cNvGrpSpPr/>
          <p:nvPr/>
        </p:nvGrpSpPr>
        <p:grpSpPr>
          <a:xfrm rot="5400000">
            <a:off x="4503680" y="5947872"/>
            <a:ext cx="285753" cy="287430"/>
            <a:chOff x="4117015" y="1174021"/>
            <a:chExt cx="460885" cy="358868"/>
          </a:xfr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flat" dir="t"/>
          </a:scene3d>
        </p:grpSpPr>
        <p:sp>
          <p:nvSpPr>
            <p:cNvPr id="110" name="Стрелка вправо 109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1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sp>
        <p:nvSpPr>
          <p:cNvPr id="112" name="Номер слайда 111"/>
          <p:cNvSpPr>
            <a:spLocks noGrp="1"/>
          </p:cNvSpPr>
          <p:nvPr>
            <p:ph type="sldNum" sz="quarter" idx="12"/>
          </p:nvPr>
        </p:nvSpPr>
        <p:spPr>
          <a:xfrm>
            <a:off x="7927080" y="6492875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bg1"/>
                </a:solidFill>
              </a:rPr>
              <a:pPr>
                <a:defRPr/>
              </a:pPr>
              <a:t>32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5" name="Заголовок 1"/>
          <p:cNvSpPr txBox="1">
            <a:spLocks/>
          </p:cNvSpPr>
          <p:nvPr/>
        </p:nvSpPr>
        <p:spPr>
          <a:xfrm>
            <a:off x="1187624" y="2852936"/>
            <a:ext cx="2500330" cy="35719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000" b="1" dirty="0" smtClean="0">
                <a:solidFill>
                  <a:schemeClr val="bg1"/>
                </a:solidFill>
                <a:latin typeface="Arial" pitchFamily="34" charset="0"/>
              </a:rPr>
              <a:t>0600  Охрана окружающей среды</a:t>
            </a:r>
            <a:endParaRPr lang="ru-RU" sz="10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00708" name="Picture 4" descr="https://likey.su/upload/iblock/d37/adq9whz1gx5hs76cxew2jhyxrd2ijz06.jpg"/>
          <p:cNvPicPr>
            <a:picLocks noChangeAspect="1" noChangeArrowheads="1"/>
          </p:cNvPicPr>
          <p:nvPr/>
        </p:nvPicPr>
        <p:blipFill>
          <a:blip r:embed="rId15" cstate="print"/>
          <a:srcRect l="26216" t="10156" r="26427" b="17483"/>
          <a:stretch>
            <a:fillRect/>
          </a:stretch>
        </p:blipFill>
        <p:spPr bwMode="auto">
          <a:xfrm>
            <a:off x="3923928" y="2780928"/>
            <a:ext cx="360040" cy="366469"/>
          </a:xfrm>
          <a:prstGeom prst="rect">
            <a:avLst/>
          </a:prstGeom>
          <a:noFill/>
        </p:spPr>
      </p:pic>
      <p:grpSp>
        <p:nvGrpSpPr>
          <p:cNvPr id="79" name="Группа 84"/>
          <p:cNvGrpSpPr/>
          <p:nvPr/>
        </p:nvGrpSpPr>
        <p:grpSpPr>
          <a:xfrm rot="5400000">
            <a:off x="4500830" y="2852098"/>
            <a:ext cx="285753" cy="287430"/>
            <a:chOff x="4117015" y="1174021"/>
            <a:chExt cx="460885" cy="358868"/>
          </a:xfrm>
          <a:solidFill>
            <a:schemeClr val="accent2"/>
          </a:solidFill>
          <a:scene3d>
            <a:camera prst="orthographicFront"/>
            <a:lightRig rig="flat" dir="t"/>
          </a:scene3d>
        </p:grpSpPr>
        <p:sp>
          <p:nvSpPr>
            <p:cNvPr id="82" name="Стрелка вправо 81"/>
            <p:cNvSpPr/>
            <p:nvPr/>
          </p:nvSpPr>
          <p:spPr>
            <a:xfrm rot="16260366">
              <a:off x="4168024" y="1123012"/>
              <a:ext cx="358868" cy="460885"/>
            </a:xfrm>
            <a:prstGeom prst="rightArrow">
              <a:avLst>
                <a:gd name="adj1" fmla="val 60000"/>
                <a:gd name="adj2" fmla="val 50000"/>
              </a:avLst>
            </a:prstGeom>
            <a:grpFill/>
            <a:sp3d z="-80000" prstMaterial="plastic">
              <a:bevelT w="50800" h="50800"/>
              <a:bevelB w="25400" h="2540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трелка вправо 4"/>
            <p:cNvSpPr/>
            <p:nvPr/>
          </p:nvSpPr>
          <p:spPr>
            <a:xfrm rot="16260366">
              <a:off x="4220909" y="1269011"/>
              <a:ext cx="251208" cy="276531"/>
            </a:xfrm>
            <a:prstGeom prst="rect">
              <a:avLst/>
            </a:prstGeom>
            <a:grpFill/>
            <a:sp3d z="-800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800" kern="1200"/>
            </a:p>
          </p:txBody>
        </p:sp>
      </p:grpSp>
      <p:graphicFrame>
        <p:nvGraphicFramePr>
          <p:cNvPr id="85" name="Таблица 8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9370116"/>
              </p:ext>
            </p:extLst>
          </p:nvPr>
        </p:nvGraphicFramePr>
        <p:xfrm>
          <a:off x="4860032" y="2780928"/>
          <a:ext cx="4071965" cy="331179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1357180"/>
                <a:gridCol w="1357180"/>
                <a:gridCol w="1357605"/>
              </a:tblGrid>
              <a:tr h="33117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800" b="1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9" y="214291"/>
            <a:ext cx="5786478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33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285721" y="2857496"/>
            <a:ext cx="2143140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0100 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Общегосударственные вопросы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 rot="16200000">
            <a:off x="892945" y="3679035"/>
            <a:ext cx="4929220" cy="428626"/>
            <a:chOff x="-848900" y="2071678"/>
            <a:chExt cx="8065694" cy="214314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-848900" y="2071679"/>
              <a:ext cx="8064102" cy="1587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63013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357554" y="1857364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01 03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0" name="Группа 29"/>
          <p:cNvGrpSpPr/>
          <p:nvPr/>
        </p:nvGrpSpPr>
        <p:grpSpPr>
          <a:xfrm>
            <a:off x="2500299" y="321468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143241" y="31432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3143241" y="428625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Скругленный прямоугольник 37"/>
          <p:cNvSpPr/>
          <p:nvPr/>
        </p:nvSpPr>
        <p:spPr>
          <a:xfrm>
            <a:off x="3357554" y="1142984"/>
            <a:ext cx="3643338" cy="63341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01 02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высшего должностного лица  субъекта Российской Федерации и муниципального образования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3357554" y="2786059"/>
            <a:ext cx="3643338" cy="107157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01 04 </a:t>
            </a:r>
            <a:r>
              <a:rPr lang="ru-RU" sz="1200" b="1" dirty="0" smtClean="0">
                <a:solidFill>
                  <a:srgbClr val="002060"/>
                </a:solidFill>
              </a:rPr>
              <a:t>Функционирование Правительства Российской Федерации, высших исполнительных органов государственной  власти субъектов Российской Федерации, местных администраций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357554" y="3929066"/>
            <a:ext cx="3643338" cy="85725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01 06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деятельности финансовых, налоговых и таможенных органов и органов  финансового  (финансово-бюджетного) надзора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>
            <a:off x="3143241" y="51435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3143240" y="5715016"/>
            <a:ext cx="213524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8" name="Скругленный прямоугольник 47"/>
          <p:cNvSpPr/>
          <p:nvPr/>
        </p:nvSpPr>
        <p:spPr>
          <a:xfrm>
            <a:off x="3357554" y="5500702"/>
            <a:ext cx="3571900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01 11 </a:t>
            </a:r>
            <a:r>
              <a:rPr lang="ru-RU" sz="1200" b="1" dirty="0" smtClean="0">
                <a:solidFill>
                  <a:srgbClr val="002060"/>
                </a:solidFill>
              </a:rPr>
              <a:t>Резервные фонды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28992" y="6072206"/>
            <a:ext cx="3571900" cy="42865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01 13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общегосударственные вопросы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53" name="Таблица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94775409"/>
              </p:ext>
            </p:extLst>
          </p:nvPr>
        </p:nvGraphicFramePr>
        <p:xfrm>
          <a:off x="7081150" y="128586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3 235,1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54" name="Таблица 5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60922806"/>
              </p:ext>
            </p:extLst>
          </p:nvPr>
        </p:nvGraphicFramePr>
        <p:xfrm>
          <a:off x="7000861" y="714356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55" name="Таблица 5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61333618"/>
              </p:ext>
            </p:extLst>
          </p:nvPr>
        </p:nvGraphicFramePr>
        <p:xfrm>
          <a:off x="7072331" y="3214686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49 101,5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837,0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40 957,0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6" name="Таблица 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99296407"/>
              </p:ext>
            </p:extLst>
          </p:nvPr>
        </p:nvGraphicFramePr>
        <p:xfrm>
          <a:off x="7072331" y="4214818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20 379,4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20 444,9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20 444,9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8" name="Таблица 5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90539484"/>
              </p:ext>
            </p:extLst>
          </p:nvPr>
        </p:nvGraphicFramePr>
        <p:xfrm>
          <a:off x="7072329" y="5000636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9" name="Таблица 5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04432121"/>
              </p:ext>
            </p:extLst>
          </p:nvPr>
        </p:nvGraphicFramePr>
        <p:xfrm>
          <a:off x="7072331" y="6143644"/>
          <a:ext cx="2071669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4"/>
                <a:gridCol w="690484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38 869,9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34 912,7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34 810,6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04536064"/>
              </p:ext>
            </p:extLst>
          </p:nvPr>
        </p:nvGraphicFramePr>
        <p:xfrm>
          <a:off x="7072329" y="2071678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4777"/>
                <a:gridCol w="693339"/>
                <a:gridCol w="69355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6 558,4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6 515,5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2D4CA"/>
              </a:clrFrom>
              <a:clrTo>
                <a:srgbClr val="D2D4C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2786059"/>
            <a:ext cx="690567" cy="51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Прямоугольник 32"/>
          <p:cNvSpPr/>
          <p:nvPr/>
        </p:nvSpPr>
        <p:spPr>
          <a:xfrm>
            <a:off x="8228347" y="357166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3357554" y="4929198"/>
            <a:ext cx="3571900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01 07 </a:t>
            </a:r>
            <a:r>
              <a:rPr lang="ru-RU" sz="1200" b="1" dirty="0" smtClean="0">
                <a:solidFill>
                  <a:srgbClr val="002060"/>
                </a:solidFill>
              </a:rPr>
              <a:t>Обеспечение проведения выборов и референдумов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57169417"/>
              </p:ext>
            </p:extLst>
          </p:nvPr>
        </p:nvGraphicFramePr>
        <p:xfrm>
          <a:off x="7072329" y="5572140"/>
          <a:ext cx="2071671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90485"/>
                <a:gridCol w="690485"/>
                <a:gridCol w="69070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41" name="Прямая соединительная линия 40"/>
          <p:cNvCxnSpPr/>
          <p:nvPr/>
        </p:nvCxnSpPr>
        <p:spPr>
          <a:xfrm>
            <a:off x="3143240" y="6357958"/>
            <a:ext cx="285752" cy="12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4677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00100" y="285728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ассигнований,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34</a:t>
            </a:fld>
            <a:endParaRPr lang="ru-RU" dirty="0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00034" y="207167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0300 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безопасность и правоохранительная деятельность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743206" y="2745626"/>
            <a:ext cx="143719" cy="214322"/>
            <a:chOff x="6543063" y="2070877"/>
            <a:chExt cx="270442" cy="215116"/>
          </a:xfrm>
        </p:grpSpPr>
        <p:cxnSp>
          <p:nvCxnSpPr>
            <p:cNvPr id="16" name="Прямая соединительная линия 15"/>
            <p:cNvCxnSpPr>
              <a:stCxn id="31" idx="3"/>
            </p:cNvCxnSpPr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23928" y="2420888"/>
            <a:ext cx="3000396" cy="928693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03 10 </a:t>
            </a:r>
            <a:r>
              <a:rPr lang="ru-RU" sz="1200" b="1" dirty="0" smtClean="0">
                <a:solidFill>
                  <a:srgbClr val="002060"/>
                </a:solidFill>
              </a:rPr>
              <a:t>Защита населения и территории от чрезвычайных ситуаций природного и техногенного характера, пожарная безопасность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143241" y="2285993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3923928" y="1412776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03 02 </a:t>
            </a:r>
            <a:r>
              <a:rPr lang="ru-RU" sz="1200" b="1" dirty="0" smtClean="0">
                <a:solidFill>
                  <a:srgbClr val="002060"/>
                </a:solidFill>
              </a:rPr>
              <a:t>Органы внутренних дел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00034" y="457200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0400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Национальная экономика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570523" y="4858180"/>
            <a:ext cx="2501175" cy="214318"/>
            <a:chOff x="2241363" y="2070880"/>
            <a:chExt cx="4706576" cy="215112"/>
          </a:xfrm>
        </p:grpSpPr>
        <p:cxnSp>
          <p:nvCxnSpPr>
            <p:cNvPr id="41" name="Прямая соединительная линия 40"/>
            <p:cNvCxnSpPr/>
            <p:nvPr/>
          </p:nvCxnSpPr>
          <p:spPr>
            <a:xfrm rot="10800000" flipH="1" flipV="1">
              <a:off x="2241457" y="2070880"/>
              <a:ext cx="4704986" cy="1594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/>
            <p:cNvCxnSpPr/>
            <p:nvPr/>
          </p:nvCxnSpPr>
          <p:spPr>
            <a:xfrm rot="5400000">
              <a:off x="213500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 rot="5400000">
              <a:off x="5630133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50" name="Прямая соединительная линия 49"/>
            <p:cNvCxnSpPr/>
            <p:nvPr/>
          </p:nvCxnSpPr>
          <p:spPr>
            <a:xfrm rot="5400000">
              <a:off x="6839987" y="2178041"/>
              <a:ext cx="21431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1" name="Скругленный прямоугольник 50"/>
          <p:cNvSpPr/>
          <p:nvPr/>
        </p:nvSpPr>
        <p:spPr>
          <a:xfrm>
            <a:off x="4000497" y="414338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04 05 </a:t>
            </a:r>
            <a:r>
              <a:rPr lang="ru-RU" sz="1200" b="1" dirty="0" smtClean="0">
                <a:solidFill>
                  <a:srgbClr val="002060"/>
                </a:solidFill>
              </a:rPr>
              <a:t>Сельское хозяйство и рыболовство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2" name="Прямая соединительная линия 51"/>
          <p:cNvCxnSpPr/>
          <p:nvPr/>
        </p:nvCxnSpPr>
        <p:spPr>
          <a:xfrm>
            <a:off x="3714746" y="500063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3714746" y="557214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4" name="Скругленный прямоугольник 53"/>
          <p:cNvSpPr/>
          <p:nvPr/>
        </p:nvSpPr>
        <p:spPr>
          <a:xfrm>
            <a:off x="4000497" y="364331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04 01 </a:t>
            </a:r>
            <a:r>
              <a:rPr lang="ru-RU" sz="1200" b="1" dirty="0" smtClean="0">
                <a:solidFill>
                  <a:srgbClr val="002060"/>
                </a:solidFill>
              </a:rPr>
              <a:t>Общеэкономические вопросы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7" y="4786322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04 08 </a:t>
            </a:r>
            <a:r>
              <a:rPr lang="ru-RU" sz="1200" b="1" dirty="0" smtClean="0">
                <a:solidFill>
                  <a:srgbClr val="002060"/>
                </a:solidFill>
              </a:rPr>
              <a:t>Автомобильный транспорт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4000497" y="5357827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04 09 </a:t>
            </a:r>
            <a:r>
              <a:rPr lang="ru-RU" sz="1200" b="1" dirty="0" smtClean="0">
                <a:solidFill>
                  <a:srgbClr val="002060"/>
                </a:solidFill>
              </a:rPr>
              <a:t>Дорожное хозяйство (дорожные фонды)</a:t>
            </a:r>
          </a:p>
          <a:p>
            <a:pPr algn="ctr"/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4000497" y="6000769"/>
            <a:ext cx="2928958" cy="490542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fontAlgn="t"/>
            <a:r>
              <a:rPr lang="ru-RU" sz="1400" b="1" dirty="0" smtClean="0">
                <a:solidFill>
                  <a:srgbClr val="002060"/>
                </a:solidFill>
              </a:rPr>
              <a:t>04 12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национальной экономики     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143242" y="5072075"/>
            <a:ext cx="571504" cy="339903"/>
            <a:chOff x="1488406" y="1094161"/>
            <a:chExt cx="310105" cy="339903"/>
          </a:xfrm>
        </p:grpSpPr>
        <p:sp>
          <p:nvSpPr>
            <p:cNvPr id="66" name="Стрелка вправо 6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6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74" name="Таблица 73"/>
          <p:cNvGraphicFramePr>
            <a:graphicFrameLocks noGrp="1"/>
          </p:cNvGraphicFramePr>
          <p:nvPr/>
        </p:nvGraphicFramePr>
        <p:xfrm>
          <a:off x="7081150" y="14127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5" name="Таблица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98586576"/>
              </p:ext>
            </p:extLst>
          </p:nvPr>
        </p:nvGraphicFramePr>
        <p:xfrm>
          <a:off x="7081150" y="264318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6" name="Таблица 7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61972435"/>
              </p:ext>
            </p:extLst>
          </p:nvPr>
        </p:nvGraphicFramePr>
        <p:xfrm>
          <a:off x="7081151" y="378619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9 170,3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9 084,3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7" name="Таблица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15133590"/>
              </p:ext>
            </p:extLst>
          </p:nvPr>
        </p:nvGraphicFramePr>
        <p:xfrm>
          <a:off x="7081151" y="428625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16 515,6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16 865,6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17 125,6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8" name="Таблица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51961227"/>
              </p:ext>
            </p:extLst>
          </p:nvPr>
        </p:nvGraphicFramePr>
        <p:xfrm>
          <a:off x="7081151" y="492919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1 400,0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79" name="Таблица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02321427"/>
              </p:ext>
            </p:extLst>
          </p:nvPr>
        </p:nvGraphicFramePr>
        <p:xfrm>
          <a:off x="7081151" y="5572140"/>
          <a:ext cx="209441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13423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37 967,4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64 338,3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85 084,1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80" name="Таблица 7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89784443"/>
              </p:ext>
            </p:extLst>
          </p:nvPr>
        </p:nvGraphicFramePr>
        <p:xfrm>
          <a:off x="7081150" y="614364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3 611,5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4 561,0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4 561,0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8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1928803"/>
            <a:ext cx="500066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786" y="4500571"/>
            <a:ext cx="714380" cy="5747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63" name="Прямая соединительная линия 62"/>
          <p:cNvCxnSpPr/>
          <p:nvPr/>
        </p:nvCxnSpPr>
        <p:spPr>
          <a:xfrm flipV="1">
            <a:off x="3707904" y="2204864"/>
            <a:ext cx="794" cy="720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0" name="Группа 14"/>
          <p:cNvGrpSpPr/>
          <p:nvPr/>
        </p:nvGrpSpPr>
        <p:grpSpPr>
          <a:xfrm rot="16200000">
            <a:off x="3417768" y="1846928"/>
            <a:ext cx="801432" cy="221159"/>
            <a:chOff x="5736588" y="2070881"/>
            <a:chExt cx="808062" cy="215112"/>
          </a:xfrm>
        </p:grpSpPr>
        <p:cxnSp>
          <p:nvCxnSpPr>
            <p:cNvPr id="69" name="Прямая соединительная линия 68"/>
            <p:cNvCxnSpPr/>
            <p:nvPr/>
          </p:nvCxnSpPr>
          <p:spPr>
            <a:xfrm flipV="1">
              <a:off x="5736588" y="2070881"/>
              <a:ext cx="808062" cy="1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71" name="Прямая соединительная линия 70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60" name="Таблица 59"/>
          <p:cNvGraphicFramePr>
            <a:graphicFrameLocks noGrp="1"/>
          </p:cNvGraphicFramePr>
          <p:nvPr/>
        </p:nvGraphicFramePr>
        <p:xfrm>
          <a:off x="7000861" y="90872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1" name="Прямоугольник 60"/>
          <p:cNvSpPr/>
          <p:nvPr/>
        </p:nvSpPr>
        <p:spPr>
          <a:xfrm>
            <a:off x="8028384" y="47667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923928" y="1916832"/>
            <a:ext cx="3000396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03 09 </a:t>
            </a:r>
            <a:r>
              <a:rPr lang="ru-RU" sz="1200" b="1" dirty="0" smtClean="0">
                <a:solidFill>
                  <a:srgbClr val="002060"/>
                </a:solidFill>
              </a:rPr>
              <a:t>Гражданская оборона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81150" y="1916832"/>
          <a:ext cx="2062850" cy="216024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pSp>
        <p:nvGrpSpPr>
          <p:cNvPr id="57" name="Группа 14"/>
          <p:cNvGrpSpPr/>
          <p:nvPr/>
        </p:nvGrpSpPr>
        <p:grpSpPr>
          <a:xfrm rot="16200000">
            <a:off x="3743206" y="1881530"/>
            <a:ext cx="143719" cy="214322"/>
            <a:chOff x="6543063" y="2070877"/>
            <a:chExt cx="270442" cy="215116"/>
          </a:xfrm>
        </p:grpSpPr>
        <p:cxnSp>
          <p:nvCxnSpPr>
            <p:cNvPr id="58" name="Прямая соединительная линия 57"/>
            <p:cNvCxnSpPr/>
            <p:nvPr/>
          </p:nvCxnSpPr>
          <p:spPr>
            <a:xfrm rot="5400000" flipV="1">
              <a:off x="6788030" y="2045404"/>
              <a:ext cx="1" cy="5094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2" name="Прямая соединительная линия 61"/>
            <p:cNvCxnSpPr/>
            <p:nvPr/>
          </p:nvCxnSpPr>
          <p:spPr>
            <a:xfrm rot="5400000">
              <a:off x="6436299" y="2177645"/>
              <a:ext cx="215112" cy="1583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971600" y="116632"/>
            <a:ext cx="5214974" cy="965207"/>
          </a:xfrm>
        </p:spPr>
        <p:txBody>
          <a:bodyPr>
            <a:noAutofit/>
          </a:bodyPr>
          <a:lstStyle/>
          <a:p>
            <a:pPr algn="l"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200" dirty="0" smtClean="0">
                <a:solidFill>
                  <a:srgbClr val="C00000"/>
                </a:solidFill>
              </a:rPr>
              <a:t>Распределение бюджетных ассигнований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по подразделам классификации расходов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бюджета  муниципального образования </a:t>
            </a:r>
            <a:br>
              <a:rPr lang="ru-RU" sz="1200" dirty="0" smtClean="0">
                <a:solidFill>
                  <a:srgbClr val="C00000"/>
                </a:solidFill>
              </a:rPr>
            </a:br>
            <a:r>
              <a:rPr lang="ru-RU" sz="1200" dirty="0" smtClean="0">
                <a:solidFill>
                  <a:srgbClr val="C00000"/>
                </a:solidFill>
              </a:rPr>
              <a:t>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611560" y="638132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1" y="6273254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35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133294"/>
            <a:ext cx="2571768" cy="1071570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0500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Жилищно-коммунальное хозяйство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239852" y="1304764"/>
            <a:ext cx="1296144" cy="216024"/>
            <a:chOff x="4797087" y="2071677"/>
            <a:chExt cx="2419707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4797087" y="2071677"/>
              <a:ext cx="241811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3995936" y="1196752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05 02 </a:t>
            </a:r>
            <a:r>
              <a:rPr lang="ru-RU" sz="1200" b="1" dirty="0" smtClean="0">
                <a:solidFill>
                  <a:srgbClr val="002060"/>
                </a:solidFill>
              </a:rPr>
              <a:t>Коммунальное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03848" y="2708920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34" name="Прямая соединительная линия 33"/>
          <p:cNvCxnSpPr/>
          <p:nvPr/>
        </p:nvCxnSpPr>
        <p:spPr>
          <a:xfrm>
            <a:off x="3779912" y="206084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457198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0700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Образование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2392746" y="4821866"/>
            <a:ext cx="3000396" cy="213524"/>
            <a:chOff x="2242952" y="2071677"/>
            <a:chExt cx="4973842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2242952" y="2071677"/>
              <a:ext cx="497225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6043020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058"/>
            <a:ext cx="2803752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07 02 </a:t>
            </a:r>
            <a:r>
              <a:rPr lang="ru-RU" sz="1200" b="1" dirty="0" smtClean="0">
                <a:solidFill>
                  <a:srgbClr val="002060"/>
                </a:solidFill>
              </a:rPr>
              <a:t>Общее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9" y="5000613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500006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356992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07 01 </a:t>
            </a:r>
            <a:r>
              <a:rPr lang="ru-RU" sz="1200" b="1" dirty="0" smtClean="0">
                <a:solidFill>
                  <a:srgbClr val="002060"/>
                </a:solidFill>
              </a:rPr>
              <a:t>Дошкольное образование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78575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07 05 </a:t>
            </a:r>
            <a:r>
              <a:rPr lang="ru-RU" sz="1200" b="1" dirty="0" smtClean="0">
                <a:solidFill>
                  <a:srgbClr val="002060"/>
                </a:solidFill>
              </a:rPr>
              <a:t>Профессиональная подготовка, переподготовка и повышение квалификации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4000496" y="557157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07 07 </a:t>
            </a:r>
            <a:r>
              <a:rPr lang="ru-RU" sz="1200" b="1" dirty="0" smtClean="0">
                <a:solidFill>
                  <a:srgbClr val="002060"/>
                </a:solidFill>
              </a:rPr>
              <a:t>Молодежная политика и оздоровление детей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4000496" y="62145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07 09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образования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58" name="Прямая соединительная линия 57"/>
          <p:cNvCxnSpPr/>
          <p:nvPr/>
        </p:nvCxnSpPr>
        <p:spPr>
          <a:xfrm>
            <a:off x="3786182" y="585732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единительная линия 58"/>
          <p:cNvCxnSpPr/>
          <p:nvPr/>
        </p:nvCxnSpPr>
        <p:spPr>
          <a:xfrm>
            <a:off x="3786182" y="642882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012855181"/>
              </p:ext>
            </p:extLst>
          </p:nvPr>
        </p:nvGraphicFramePr>
        <p:xfrm>
          <a:off x="7081150" y="177281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15 087,9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15 075,4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15 076,5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90246120"/>
              </p:ext>
            </p:extLst>
          </p:nvPr>
        </p:nvGraphicFramePr>
        <p:xfrm>
          <a:off x="6948263" y="1196752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20 121,8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544,2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36 231,4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05196582"/>
              </p:ext>
            </p:extLst>
          </p:nvPr>
        </p:nvGraphicFramePr>
        <p:xfrm>
          <a:off x="7081150" y="564300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8 266,8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6 965,6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5 577,9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3915956"/>
              </p:ext>
            </p:extLst>
          </p:nvPr>
        </p:nvGraphicFramePr>
        <p:xfrm>
          <a:off x="7081150" y="6285950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56 656,9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56 459,5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56 451,5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7" name="Таблица 6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99584587"/>
              </p:ext>
            </p:extLst>
          </p:nvPr>
        </p:nvGraphicFramePr>
        <p:xfrm>
          <a:off x="6876255" y="3928496"/>
          <a:ext cx="2448272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902517"/>
                <a:gridCol w="726120"/>
                <a:gridCol w="819635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1049118,2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109087,2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1265972,5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8" name="Таблица 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18201464"/>
              </p:ext>
            </p:extLst>
          </p:nvPr>
        </p:nvGraphicFramePr>
        <p:xfrm>
          <a:off x="7081150" y="49286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052736"/>
            <a:ext cx="67781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4500546"/>
            <a:ext cx="579330" cy="428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8" name="Таблица 4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71118109"/>
              </p:ext>
            </p:extLst>
          </p:nvPr>
        </p:nvGraphicFramePr>
        <p:xfrm>
          <a:off x="6929454" y="3356992"/>
          <a:ext cx="2323066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825061"/>
                <a:gridCol w="729731"/>
                <a:gridCol w="768274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221141,9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210100,9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212994,3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49" name="Таблица 48"/>
          <p:cNvGraphicFramePr>
            <a:graphicFrameLocks noGrp="1"/>
          </p:cNvGraphicFramePr>
          <p:nvPr/>
        </p:nvGraphicFramePr>
        <p:xfrm>
          <a:off x="7000861" y="404664"/>
          <a:ext cx="2143139" cy="214314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14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100392" y="11663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4067944" y="170080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05 05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4000496" y="4285686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07 03 </a:t>
            </a:r>
            <a:r>
              <a:rPr lang="ru-RU" sz="1200" b="1" dirty="0" smtClean="0">
                <a:solidFill>
                  <a:srgbClr val="002060"/>
                </a:solidFill>
              </a:rPr>
              <a:t>Дополнительное образование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9418364"/>
              </p:ext>
            </p:extLst>
          </p:nvPr>
        </p:nvGraphicFramePr>
        <p:xfrm>
          <a:off x="7081150" y="435712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48 860,3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49 437,4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45 166,6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5" name="Заголовок 1"/>
          <p:cNvSpPr txBox="1">
            <a:spLocks/>
          </p:cNvSpPr>
          <p:nvPr/>
        </p:nvSpPr>
        <p:spPr>
          <a:xfrm>
            <a:off x="539552" y="2564904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0600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Охрана окружающей среды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6" name="Рисунок 75" descr="https://www.tula.ru/activity/economics/city-budget/2016/14.jpg"/>
          <p:cNvPicPr/>
          <p:nvPr/>
        </p:nvPicPr>
        <p:blipFill>
          <a:blip r:embed="rId5" cstate="print"/>
          <a:srcRect l="64321" t="74583" r="24839" b="9792"/>
          <a:stretch>
            <a:fillRect/>
          </a:stretch>
        </p:blipFill>
        <p:spPr bwMode="auto">
          <a:xfrm rot="20684013">
            <a:off x="753912" y="2451503"/>
            <a:ext cx="866672" cy="6504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7" name="Скругленный прямоугольник 76"/>
          <p:cNvSpPr/>
          <p:nvPr/>
        </p:nvSpPr>
        <p:spPr>
          <a:xfrm>
            <a:off x="3995936" y="263691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06 05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жилищно-коммунального хозяйства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grpSp>
        <p:nvGrpSpPr>
          <p:cNvPr id="78" name="Группа 29"/>
          <p:cNvGrpSpPr/>
          <p:nvPr/>
        </p:nvGrpSpPr>
        <p:grpSpPr>
          <a:xfrm>
            <a:off x="3203848" y="1556792"/>
            <a:ext cx="571504" cy="339903"/>
            <a:chOff x="1488406" y="1094161"/>
            <a:chExt cx="310105" cy="339903"/>
          </a:xfrm>
        </p:grpSpPr>
        <p:sp>
          <p:nvSpPr>
            <p:cNvPr id="79" name="Стрелка вправо 78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graphicFrame>
        <p:nvGraphicFramePr>
          <p:cNvPr id="84" name="Таблица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46796467"/>
              </p:ext>
            </p:extLst>
          </p:nvPr>
        </p:nvGraphicFramePr>
        <p:xfrm>
          <a:off x="7081150" y="278092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10 104,0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6" name="Скругленный прямоугольник 65"/>
          <p:cNvSpPr/>
          <p:nvPr/>
        </p:nvSpPr>
        <p:spPr>
          <a:xfrm>
            <a:off x="3995936" y="620688"/>
            <a:ext cx="292439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05 01 </a:t>
            </a:r>
            <a:r>
              <a:rPr lang="ru-RU" sz="1200" b="1" dirty="0" smtClean="0">
                <a:solidFill>
                  <a:srgbClr val="002060"/>
                </a:solidFill>
              </a:rPr>
              <a:t>Жилищное хозяйство</a:t>
            </a:r>
            <a:endParaRPr lang="ru-RU" b="1" dirty="0">
              <a:solidFill>
                <a:srgbClr val="002060"/>
              </a:solidFill>
            </a:endParaRPr>
          </a:p>
        </p:txBody>
      </p:sp>
      <p:cxnSp>
        <p:nvCxnSpPr>
          <p:cNvPr id="71" name="Прямая соединительная линия 70"/>
          <p:cNvCxnSpPr/>
          <p:nvPr/>
        </p:nvCxnSpPr>
        <p:spPr>
          <a:xfrm>
            <a:off x="3779912" y="1340768"/>
            <a:ext cx="216023" cy="1080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aphicFrame>
        <p:nvGraphicFramePr>
          <p:cNvPr id="72" name="Таблица 7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36506595"/>
              </p:ext>
            </p:extLst>
          </p:nvPr>
        </p:nvGraphicFramePr>
        <p:xfrm>
          <a:off x="6948263" y="692696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5 009,2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4292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500726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36</a:t>
            </a:fld>
            <a:endParaRPr lang="ru-RU" dirty="0"/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100013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0800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Культура, кинематография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2" name="Группа 14"/>
          <p:cNvGrpSpPr/>
          <p:nvPr/>
        </p:nvGrpSpPr>
        <p:grpSpPr>
          <a:xfrm rot="16200000">
            <a:off x="3571051" y="1643868"/>
            <a:ext cx="643786" cy="213524"/>
            <a:chOff x="6005352" y="2071677"/>
            <a:chExt cx="1211442" cy="214315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rot="10800000" flipH="1" flipV="1">
              <a:off x="6006940" y="2071677"/>
              <a:ext cx="1208265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 rot="5400000">
              <a:off x="5898989" y="2178040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Скругленный прямоугольник 19"/>
          <p:cNvSpPr/>
          <p:nvPr/>
        </p:nvSpPr>
        <p:spPr>
          <a:xfrm>
            <a:off x="4000496" y="200024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08 04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643051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38" name="Скругленный прямоугольник 37"/>
          <p:cNvSpPr/>
          <p:nvPr/>
        </p:nvSpPr>
        <p:spPr>
          <a:xfrm>
            <a:off x="4000496" y="1357298"/>
            <a:ext cx="2928958" cy="428628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08 01 </a:t>
            </a:r>
            <a:r>
              <a:rPr lang="ru-RU" sz="1200" b="1" dirty="0" smtClean="0">
                <a:solidFill>
                  <a:srgbClr val="002060"/>
                </a:solidFill>
              </a:rPr>
              <a:t>Культура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29" name="Заголовок 1"/>
          <p:cNvSpPr txBox="1">
            <a:spLocks/>
          </p:cNvSpPr>
          <p:nvPr/>
        </p:nvSpPr>
        <p:spPr>
          <a:xfrm>
            <a:off x="500034" y="3786190"/>
            <a:ext cx="2571768" cy="785818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1000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 </a:t>
            </a: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Социальная политика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250002" y="3965180"/>
            <a:ext cx="1285884" cy="213524"/>
            <a:chOff x="3587234" y="2071677"/>
            <a:chExt cx="3629560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3587234" y="2071677"/>
              <a:ext cx="3627972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Прямая соединительная линия 35"/>
            <p:cNvCxnSpPr/>
            <p:nvPr/>
          </p:nvCxnSpPr>
          <p:spPr>
            <a:xfrm rot="5400000">
              <a:off x="5294062" y="2178039"/>
              <a:ext cx="214314" cy="1589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000496" y="3857629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10 03 </a:t>
            </a:r>
            <a:r>
              <a:rPr lang="ru-RU" sz="1200" b="1" dirty="0" smtClean="0">
                <a:solidFill>
                  <a:srgbClr val="002060"/>
                </a:solidFill>
              </a:rPr>
              <a:t>Социальное обеспечение населения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14678" y="4071942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786183" y="471488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00496" y="3286124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10 01 </a:t>
            </a:r>
            <a:r>
              <a:rPr lang="ru-RU" sz="1200" b="1" dirty="0" smtClean="0">
                <a:solidFill>
                  <a:srgbClr val="002060"/>
                </a:solidFill>
              </a:rPr>
              <a:t>Пенсионное обеспечение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4000496" y="4572008"/>
            <a:ext cx="2928958" cy="35719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10 04 </a:t>
            </a:r>
            <a:r>
              <a:rPr lang="ru-RU" sz="1200" b="1" dirty="0" smtClean="0">
                <a:solidFill>
                  <a:srgbClr val="002060"/>
                </a:solidFill>
              </a:rPr>
              <a:t>Охрана семьи и детства</a:t>
            </a:r>
            <a:endParaRPr lang="ru-RU" b="1" dirty="0">
              <a:solidFill>
                <a:srgbClr val="002060"/>
              </a:solidFill>
            </a:endParaRPr>
          </a:p>
        </p:txBody>
      </p:sp>
      <p:graphicFrame>
        <p:nvGraphicFramePr>
          <p:cNvPr id="60" name="Таблица 5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50986661"/>
              </p:ext>
            </p:extLst>
          </p:nvPr>
        </p:nvGraphicFramePr>
        <p:xfrm>
          <a:off x="7081150" y="1357299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88 955,1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78 738,5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73 030,4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1" name="Таблица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654905259"/>
              </p:ext>
            </p:extLst>
          </p:nvPr>
        </p:nvGraphicFramePr>
        <p:xfrm>
          <a:off x="7081150" y="2143117"/>
          <a:ext cx="2062850" cy="285751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31 526,9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31 510,8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31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510,8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/>
        </p:nvGraphicFramePr>
        <p:xfrm>
          <a:off x="7081150" y="3357562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7 120,1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38330843"/>
              </p:ext>
            </p:extLst>
          </p:nvPr>
        </p:nvGraphicFramePr>
        <p:xfrm>
          <a:off x="7081150" y="400050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2 650,1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2 137,0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2 155,7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99698923"/>
              </p:ext>
            </p:extLst>
          </p:nvPr>
        </p:nvGraphicFramePr>
        <p:xfrm>
          <a:off x="6948263" y="4643447"/>
          <a:ext cx="2195737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786"/>
                <a:gridCol w="734860"/>
                <a:gridCol w="735091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112347,9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112550,9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112762,1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70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1214422"/>
            <a:ext cx="700093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3643315"/>
            <a:ext cx="553776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5" name="Таблица 54"/>
          <p:cNvGraphicFramePr>
            <a:graphicFrameLocks noGrp="1"/>
          </p:cNvGraphicFramePr>
          <p:nvPr/>
        </p:nvGraphicFramePr>
        <p:xfrm>
          <a:off x="7000861" y="928670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</a:t>
                      </a:r>
                      <a:r>
                        <a:rPr lang="ru-RU" sz="1200" b="1" baseline="0" dirty="0" smtClean="0"/>
                        <a:t> </a:t>
                      </a:r>
                      <a:r>
                        <a:rPr lang="ru-RU" sz="1200" b="1" dirty="0" smtClean="0"/>
                        <a:t>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6" name="Прямоугольник 55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4" name="Заголовок 1"/>
          <p:cNvSpPr>
            <a:spLocks noGrp="1"/>
          </p:cNvSpPr>
          <p:nvPr>
            <p:ph type="title"/>
          </p:nvPr>
        </p:nvSpPr>
        <p:spPr>
          <a:xfrm>
            <a:off x="1071538" y="357167"/>
            <a:ext cx="5286412" cy="965207"/>
          </a:xfrm>
        </p:spPr>
        <p:txBody>
          <a:bodyPr>
            <a:no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dirty="0" smtClean="0">
                <a:solidFill>
                  <a:srgbClr val="C00000"/>
                </a:solidFill>
              </a:rPr>
              <a:t>Распределение бюджетных ассигнований по подразделам классификации расходов  бюджета  муниципального образования  Усть-Абаканский район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571472" y="1357298"/>
            <a:ext cx="2571768" cy="57150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1100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Физическая культура и спорт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000496" y="1357298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1101 </a:t>
            </a:r>
            <a:r>
              <a:rPr lang="ru-RU" sz="1200" b="1" dirty="0" smtClean="0">
                <a:solidFill>
                  <a:srgbClr val="002060"/>
                </a:solidFill>
              </a:rPr>
              <a:t>Другие вопросы в области культуры, кинематографии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3" name="Группа 29"/>
          <p:cNvGrpSpPr/>
          <p:nvPr/>
        </p:nvGrpSpPr>
        <p:grpSpPr>
          <a:xfrm>
            <a:off x="3214679" y="1428737"/>
            <a:ext cx="571504" cy="339903"/>
            <a:chOff x="1488406" y="1094161"/>
            <a:chExt cx="310105" cy="339903"/>
          </a:xfrm>
        </p:grpSpPr>
        <p:sp>
          <p:nvSpPr>
            <p:cNvPr id="31" name="Стрелка вправо 30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29" name="Заголовок 1"/>
          <p:cNvSpPr txBox="1">
            <a:spLocks/>
          </p:cNvSpPr>
          <p:nvPr/>
        </p:nvSpPr>
        <p:spPr>
          <a:xfrm>
            <a:off x="571472" y="3286124"/>
            <a:ext cx="2571768" cy="85725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1300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Обслуживание государственного и муниципального долга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4" name="Группа 14"/>
          <p:cNvGrpSpPr/>
          <p:nvPr/>
        </p:nvGrpSpPr>
        <p:grpSpPr>
          <a:xfrm rot="16200000">
            <a:off x="3357159" y="5215345"/>
            <a:ext cx="1357322" cy="213524"/>
            <a:chOff x="4662659" y="2071677"/>
            <a:chExt cx="2554135" cy="214315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rot="10800000" flipH="1" flipV="1">
              <a:off x="4662659" y="2071677"/>
              <a:ext cx="2552547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1" name="Скругленный прямоугольник 40"/>
          <p:cNvSpPr/>
          <p:nvPr/>
        </p:nvSpPr>
        <p:spPr>
          <a:xfrm>
            <a:off x="4143372" y="5500702"/>
            <a:ext cx="2928958" cy="714380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14 03 </a:t>
            </a:r>
            <a:r>
              <a:rPr lang="ru-RU" sz="1200" b="1" dirty="0" smtClean="0">
                <a:solidFill>
                  <a:srgbClr val="002060"/>
                </a:solidFill>
              </a:rPr>
              <a:t>Прочие межбюджетные трансферты бюджетам общего характера</a:t>
            </a:r>
            <a:endParaRPr lang="ru-RU" b="1" dirty="0">
              <a:solidFill>
                <a:srgbClr val="002060"/>
              </a:solidFill>
            </a:endParaRPr>
          </a:p>
        </p:txBody>
      </p:sp>
      <p:grpSp>
        <p:nvGrpSpPr>
          <p:cNvPr id="5" name="Группа 29"/>
          <p:cNvGrpSpPr/>
          <p:nvPr/>
        </p:nvGrpSpPr>
        <p:grpSpPr>
          <a:xfrm>
            <a:off x="3286116" y="5286389"/>
            <a:ext cx="571504" cy="339903"/>
            <a:chOff x="1488406" y="1094161"/>
            <a:chExt cx="310105" cy="339903"/>
          </a:xfrm>
        </p:grpSpPr>
        <p:sp>
          <p:nvSpPr>
            <p:cNvPr id="46" name="Стрелка вправо 4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cxnSp>
        <p:nvCxnSpPr>
          <p:cNvPr id="51" name="Прямая соединительная линия 50"/>
          <p:cNvCxnSpPr/>
          <p:nvPr/>
        </p:nvCxnSpPr>
        <p:spPr>
          <a:xfrm>
            <a:off x="3929059" y="6000768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2" name="Скругленный прямоугольник 51"/>
          <p:cNvSpPr/>
          <p:nvPr/>
        </p:nvSpPr>
        <p:spPr>
          <a:xfrm>
            <a:off x="4071934" y="4286256"/>
            <a:ext cx="2928958" cy="928694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14 01 </a:t>
            </a:r>
            <a:r>
              <a:rPr lang="ru-RU" sz="1200" b="1" dirty="0" smtClean="0">
                <a:solidFill>
                  <a:srgbClr val="002060"/>
                </a:solidFill>
              </a:rPr>
              <a:t>Дотации на выравнивание бюджетной обеспеченности субъектов Российской Федерации и муниципальных образований </a:t>
            </a:r>
            <a:endParaRPr lang="ru-RU" sz="1200" b="1" dirty="0">
              <a:solidFill>
                <a:srgbClr val="002060"/>
              </a:solidFill>
            </a:endParaRPr>
          </a:p>
        </p:txBody>
      </p:sp>
      <p:sp>
        <p:nvSpPr>
          <p:cNvPr id="40" name="Заголовок 1"/>
          <p:cNvSpPr txBox="1">
            <a:spLocks/>
          </p:cNvSpPr>
          <p:nvPr/>
        </p:nvSpPr>
        <p:spPr>
          <a:xfrm>
            <a:off x="571472" y="2143116"/>
            <a:ext cx="2571768" cy="642942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1200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Средства массовой информации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pSp>
        <p:nvGrpSpPr>
          <p:cNvPr id="9" name="Группа 29"/>
          <p:cNvGrpSpPr/>
          <p:nvPr/>
        </p:nvGrpSpPr>
        <p:grpSpPr>
          <a:xfrm>
            <a:off x="3214679" y="2357431"/>
            <a:ext cx="571504" cy="339903"/>
            <a:chOff x="1488406" y="1094161"/>
            <a:chExt cx="310105" cy="339903"/>
          </a:xfrm>
        </p:grpSpPr>
        <p:sp>
          <p:nvSpPr>
            <p:cNvPr id="43" name="Стрелка вправо 42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45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47" name="Скругленный прямоугольник 46"/>
          <p:cNvSpPr/>
          <p:nvPr/>
        </p:nvSpPr>
        <p:spPr>
          <a:xfrm>
            <a:off x="4000496" y="2285992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12 02 </a:t>
            </a:r>
            <a:r>
              <a:rPr lang="ru-RU" sz="1200" b="1" dirty="0" smtClean="0">
                <a:solidFill>
                  <a:srgbClr val="002060"/>
                </a:solidFill>
              </a:rPr>
              <a:t>Периодическая печать и издательства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3786183" y="2500306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3786183" y="1571612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2" name="Скругленный прямоугольник 41"/>
          <p:cNvSpPr/>
          <p:nvPr/>
        </p:nvSpPr>
        <p:spPr>
          <a:xfrm>
            <a:off x="4071934" y="3429000"/>
            <a:ext cx="2928958" cy="500066"/>
          </a:xfrm>
          <a:prstGeom prst="roundRect">
            <a:avLst>
              <a:gd name="adj" fmla="val 1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lvl="0" algn="ctr" defTabSz="533400">
              <a:lnSpc>
                <a:spcPct val="90000"/>
              </a:lnSpc>
              <a:spcAft>
                <a:spcPct val="35000"/>
              </a:spcAft>
            </a:pPr>
            <a:r>
              <a:rPr lang="ru-RU" sz="1400" b="1" dirty="0" smtClean="0">
                <a:solidFill>
                  <a:srgbClr val="002060"/>
                </a:solidFill>
              </a:rPr>
              <a:t>13 01 </a:t>
            </a:r>
            <a:r>
              <a:rPr lang="ru-RU" sz="1200" b="1" dirty="0" smtClean="0">
                <a:solidFill>
                  <a:srgbClr val="002060"/>
                </a:solidFill>
              </a:rPr>
              <a:t>Обслуживание государственного внутреннего и муниципального долга</a:t>
            </a:r>
            <a:endParaRPr lang="ru-RU" sz="1200" b="1" dirty="0">
              <a:solidFill>
                <a:srgbClr val="002060"/>
              </a:solidFill>
            </a:endParaRPr>
          </a:p>
        </p:txBody>
      </p:sp>
      <p:cxnSp>
        <p:nvCxnSpPr>
          <p:cNvPr id="49" name="Прямая соединительная линия 48"/>
          <p:cNvCxnSpPr/>
          <p:nvPr/>
        </p:nvCxnSpPr>
        <p:spPr>
          <a:xfrm>
            <a:off x="3779912" y="3645024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55" name="Группа 29"/>
          <p:cNvGrpSpPr/>
          <p:nvPr/>
        </p:nvGrpSpPr>
        <p:grpSpPr>
          <a:xfrm>
            <a:off x="3214679" y="3500439"/>
            <a:ext cx="571504" cy="339903"/>
            <a:chOff x="1488406" y="1094161"/>
            <a:chExt cx="310105" cy="339903"/>
          </a:xfrm>
        </p:grpSpPr>
        <p:sp>
          <p:nvSpPr>
            <p:cNvPr id="56" name="Стрелка вправо 55"/>
            <p:cNvSpPr/>
            <p:nvPr/>
          </p:nvSpPr>
          <p:spPr>
            <a:xfrm rot="21600000">
              <a:off x="1488406" y="1094161"/>
              <a:ext cx="310105" cy="339903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57" name="Стрелка вправо 4"/>
            <p:cNvSpPr/>
            <p:nvPr/>
          </p:nvSpPr>
          <p:spPr>
            <a:xfrm>
              <a:off x="1488406" y="1162142"/>
              <a:ext cx="217074" cy="203941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500" kern="1200"/>
            </a:p>
          </p:txBody>
        </p:sp>
      </p:grpSp>
      <p:sp>
        <p:nvSpPr>
          <p:cNvPr id="59" name="Заголовок 1"/>
          <p:cNvSpPr txBox="1">
            <a:spLocks/>
          </p:cNvSpPr>
          <p:nvPr/>
        </p:nvSpPr>
        <p:spPr>
          <a:xfrm>
            <a:off x="642910" y="4857760"/>
            <a:ext cx="2571768" cy="1214446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</a:rPr>
              <a:t>1400</a:t>
            </a:r>
          </a:p>
          <a:p>
            <a:pPr algn="ctr">
              <a:defRPr/>
            </a:pPr>
            <a:r>
              <a:rPr lang="ru-RU" sz="1200" b="1" dirty="0" smtClean="0">
                <a:solidFill>
                  <a:srgbClr val="002060"/>
                </a:solidFill>
                <a:latin typeface="Arial" pitchFamily="34" charset="0"/>
              </a:rPr>
              <a:t>Межбюджетные трансферты общего характера бюджетам субъектов Российской Федерации и муниципальных образований</a:t>
            </a:r>
            <a:endParaRPr lang="ru-RU" sz="1200" b="1" dirty="0">
              <a:solidFill>
                <a:srgbClr val="002060"/>
              </a:solidFill>
              <a:latin typeface="Arial" pitchFamily="34" charset="0"/>
            </a:endParaRPr>
          </a:p>
        </p:txBody>
      </p:sp>
      <p:graphicFrame>
        <p:nvGraphicFramePr>
          <p:cNvPr id="62" name="Таблица 6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3208228"/>
              </p:ext>
            </p:extLst>
          </p:nvPr>
        </p:nvGraphicFramePr>
        <p:xfrm>
          <a:off x="7081150" y="2428868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9 960,4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9 462,4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8 745,2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3" name="Таблица 6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816867131"/>
              </p:ext>
            </p:extLst>
          </p:nvPr>
        </p:nvGraphicFramePr>
        <p:xfrm>
          <a:off x="6948264" y="1500174"/>
          <a:ext cx="2232248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25022"/>
                <a:gridCol w="784798"/>
                <a:gridCol w="722428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56 157,2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53 498,3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49 315,5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4" name="Таблица 63"/>
          <p:cNvGraphicFramePr>
            <a:graphicFrameLocks noGrp="1"/>
          </p:cNvGraphicFramePr>
          <p:nvPr/>
        </p:nvGraphicFramePr>
        <p:xfrm>
          <a:off x="7081150" y="3571876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5" name="Таблица 6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339610118"/>
              </p:ext>
            </p:extLst>
          </p:nvPr>
        </p:nvGraphicFramePr>
        <p:xfrm>
          <a:off x="7000893" y="4786321"/>
          <a:ext cx="2143108" cy="285753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736033"/>
                <a:gridCol w="724830"/>
                <a:gridCol w="682245"/>
              </a:tblGrid>
              <a:tr h="2857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</a:t>
                      </a:r>
                      <a:r>
                        <a:rPr lang="ru-RU" sz="1200" b="1" baseline="0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148 064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66" name="Таблица 6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1628821"/>
              </p:ext>
            </p:extLst>
          </p:nvPr>
        </p:nvGraphicFramePr>
        <p:xfrm>
          <a:off x="7081150" y="5786454"/>
          <a:ext cx="2062850" cy="285752"/>
        </p:xfrm>
        <a:graphic>
          <a:graphicData uri="http://schemas.openxmlformats.org/drawingml/2006/table">
            <a:tbl>
              <a:tblPr>
                <a:tableStyleId>{327F97BB-C833-4FB7-BDE5-3F7075034690}</a:tableStyleId>
              </a:tblPr>
              <a:tblGrid>
                <a:gridCol w="681861"/>
                <a:gridCol w="690386"/>
                <a:gridCol w="690603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Times New Roman"/>
                        </a:rPr>
                        <a:t>0,0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67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9" y="1214422"/>
            <a:ext cx="500066" cy="46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8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7" y="2000240"/>
            <a:ext cx="428628" cy="387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9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71539" y="3143249"/>
            <a:ext cx="533400" cy="442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0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0101" y="4643446"/>
            <a:ext cx="571504" cy="433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" name="TextBox 70"/>
          <p:cNvSpPr txBox="1"/>
          <p:nvPr/>
        </p:nvSpPr>
        <p:spPr>
          <a:xfrm>
            <a:off x="6660232" y="6581001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2 074 222,5</a:t>
            </a:r>
          </a:p>
        </p:txBody>
      </p:sp>
      <p:sp>
        <p:nvSpPr>
          <p:cNvPr id="72" name="Заголовок 1"/>
          <p:cNvSpPr txBox="1">
            <a:spLocks/>
          </p:cNvSpPr>
          <p:nvPr/>
        </p:nvSpPr>
        <p:spPr>
          <a:xfrm>
            <a:off x="4860032" y="6643661"/>
            <a:ext cx="2071702" cy="214339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kumimoji="0" lang="ru-RU" sz="1600" b="1" i="0" u="none" strike="noStrike" kern="1200" cap="none" spc="0" normalizeH="0" baseline="0" noProof="0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Calibri"/>
                <a:ea typeface="Calibri"/>
                <a:cs typeface="Calibri"/>
              </a:rPr>
              <a:t>Всего расходов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6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524328" y="6581001"/>
            <a:ext cx="936104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2 131 268,5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316416" y="6581001"/>
            <a:ext cx="96444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2 342 219,5</a:t>
            </a:r>
          </a:p>
        </p:txBody>
      </p:sp>
      <p:graphicFrame>
        <p:nvGraphicFramePr>
          <p:cNvPr id="54" name="Таблица 53"/>
          <p:cNvGraphicFramePr>
            <a:graphicFrameLocks noGrp="1"/>
          </p:cNvGraphicFramePr>
          <p:nvPr/>
        </p:nvGraphicFramePr>
        <p:xfrm>
          <a:off x="7000861" y="1000108"/>
          <a:ext cx="2143139" cy="285752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714305"/>
                <a:gridCol w="714305"/>
                <a:gridCol w="714529"/>
              </a:tblGrid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2025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2026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/>
                        <a:t>2027 г.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8" name="Прямоугольник 57"/>
          <p:cNvSpPr/>
          <p:nvPr/>
        </p:nvSpPr>
        <p:spPr>
          <a:xfrm>
            <a:off x="8228347" y="500042"/>
            <a:ext cx="915653" cy="25391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indent="180975" eaLnBrk="0" hangingPunct="0"/>
            <a:r>
              <a:rPr lang="ru-RU" sz="1050" b="1" dirty="0" smtClean="0">
                <a:latin typeface="Times New Roman" pitchFamily="18" charset="0"/>
                <a:cs typeface="Times New Roman" pitchFamily="18" charset="0"/>
              </a:rPr>
              <a:t>тыс.руб. </a:t>
            </a:r>
          </a:p>
        </p:txBody>
      </p:sp>
      <p:sp>
        <p:nvSpPr>
          <p:cNvPr id="53" name="Заголовок 1"/>
          <p:cNvSpPr txBox="1">
            <a:spLocks/>
          </p:cNvSpPr>
          <p:nvPr/>
        </p:nvSpPr>
        <p:spPr>
          <a:xfrm>
            <a:off x="4211960" y="6381328"/>
            <a:ext cx="2880320" cy="216024"/>
          </a:xfrm>
          <a:prstGeom prst="rect">
            <a:avLst/>
          </a:prstGeom>
        </p:spPr>
        <p:txBody>
          <a:bodyPr vert="horz" anchor="ctr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400" b="1" dirty="0" smtClean="0">
                <a:ln w="6350">
                  <a:noFill/>
                </a:ln>
                <a:solidFill>
                  <a:srgbClr val="C00000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Calibri"/>
                <a:cs typeface="Calibri"/>
              </a:rPr>
              <a:t>Условно утверждаемые расходы</a:t>
            </a: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kumimoji="0" lang="ru-RU" sz="1400" b="1" i="0" u="none" strike="noStrike" kern="1200" cap="none" spc="0" normalizeH="0" baseline="0" noProof="0" dirty="0" smtClean="0">
              <a:ln w="6350">
                <a:noFill/>
              </a:ln>
              <a:solidFill>
                <a:srgbClr val="C00000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Calibri"/>
              <a:ea typeface="Calibri"/>
              <a:cs typeface="Calibri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596336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19 201,8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388424" y="6165304"/>
            <a:ext cx="911595" cy="27699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200" b="1" u="sng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37 503,9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357290" y="357167"/>
            <a:ext cx="7286676" cy="965207"/>
          </a:xfrm>
        </p:spPr>
        <p:txBody>
          <a:bodyPr>
            <a:normAutofit/>
          </a:bodyPr>
          <a:lstStyle/>
          <a:p>
            <a:pPr>
              <a:defRPr sz="1197" b="1" i="0" u="none" strike="noStrike" kern="1200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2000" dirty="0" smtClean="0">
                <a:solidFill>
                  <a:srgbClr val="C00000"/>
                </a:solidFill>
              </a:rPr>
              <a:t>Структура расходов бюджета   муниципального образования </a:t>
            </a:r>
            <a:br>
              <a:rPr lang="ru-RU" sz="2000" dirty="0" smtClean="0">
                <a:solidFill>
                  <a:srgbClr val="C00000"/>
                </a:solidFill>
              </a:rPr>
            </a:br>
            <a:r>
              <a:rPr lang="ru-RU" sz="2000" dirty="0" smtClean="0">
                <a:solidFill>
                  <a:srgbClr val="C00000"/>
                </a:solidFill>
              </a:rPr>
              <a:t>Усть - Абаканский район в 2025 году </a:t>
            </a:r>
          </a:p>
        </p:txBody>
      </p:sp>
      <p:sp>
        <p:nvSpPr>
          <p:cNvPr id="12" name="Нижний колонтитул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38</a:t>
            </a:fld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xmlns="" val="4090673176"/>
              </p:ext>
            </p:extLst>
          </p:nvPr>
        </p:nvGraphicFramePr>
        <p:xfrm>
          <a:off x="611560" y="1412776"/>
          <a:ext cx="7286676" cy="965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" name="Рисунок 13" descr="http://present5.com/presentation/243122658_438730914/image-3.jpg"/>
          <p:cNvPicPr/>
          <p:nvPr/>
        </p:nvPicPr>
        <p:blipFill>
          <a:blip r:embed="rId8" cstate="print"/>
          <a:srcRect l="64382" t="43928" r="13925" b="32143"/>
          <a:stretch>
            <a:fillRect/>
          </a:stretch>
        </p:blipFill>
        <p:spPr bwMode="auto">
          <a:xfrm>
            <a:off x="7524328" y="980728"/>
            <a:ext cx="144016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http://present5.com/presentation/243122658_438730914/image-3.jpg"/>
          <p:cNvPicPr/>
          <p:nvPr/>
        </p:nvPicPr>
        <p:blipFill>
          <a:blip r:embed="rId8" cstate="print"/>
          <a:srcRect l="58432" t="71429" r="17251" b="2321"/>
          <a:stretch>
            <a:fillRect/>
          </a:stretch>
        </p:blipFill>
        <p:spPr bwMode="auto">
          <a:xfrm>
            <a:off x="7524328" y="3356992"/>
            <a:ext cx="151216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http://present5.com/presentation/243122658_438730914/image-3.jpg"/>
          <p:cNvPicPr/>
          <p:nvPr/>
        </p:nvPicPr>
        <p:blipFill>
          <a:blip r:embed="rId8" cstate="print"/>
          <a:srcRect l="39684" t="27143" r="36880" b="51071"/>
          <a:stretch>
            <a:fillRect/>
          </a:stretch>
        </p:blipFill>
        <p:spPr bwMode="auto">
          <a:xfrm>
            <a:off x="7524328" y="5589240"/>
            <a:ext cx="146886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" name="Объект 1"/>
          <p:cNvGraphicFramePr/>
          <p:nvPr>
            <p:extLst>
              <p:ext uri="{D42A27DB-BD31-4B8C-83A1-F6EECF244321}">
                <p14:modId xmlns:p14="http://schemas.microsoft.com/office/powerpoint/2010/main" xmlns="" val="3769633076"/>
              </p:ext>
            </p:extLst>
          </p:nvPr>
        </p:nvGraphicFramePr>
        <p:xfrm>
          <a:off x="323528" y="2132856"/>
          <a:ext cx="7670655" cy="4223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192634" name="Picture 122" descr="https://avatars.mds.yandex.net/get-altay/4335161/2a00000178a1dad23f6fd44070b7c6ea87c3/XXL"/>
          <p:cNvPicPr>
            <a:picLocks noChangeAspect="1" noChangeArrowheads="1"/>
          </p:cNvPicPr>
          <p:nvPr/>
        </p:nvPicPr>
        <p:blipFill>
          <a:blip r:embed="rId10" cstate="print"/>
          <a:srcRect t="18182" b="18182"/>
          <a:stretch>
            <a:fillRect/>
          </a:stretch>
        </p:blipFill>
        <p:spPr bwMode="auto">
          <a:xfrm>
            <a:off x="7452320" y="2204864"/>
            <a:ext cx="1584176" cy="1008112"/>
          </a:xfrm>
          <a:prstGeom prst="rect">
            <a:avLst/>
          </a:prstGeom>
          <a:noFill/>
        </p:spPr>
      </p:pic>
      <p:pic>
        <p:nvPicPr>
          <p:cNvPr id="192636" name="Picture 124" descr="https://i1.wp.com/ecoprostir.com/wp-content/uploads/2018/07/eco.jpg?fit=2092%2C2317"/>
          <p:cNvPicPr>
            <a:picLocks noChangeAspect="1" noChangeArrowheads="1"/>
          </p:cNvPicPr>
          <p:nvPr/>
        </p:nvPicPr>
        <p:blipFill>
          <a:blip r:embed="rId11" cstate="print"/>
          <a:srcRect l="23350" t="21082" r="14385" b="19185"/>
          <a:stretch>
            <a:fillRect/>
          </a:stretch>
        </p:blipFill>
        <p:spPr bwMode="auto">
          <a:xfrm>
            <a:off x="7596336" y="4581128"/>
            <a:ext cx="1368152" cy="8998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12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26089243"/>
              </p:ext>
            </p:extLst>
          </p:nvPr>
        </p:nvGraphicFramePr>
        <p:xfrm>
          <a:off x="142844" y="1357298"/>
          <a:ext cx="8900932" cy="504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xmlns="" val="448378914"/>
              </p:ext>
            </p:extLst>
          </p:nvPr>
        </p:nvGraphicFramePr>
        <p:xfrm>
          <a:off x="5647526" y="1500174"/>
          <a:ext cx="3496474" cy="45003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1428728" y="571480"/>
            <a:ext cx="650085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Проект бюджета муниципального района на 2025 и плановый период 2026 и 2027 годов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сформирован по программно-целевому принципу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39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53"/>
            <a:ext cx="12287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071670" y="785794"/>
            <a:ext cx="67866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для граждан – это документ (аналитический материал), разрабатываемый и публикуемый в открытом доступе в целях предоставления гражданам актуальной информации о бюджете и отчете о его исполнении в объективной, заслуживающей доверия, доступной и простой для понимания форме.</a:t>
            </a:r>
          </a:p>
        </p:txBody>
      </p:sp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5" y="3357563"/>
            <a:ext cx="18002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 descr="C:\Users\ПИНЯСОВАОА\Desktop\Бюджет для граждан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4" y="1714489"/>
            <a:ext cx="1928826" cy="1444939"/>
          </a:xfrm>
          <a:prstGeom prst="rect">
            <a:avLst/>
          </a:prstGeom>
          <a:noFill/>
        </p:spPr>
      </p:pic>
      <p:pic>
        <p:nvPicPr>
          <p:cNvPr id="6" name="Рисунок 36" descr="x_37ac4ade.jpg"/>
          <p:cNvPicPr>
            <a:picLocks noChangeAspect="1"/>
          </p:cNvPicPr>
          <p:nvPr/>
        </p:nvPicPr>
        <p:blipFill>
          <a:blip r:embed="rId6" cstate="print"/>
          <a:srcRect l="5672" r="66949"/>
          <a:stretch>
            <a:fillRect/>
          </a:stretch>
        </p:blipFill>
        <p:spPr bwMode="auto">
          <a:xfrm>
            <a:off x="7500959" y="214290"/>
            <a:ext cx="928694" cy="126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bg1"/>
                </a:solidFill>
              </a:rPr>
              <a:t>Управление финансов и экономики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s://www.tula.ru/activity/economics/city-budget/2018/1.JPG"/>
          <p:cNvPicPr/>
          <p:nvPr/>
        </p:nvPicPr>
        <p:blipFill>
          <a:blip r:embed="rId7" cstate="print"/>
          <a:srcRect b="12975"/>
          <a:stretch>
            <a:fillRect/>
          </a:stretch>
        </p:blipFill>
        <p:spPr bwMode="auto">
          <a:xfrm>
            <a:off x="142845" y="5500702"/>
            <a:ext cx="1857388" cy="117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00166" y="428604"/>
            <a:ext cx="7000924" cy="92333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softEdge rad="31750"/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Расходы районного бюджета муниципального образования Усть-Абаканский район по муниципальным программам на 2025 год </a:t>
            </a:r>
            <a:r>
              <a:rPr lang="ru-RU" sz="1400" b="1" dirty="0" smtClean="0">
                <a:ln w="11430"/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(тыс. рублей)</a:t>
            </a:r>
            <a:endParaRPr lang="ru-RU" sz="1400" b="1" dirty="0" smtClean="0">
              <a:ln w="11430"/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/>
        </p:nvGraphicFramePr>
        <p:xfrm>
          <a:off x="357159" y="1285861"/>
          <a:ext cx="8501122" cy="53578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428728" y="1785926"/>
            <a:ext cx="1285884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1 676 006,5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500166" y="3071810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105 049,3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547664" y="4509120"/>
            <a:ext cx="1071570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6 480,3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00166" y="5715016"/>
            <a:ext cx="1143008" cy="338554"/>
          </a:xfrm>
          <a:prstGeom prst="rect">
            <a:avLst/>
          </a:prstGeom>
          <a:noFill/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</a:rPr>
              <a:t>209 103,3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11" name="Правая фигурная скобка 10"/>
          <p:cNvSpPr/>
          <p:nvPr/>
        </p:nvSpPr>
        <p:spPr>
          <a:xfrm>
            <a:off x="7380312" y="1988840"/>
            <a:ext cx="571504" cy="3929090"/>
          </a:xfrm>
          <a:prstGeom prst="rightBrace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858148" y="3786190"/>
            <a:ext cx="1285852" cy="338554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1 996 639,5</a:t>
            </a:r>
            <a:endParaRPr lang="ru-RU" sz="16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357950" y="2071678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5</a:t>
            </a:r>
            <a:r>
              <a:rPr lang="ru-RU" sz="1400" dirty="0" smtClean="0">
                <a:solidFill>
                  <a:schemeClr val="tx1"/>
                </a:solidFill>
              </a:rPr>
              <a:t>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57950" y="3429000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4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357950" y="4643446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3 программы</a:t>
            </a:r>
            <a:endParaRPr lang="ru-RU" sz="1400" dirty="0">
              <a:solidFill>
                <a:schemeClr val="tx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357950" y="5500702"/>
            <a:ext cx="1214446" cy="35719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5 программ</a:t>
            </a:r>
            <a:endParaRPr lang="ru-RU" sz="1400" dirty="0">
              <a:solidFill>
                <a:schemeClr val="tx1"/>
              </a:solidFill>
            </a:endParaRPr>
          </a:p>
        </p:txBody>
      </p:sp>
      <p:pic>
        <p:nvPicPr>
          <p:cNvPr id="17" name="Рисунок 16" descr="Усть-АбаканскийМР-герб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Управление финансов и экономики</a:t>
            </a:r>
            <a:endParaRPr lang="ru-RU"/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/>
              <a:pPr>
                <a:defRPr/>
              </a:pPr>
              <a:t>40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14414" y="428604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2025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143108" y="521495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туризма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Овал 82"/>
          <p:cNvSpPr/>
          <p:nvPr/>
        </p:nvSpPr>
        <p:spPr>
          <a:xfrm>
            <a:off x="1285852" y="5000636"/>
            <a:ext cx="714380" cy="71438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Овал 83"/>
          <p:cNvSpPr/>
          <p:nvPr/>
        </p:nvSpPr>
        <p:spPr>
          <a:xfrm>
            <a:off x="1285852" y="1142984"/>
            <a:ext cx="714380" cy="71438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/>
          <p:cNvSpPr/>
          <p:nvPr/>
        </p:nvSpPr>
        <p:spPr>
          <a:xfrm>
            <a:off x="1285852" y="1928802"/>
            <a:ext cx="714380" cy="714380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8" name="Овал 87"/>
          <p:cNvSpPr/>
          <p:nvPr/>
        </p:nvSpPr>
        <p:spPr>
          <a:xfrm>
            <a:off x="1285852" y="2786058"/>
            <a:ext cx="714380" cy="71438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1285852" y="3929066"/>
            <a:ext cx="714380" cy="714380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Социальной  направленности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428736"/>
            <a:ext cx="2428892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Образование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43108" y="2928934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Социальная поддержка граждан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143108" y="2071678"/>
            <a:ext cx="2357454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143108" y="3857628"/>
            <a:ext cx="2500330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физической культуры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 спорта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491880" y="1556792"/>
            <a:ext cx="108012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1 342 809,1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563888" y="2204864"/>
            <a:ext cx="1013740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134 278,7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635896" y="3212976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140 751,5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43306" y="4214818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55 655,8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747995" y="5449816"/>
            <a:ext cx="85725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2 511,4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4" y="3286124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5643570" y="3071810"/>
            <a:ext cx="1285884" cy="1214446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Овал 68"/>
          <p:cNvSpPr/>
          <p:nvPr/>
        </p:nvSpPr>
        <p:spPr>
          <a:xfrm>
            <a:off x="5715008" y="4572008"/>
            <a:ext cx="1285884" cy="1214446"/>
          </a:xfrm>
          <a:prstGeom prst="ellipse">
            <a:avLst/>
          </a:prstGeom>
          <a:blipFill rotWithShape="0">
            <a:blip r:embed="rId10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0" name="Овал 69"/>
          <p:cNvSpPr/>
          <p:nvPr/>
        </p:nvSpPr>
        <p:spPr>
          <a:xfrm>
            <a:off x="5715008" y="1643050"/>
            <a:ext cx="1285884" cy="1285884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1" name="TextBox 70"/>
          <p:cNvSpPr txBox="1"/>
          <p:nvPr/>
        </p:nvSpPr>
        <p:spPr>
          <a:xfrm>
            <a:off x="7072331" y="4714885"/>
            <a:ext cx="1857388" cy="138499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7000893" y="3214687"/>
            <a:ext cx="1928826" cy="830997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Обеспечение общественного порядка и противодействие преступности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7072331" y="1928802"/>
            <a:ext cx="1928826" cy="646331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2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Противодействие незаконному обороту наркотиков</a:t>
            </a:r>
            <a:endParaRPr lang="ru-RU" sz="1200" b="1" i="1" dirty="0">
              <a:solidFill>
                <a:srgbClr val="7030A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143870" y="2357431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25,0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286714" y="385762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109,0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72463" y="6072207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6 346,3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Номер слайда 37"/>
          <p:cNvSpPr>
            <a:spLocks noGrp="1"/>
          </p:cNvSpPr>
          <p:nvPr>
            <p:ph type="sldNum" sz="quarter" idx="12"/>
          </p:nvPr>
        </p:nvSpPr>
        <p:spPr>
          <a:xfrm>
            <a:off x="6572265" y="6357959"/>
            <a:ext cx="2133600" cy="365125"/>
          </a:xfrm>
        </p:spPr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9" name="Нижний колонтитул 38"/>
          <p:cNvSpPr>
            <a:spLocks noGrp="1"/>
          </p:cNvSpPr>
          <p:nvPr>
            <p:ph type="ftr" sz="quarter" idx="11"/>
          </p:nvPr>
        </p:nvSpPr>
        <p:spPr>
          <a:xfrm>
            <a:off x="4857752" y="6357959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3FDE4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71539" y="357166"/>
            <a:ext cx="7429552" cy="646331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Объем средств, запланированный в рамках </a:t>
            </a:r>
          </a:p>
          <a:p>
            <a:pPr algn="ctr">
              <a:defRPr/>
            </a:pP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муниципальных программ на  2025 год  (тыс. рублей)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82" name="Прямоугольник 81"/>
          <p:cNvSpPr/>
          <p:nvPr/>
        </p:nvSpPr>
        <p:spPr>
          <a:xfrm>
            <a:off x="2071670" y="4643446"/>
            <a:ext cx="2500330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Комплексная программа модернизации и реформирования </a:t>
            </a:r>
          </a:p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ЖКХ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Двойная стрелка влево/вправо 67"/>
          <p:cNvSpPr/>
          <p:nvPr/>
        </p:nvSpPr>
        <p:spPr>
          <a:xfrm rot="16200000">
            <a:off x="-2000296" y="3357562"/>
            <a:ext cx="5500726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Поддержка отраслей экономики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8" name="Рисунок 4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" name="Прямоугольник 51"/>
          <p:cNvSpPr/>
          <p:nvPr/>
        </p:nvSpPr>
        <p:spPr>
          <a:xfrm>
            <a:off x="1357290" y="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3" name="TextBox 52"/>
          <p:cNvSpPr txBox="1"/>
          <p:nvPr/>
        </p:nvSpPr>
        <p:spPr>
          <a:xfrm>
            <a:off x="2071670" y="1357298"/>
            <a:ext cx="2428892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 Усть-Абаканского района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071670" y="2714620"/>
            <a:ext cx="2500330" cy="52322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транспортной системы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071670" y="3786190"/>
            <a:ext cx="2500330" cy="30777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Жилище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491880" y="2060848"/>
            <a:ext cx="10001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29 545,4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63888" y="3140968"/>
            <a:ext cx="101961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39 367,4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571868" y="4000504"/>
            <a:ext cx="100013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3 049,3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563888" y="5286388"/>
            <a:ext cx="936673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33 087,2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Двойная стрелка влево/вправо 64"/>
          <p:cNvSpPr/>
          <p:nvPr/>
        </p:nvSpPr>
        <p:spPr>
          <a:xfrm rot="16200000">
            <a:off x="2643175" y="3500438"/>
            <a:ext cx="5357850" cy="1071570"/>
          </a:xfrm>
          <a:prstGeom prst="left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2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Общего характера</a:t>
            </a:r>
            <a:endParaRPr lang="ru-RU" sz="2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6929454" y="4643446"/>
            <a:ext cx="1857388" cy="738664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муниципального</a:t>
            </a:r>
          </a:p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6929454" y="2786058"/>
            <a:ext cx="1928826" cy="8679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субъектов малого и среднего </a:t>
            </a: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предпринима</a:t>
            </a: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тельства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929454" y="1428737"/>
            <a:ext cx="1785950" cy="116955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эффективности управления  муниципальными финансами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8072462" y="2357430"/>
            <a:ext cx="928726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175 339,4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001025" y="342900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3 061,5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028384" y="5157192"/>
            <a:ext cx="929295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24 225,6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142976" y="1357298"/>
            <a:ext cx="857256" cy="857256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1142976" y="2571744"/>
            <a:ext cx="857256" cy="857256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1142976" y="3643314"/>
            <a:ext cx="857256" cy="857256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/>
          <p:cNvSpPr/>
          <p:nvPr/>
        </p:nvSpPr>
        <p:spPr>
          <a:xfrm>
            <a:off x="1142976" y="4786322"/>
            <a:ext cx="857256" cy="857256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/>
          <p:cNvSpPr/>
          <p:nvPr/>
        </p:nvSpPr>
        <p:spPr>
          <a:xfrm>
            <a:off x="5643570" y="1285860"/>
            <a:ext cx="1000132" cy="928694"/>
          </a:xfrm>
          <a:prstGeom prst="ellipse">
            <a:avLst/>
          </a:prstGeom>
          <a:blipFill rotWithShape="0">
            <a:blip r:embed="rId8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5">
              <a:tint val="50000"/>
              <a:hueOff val="-3599420"/>
              <a:satOff val="-3114"/>
              <a:lumOff val="-4163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5" name="Овал 44"/>
          <p:cNvSpPr/>
          <p:nvPr/>
        </p:nvSpPr>
        <p:spPr>
          <a:xfrm>
            <a:off x="5643570" y="2357430"/>
            <a:ext cx="1000131" cy="1000132"/>
          </a:xfrm>
          <a:prstGeom prst="ellipse">
            <a:avLst/>
          </a:prstGeom>
          <a:blipFill rotWithShape="0">
            <a:blip r:embed="rId9" cstate="print"/>
            <a:stretch>
              <a:fillRect/>
            </a:stretch>
          </a:blipFill>
          <a:ln w="19050">
            <a:solidFill>
              <a:schemeClr val="bg1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5">
              <a:tint val="50000"/>
              <a:hueOff val="-3295736"/>
              <a:satOff val="-3920"/>
              <a:lumOff val="-6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6786" name="Picture 2" descr="http://promtorg.volganet.ru/upload/iblock/f7d/201505082259rljid12_1_.jpg"/>
          <p:cNvPicPr>
            <a:picLocks noChangeAspect="1" noChangeArrowheads="1"/>
          </p:cNvPicPr>
          <p:nvPr/>
        </p:nvPicPr>
        <p:blipFill>
          <a:blip r:embed="rId10" cstate="print"/>
          <a:srcRect t="35680" r="65667" b="31189"/>
          <a:stretch>
            <a:fillRect/>
          </a:stretch>
        </p:blipFill>
        <p:spPr bwMode="auto">
          <a:xfrm>
            <a:off x="5643570" y="3500438"/>
            <a:ext cx="1063852" cy="92869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46788" name="Picture 4" descr="http://mega-e.su/media/uploads/2015/08/26/seguros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643570" y="4643446"/>
            <a:ext cx="1071570" cy="964414"/>
          </a:xfrm>
          <a:prstGeom prst="ellipse">
            <a:avLst/>
          </a:prstGeom>
          <a:ln w="190500" cap="rnd">
            <a:noFill/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9" name="TextBox 48"/>
          <p:cNvSpPr txBox="1"/>
          <p:nvPr/>
        </p:nvSpPr>
        <p:spPr>
          <a:xfrm>
            <a:off x="6929454" y="3929066"/>
            <a:ext cx="1928826" cy="48013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</a:p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торговли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001024" y="4214818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50,0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3C695-72AC-492E-AF24-F0AD9C5F8DBA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>
          <a:xfrm>
            <a:off x="4714876" y="6492876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29454" y="5572140"/>
            <a:ext cx="1857388" cy="95410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spcAft>
                <a:spcPts val="0"/>
              </a:spcAft>
            </a:pPr>
            <a:r>
              <a:rPr lang="ru-RU" sz="1400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Улучшение условий охраны труда в Усть-Абаканском районе</a:t>
            </a:r>
            <a:endParaRPr lang="ru-RU" sz="1400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072462" y="6286520"/>
            <a:ext cx="857287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6 426,8</a:t>
            </a:r>
            <a:endParaRPr lang="ru-RU" sz="14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Рисунок 54" descr="https://www.vitbichi.by/photo/07-2020/d2b2c857654f3ffc4865599dda602082.jpg"/>
          <p:cNvPicPr/>
          <p:nvPr/>
        </p:nvPicPr>
        <p:blipFill>
          <a:blip r:embed="rId12" cstate="print"/>
          <a:srcRect l="16936" t="9107" r="14321" b="12143"/>
          <a:stretch>
            <a:fillRect/>
          </a:stretch>
        </p:blipFill>
        <p:spPr bwMode="auto">
          <a:xfrm>
            <a:off x="5857884" y="5786454"/>
            <a:ext cx="803897" cy="642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14414" y="785794"/>
            <a:ext cx="6929486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Муниципальная программа "Развитие  образования</a:t>
            </a:r>
          </a:p>
          <a:p>
            <a:pPr algn="ctr"/>
            <a:r>
              <a:rPr lang="ru-RU" b="1" dirty="0" smtClean="0"/>
              <a:t>  в  Усть-Абаканском районе"</a:t>
            </a:r>
            <a:endParaRPr lang="ru-RU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42910" y="3071810"/>
            <a:ext cx="2071702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«Развитие дошкольного, начального, общего, основного общего, среднего общего образования»</a:t>
            </a:r>
          </a:p>
          <a:p>
            <a:pPr algn="ctr" fontAlgn="t"/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43307" y="3071811"/>
            <a:ext cx="207170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"Развитие системы дополнительного образования детей, выявление и поддержки одаренных детей и молодежи"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6500827" y="2928934"/>
            <a:ext cx="1857388" cy="221457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Подпрограмма "Патриотическое воспитание граждан"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rot="11973797" flipV="1">
            <a:off x="2440312" y="2422462"/>
            <a:ext cx="48534" cy="50345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8" name="Line 13"/>
          <p:cNvSpPr>
            <a:spLocks noChangeShapeType="1"/>
          </p:cNvSpPr>
          <p:nvPr/>
        </p:nvSpPr>
        <p:spPr bwMode="auto">
          <a:xfrm rot="11973797" flipH="1" flipV="1">
            <a:off x="4658507" y="2441605"/>
            <a:ext cx="170206" cy="546035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Line 13"/>
          <p:cNvSpPr>
            <a:spLocks noChangeShapeType="1"/>
          </p:cNvSpPr>
          <p:nvPr/>
        </p:nvSpPr>
        <p:spPr bwMode="auto">
          <a:xfrm rot="11973797" flipH="1" flipV="1">
            <a:off x="6649794" y="2580168"/>
            <a:ext cx="498080" cy="122248"/>
          </a:xfrm>
          <a:prstGeom prst="line">
            <a:avLst/>
          </a:prstGeom>
          <a:noFill/>
          <a:ln w="79375">
            <a:gradFill>
              <a:gsLst>
                <a:gs pos="49000">
                  <a:schemeClr val="accent6">
                    <a:lumMod val="75000"/>
                  </a:schemeClr>
                </a:gs>
                <a:gs pos="4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0"/>
            </a:gradFill>
            <a:round/>
            <a:headEnd/>
            <a:tailEnd type="triangle" w="med" len="med"/>
          </a:ln>
        </p:spPr>
        <p:txBody>
          <a:bodyPr/>
          <a:lstStyle/>
          <a:p>
            <a:pPr>
              <a:defRPr/>
            </a:pPr>
            <a:endParaRPr lang="ru-RU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627785" y="1556792"/>
            <a:ext cx="4102982" cy="800639"/>
            <a:chOff x="773172" y="188728"/>
            <a:chExt cx="2315544" cy="1382242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773172" y="188728"/>
              <a:ext cx="2298040" cy="135665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Прямоугольник 21"/>
            <p:cNvSpPr/>
            <p:nvPr/>
          </p:nvSpPr>
          <p:spPr>
            <a:xfrm>
              <a:off x="790676" y="214315"/>
              <a:ext cx="2298040" cy="1356655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1440" tIns="91440" rIns="91440" bIns="914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Всего расходов </a:t>
              </a:r>
            </a:p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b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1 342 809,1 </a:t>
              </a:r>
              <a:r>
                <a:rPr lang="ru-RU" b="1" kern="1200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тыс. рублей</a:t>
              </a:r>
              <a:endParaRPr lang="ru-RU" b="1" kern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42910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1 310 980,1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714745" y="5000637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31 121,8                  </a:t>
            </a: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00827" y="5072074"/>
            <a:ext cx="2062178" cy="5619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707,2                             тыс. рублей</a:t>
            </a:r>
            <a:endParaRPr lang="ru-RU" sz="160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3" y="1643050"/>
            <a:ext cx="1538371" cy="1248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Рисунок 3" descr=" дополнит образ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00496" y="5643579"/>
            <a:ext cx="1446477" cy="1096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Рисунок 2" descr="воспитатель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5643578"/>
            <a:ext cx="1376021" cy="1090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498" name="Picture 2" descr="http://sch1421uv.mskobr.ru/images/patriot_vos%281%2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29454" y="5715016"/>
            <a:ext cx="1357322" cy="1017992"/>
          </a:xfrm>
          <a:prstGeom prst="rect">
            <a:avLst/>
          </a:prstGeom>
          <a:noFill/>
        </p:spPr>
      </p:pic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0" name="Нижний колонтитул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1" name="Рисунок 4" descr="школа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14480" y="5658092"/>
            <a:ext cx="1285884" cy="1057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03648" y="188640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graphicFrame>
        <p:nvGraphicFramePr>
          <p:cNvPr id="46" name="Диаграмма 45"/>
          <p:cNvGraphicFramePr/>
          <p:nvPr>
            <p:extLst>
              <p:ext uri="{D42A27DB-BD31-4B8C-83A1-F6EECF244321}">
                <p14:modId xmlns:p14="http://schemas.microsoft.com/office/powerpoint/2010/main" xmlns="" val="1874670073"/>
              </p:ext>
            </p:extLst>
          </p:nvPr>
        </p:nvGraphicFramePr>
        <p:xfrm>
          <a:off x="251520" y="1196752"/>
          <a:ext cx="6589966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1475656" y="548680"/>
            <a:ext cx="7143800" cy="646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Усть-Абаканского района на образование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 2025 год и плановый период 2026-2027 годов (тыс.рублей)</a:t>
            </a:r>
          </a:p>
        </p:txBody>
      </p:sp>
      <p:graphicFrame>
        <p:nvGraphicFramePr>
          <p:cNvPr id="49" name="Диаграмма 48"/>
          <p:cNvGraphicFramePr/>
          <p:nvPr>
            <p:extLst>
              <p:ext uri="{D42A27DB-BD31-4B8C-83A1-F6EECF244321}">
                <p14:modId xmlns:p14="http://schemas.microsoft.com/office/powerpoint/2010/main" xmlns="" val="2702285609"/>
              </p:ext>
            </p:extLst>
          </p:nvPr>
        </p:nvGraphicFramePr>
        <p:xfrm>
          <a:off x="142844" y="629970"/>
          <a:ext cx="5715040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5572132" y="4572008"/>
          <a:ext cx="3214710" cy="1917715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79704"/>
                <a:gridCol w="1635006"/>
              </a:tblGrid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Учреждения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Обучающиеся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7 787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34607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Воспитанников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i="0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1 935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  <a:tr h="53340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Штатные единицы - всего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300" b="1" u="none" strike="noStrike" dirty="0" smtClean="0">
                          <a:solidFill>
                            <a:srgbClr val="7030A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1 842,63</a:t>
                      </a:r>
                      <a:endParaRPr lang="ru-RU" sz="1300" b="1" i="0" u="none" strike="noStrike" dirty="0">
                        <a:solidFill>
                          <a:srgbClr val="7030A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</a:tr>
            </a:tbl>
          </a:graphicData>
        </a:graphic>
      </p:graphicFrame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>
          <a:xfrm>
            <a:off x="2987824" y="6597352"/>
            <a:ext cx="2895600" cy="260648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9970" name="Picture 2" descr="https://avatars.mds.yandex.net/get-zen_doc/1773286/pub_5cc0b89dcb5a2100b3c490b8_5cc0bbb0536f2100b323c81f/scale_12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857364"/>
            <a:ext cx="2482033" cy="1857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8"/>
          <p:cNvGrpSpPr/>
          <p:nvPr/>
        </p:nvGrpSpPr>
        <p:grpSpPr>
          <a:xfrm>
            <a:off x="7358082" y="1142984"/>
            <a:ext cx="1500198" cy="785819"/>
            <a:chOff x="0" y="734875"/>
            <a:chExt cx="1438783" cy="728220"/>
          </a:xfrm>
        </p:grpSpPr>
        <p:sp>
          <p:nvSpPr>
            <p:cNvPr id="80" name="Скругленный прямоугольник 79"/>
            <p:cNvSpPr/>
            <p:nvPr/>
          </p:nvSpPr>
          <p:spPr>
            <a:xfrm>
              <a:off x="0" y="734876"/>
              <a:ext cx="1438783" cy="728219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1" name="Скругленный прямоугольник 4"/>
            <p:cNvSpPr/>
            <p:nvPr/>
          </p:nvSpPr>
          <p:spPr>
            <a:xfrm>
              <a:off x="35549" y="734875"/>
              <a:ext cx="1367685" cy="69267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Централизованная библиотечная система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b="1" kern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1357290" y="500043"/>
            <a:ext cx="7143800" cy="58477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«Культура Усть-Абаканского района» (тыс.рублей)</a:t>
            </a:r>
          </a:p>
        </p:txBody>
      </p:sp>
      <p:pic>
        <p:nvPicPr>
          <p:cNvPr id="41" name="Picture 141" descr="https://im3-tub-ru.yandex.net/i?id=f4676d7ee258797ea39f8a2cfb59284d&amp;n=33&amp;h=190&amp;w=2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214423"/>
            <a:ext cx="1714512" cy="1282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47" descr="http://culture19.ru/files/news_2/u-a_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5429265"/>
            <a:ext cx="1785950" cy="1228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Скругленный прямоугольник 66"/>
          <p:cNvSpPr/>
          <p:nvPr/>
        </p:nvSpPr>
        <p:spPr>
          <a:xfrm>
            <a:off x="2214546" y="1357298"/>
            <a:ext cx="1714512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«Развитие культурного потенциала Усть-Абаканского района»</a:t>
            </a:r>
          </a:p>
          <a:p>
            <a:pPr algn="ctr" fontAlgn="t"/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Скругленный прямоугольник 67"/>
          <p:cNvSpPr/>
          <p:nvPr/>
        </p:nvSpPr>
        <p:spPr>
          <a:xfrm>
            <a:off x="5572132" y="1214422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"Наследие Усть-Абаканского района"</a:t>
            </a:r>
            <a:endParaRPr lang="ru-RU" sz="105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2214546" y="2714620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>
                <a:latin typeface="Times New Roman" pitchFamily="18" charset="0"/>
                <a:cs typeface="Times New Roman" pitchFamily="18" charset="0"/>
              </a:rPr>
              <a:t>Подпрограмма «Искусство Усть-Абаканского района</a:t>
            </a:r>
            <a:r>
              <a:rPr lang="ru-RU" sz="1050" b="1" i="1" dirty="0" smtClean="0"/>
              <a:t>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" name="Скругленный прямоугольник 69"/>
          <p:cNvSpPr/>
          <p:nvPr/>
        </p:nvSpPr>
        <p:spPr>
          <a:xfrm>
            <a:off x="5429256" y="2786058"/>
            <a:ext cx="1714512" cy="92869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050" b="1" i="1" dirty="0" smtClean="0"/>
              <a:t>Подпрограмма «Молодежь Усть-Абаканского района»</a:t>
            </a:r>
            <a:endParaRPr lang="ru-RU" sz="1050" b="1" i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3714744" y="2071678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29 492,0            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Прямоугольник 71"/>
          <p:cNvSpPr/>
          <p:nvPr/>
        </p:nvSpPr>
        <p:spPr>
          <a:xfrm>
            <a:off x="6715140" y="2000240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51 788,8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3571868" y="3571877"/>
            <a:ext cx="1143008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19 076,1</a:t>
            </a: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6572264" y="3643314"/>
            <a:ext cx="1192704" cy="4286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lvl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050" b="1" kern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2 426,4            тыс. рублей</a:t>
            </a:r>
            <a:endParaRPr lang="ru-RU" sz="1050" b="1" kern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Группа 75"/>
          <p:cNvGrpSpPr/>
          <p:nvPr/>
        </p:nvGrpSpPr>
        <p:grpSpPr>
          <a:xfrm>
            <a:off x="8133814" y="1785926"/>
            <a:ext cx="1010187" cy="571504"/>
            <a:chOff x="1953" y="0"/>
            <a:chExt cx="1438783" cy="718867"/>
          </a:xfrm>
        </p:grpSpPr>
        <p:sp>
          <p:nvSpPr>
            <p:cNvPr id="77" name="Скругленный прямоугольник 76"/>
            <p:cNvSpPr/>
            <p:nvPr/>
          </p:nvSpPr>
          <p:spPr>
            <a:xfrm>
              <a:off x="1953" y="0"/>
              <a:ext cx="1438783" cy="718867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8" name="Скругленный прямоугольник 4"/>
            <p:cNvSpPr/>
            <p:nvPr/>
          </p:nvSpPr>
          <p:spPr>
            <a:xfrm>
              <a:off x="37045" y="35092"/>
              <a:ext cx="1368599" cy="64868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30480" rIns="60960" bIns="30480" numCol="1" spcCol="1270" anchor="ctr" anchorCtr="0">
              <a:noAutofit/>
            </a:bodyPr>
            <a:lstStyle/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Музеи</a:t>
              </a: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000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711200">
                <a:lnSpc>
                  <a:spcPct val="6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ru-RU" sz="1000" kern="1200" dirty="0" smtClean="0">
                  <a:latin typeface="Times New Roman" pitchFamily="18" charset="0"/>
                  <a:cs typeface="Times New Roman" pitchFamily="18" charset="0"/>
                </a:rPr>
                <a:t>(2учреждения</a:t>
              </a:r>
              <a:r>
                <a:rPr lang="ru-RU" sz="1000" kern="1200" dirty="0" smtClean="0"/>
                <a:t>)</a:t>
              </a:r>
              <a:endParaRPr lang="ru-RU" sz="1000" kern="1200" dirty="0"/>
            </a:p>
          </p:txBody>
        </p:sp>
      </p:grpSp>
      <p:grpSp>
        <p:nvGrpSpPr>
          <p:cNvPr id="4" name="Группа 81"/>
          <p:cNvGrpSpPr/>
          <p:nvPr/>
        </p:nvGrpSpPr>
        <p:grpSpPr>
          <a:xfrm>
            <a:off x="4000496" y="1285860"/>
            <a:ext cx="1285884" cy="571504"/>
            <a:chOff x="0" y="2602970"/>
            <a:chExt cx="1438783" cy="856130"/>
          </a:xfrm>
        </p:grpSpPr>
        <p:sp>
          <p:nvSpPr>
            <p:cNvPr id="83" name="Скругленный прямоугольник 82"/>
            <p:cNvSpPr/>
            <p:nvPr/>
          </p:nvSpPr>
          <p:spPr>
            <a:xfrm>
              <a:off x="0" y="2602970"/>
              <a:ext cx="1438783" cy="85613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Скругленный прямоугольник 4"/>
            <p:cNvSpPr/>
            <p:nvPr/>
          </p:nvSpPr>
          <p:spPr>
            <a:xfrm>
              <a:off x="41793" y="2644764"/>
              <a:ext cx="1355198" cy="6011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u="sng" kern="1200" dirty="0" smtClean="0">
                  <a:solidFill>
                    <a:schemeClr val="bg1"/>
                  </a:solidFill>
                </a:rPr>
                <a:t>Дома культуры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kern="1200" dirty="0" smtClean="0"/>
                <a:t>(2 учреждения)</a:t>
              </a:r>
              <a:endParaRPr lang="ru-RU" sz="1000" kern="1200" dirty="0"/>
            </a:p>
          </p:txBody>
        </p:sp>
      </p:grpSp>
      <p:grpSp>
        <p:nvGrpSpPr>
          <p:cNvPr id="5" name="Группа 84"/>
          <p:cNvGrpSpPr/>
          <p:nvPr/>
        </p:nvGrpSpPr>
        <p:grpSpPr>
          <a:xfrm>
            <a:off x="7286644" y="2786058"/>
            <a:ext cx="1285884" cy="785818"/>
            <a:chOff x="0" y="3459613"/>
            <a:chExt cx="1438783" cy="897450"/>
          </a:xfrm>
        </p:grpSpPr>
        <p:sp>
          <p:nvSpPr>
            <p:cNvPr id="86" name="Скругленный прямоугольник 85"/>
            <p:cNvSpPr/>
            <p:nvPr/>
          </p:nvSpPr>
          <p:spPr>
            <a:xfrm>
              <a:off x="0" y="3459613"/>
              <a:ext cx="1438783" cy="897450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</p:sp>
        <p:sp>
          <p:nvSpPr>
            <p:cNvPr id="87" name="Скругленный прямоугольник 4"/>
            <p:cNvSpPr/>
            <p:nvPr/>
          </p:nvSpPr>
          <p:spPr>
            <a:xfrm>
              <a:off x="43810" y="3503423"/>
              <a:ext cx="1351163" cy="80983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45720" tIns="22860" rIns="45720" bIns="2286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u="sng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Молодежный ресурсный центр</a:t>
              </a:r>
            </a:p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(1  учреждение)</a:t>
              </a:r>
              <a:endParaRPr lang="ru-RU" sz="1000" b="1" kern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88" name="Picture 143" descr="https://im1-tub-ru.yandex.net/i?id=4df79c926df1add3b5d54d85f99d26fa&amp;n=33&amp;h=190&amp;w=25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45" y="4000505"/>
            <a:ext cx="1784299" cy="1335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2571745"/>
            <a:ext cx="1740488" cy="1307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45</a:t>
            </a:fld>
            <a:endParaRPr lang="ru-RU" dirty="0"/>
          </a:p>
        </p:txBody>
      </p:sp>
      <p:sp>
        <p:nvSpPr>
          <p:cNvPr id="31" name="Нижний колонтитул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grpSp>
        <p:nvGrpSpPr>
          <p:cNvPr id="6" name="Группа 14"/>
          <p:cNvGrpSpPr/>
          <p:nvPr/>
        </p:nvGrpSpPr>
        <p:grpSpPr>
          <a:xfrm rot="16200000">
            <a:off x="1285457" y="2500701"/>
            <a:ext cx="1643074" cy="213524"/>
            <a:chOff x="4124946" y="2071677"/>
            <a:chExt cx="3091848" cy="21431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 rot="10800000" flipH="1" flipV="1">
              <a:off x="4124946" y="2071677"/>
              <a:ext cx="3090259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Прямая соединительная линия 36"/>
            <p:cNvCxnSpPr/>
            <p:nvPr/>
          </p:nvCxnSpPr>
          <p:spPr>
            <a:xfrm rot="5400000">
              <a:off x="7108843" y="2178041"/>
              <a:ext cx="214314" cy="1588"/>
            </a:xfrm>
            <a:prstGeom prst="line">
              <a:avLst/>
            </a:prstGeom>
            <a:ln w="19050">
              <a:solidFill>
                <a:schemeClr val="accent3">
                  <a:lumMod val="50000"/>
                </a:schemeClr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38" name="Прямая соединительная линия 37"/>
          <p:cNvCxnSpPr/>
          <p:nvPr/>
        </p:nvCxnSpPr>
        <p:spPr>
          <a:xfrm>
            <a:off x="2000233" y="3429000"/>
            <a:ext cx="213523" cy="84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3929058" y="3357562"/>
            <a:ext cx="1500198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>
            <a:stCxn id="70" idx="0"/>
          </p:cNvCxnSpPr>
          <p:nvPr/>
        </p:nvCxnSpPr>
        <p:spPr>
          <a:xfrm rot="5400000" flipH="1" flipV="1">
            <a:off x="5965041" y="2464587"/>
            <a:ext cx="642942" cy="1588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1" name="Прямая соединительная линия 50"/>
          <p:cNvCxnSpPr/>
          <p:nvPr/>
        </p:nvCxnSpPr>
        <p:spPr>
          <a:xfrm rot="5400000" flipH="1" flipV="1">
            <a:off x="2965439" y="1249347"/>
            <a:ext cx="213520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 flipH="1" flipV="1">
            <a:off x="6215471" y="1142587"/>
            <a:ext cx="142876" cy="794"/>
          </a:xfrm>
          <a:prstGeom prst="line">
            <a:avLst/>
          </a:prstGeom>
          <a:ln w="19050">
            <a:solidFill>
              <a:schemeClr val="accent3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38946" name="Picture 2" descr="http://xix-nv.ru/fs/NEWS/102019/019.jpg"/>
          <p:cNvPicPr>
            <a:picLocks noChangeAspect="1" noChangeArrowheads="1"/>
          </p:cNvPicPr>
          <p:nvPr/>
        </p:nvPicPr>
        <p:blipFill>
          <a:blip r:embed="rId7" cstate="print"/>
          <a:srcRect l="7714" r="7436"/>
          <a:stretch>
            <a:fillRect/>
          </a:stretch>
        </p:blipFill>
        <p:spPr bwMode="auto">
          <a:xfrm>
            <a:off x="2928926" y="4500570"/>
            <a:ext cx="2357454" cy="1846833"/>
          </a:xfrm>
          <a:prstGeom prst="rect">
            <a:avLst/>
          </a:prstGeom>
          <a:noFill/>
        </p:spPr>
      </p:pic>
      <p:pic>
        <p:nvPicPr>
          <p:cNvPr id="338948" name="Picture 4" descr="http://inorehovo.ru/upload/gallery/379/94379_b1a11049f9891ad2a7cf262529802fa34f30f47a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00760" y="4500570"/>
            <a:ext cx="1876212" cy="17822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928694" cy="1051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 descr="https://sun9-35.userapi.com/impg/J0jC3-w0ETs10XYFXYaU_2QZhziHpjed_hocVg/r8V2ufriS7Q.jpg?size=604x453&amp;quality=95&amp;sign=1a136054e93af8b18cc10842cb828a0f&amp;c_uniq_tag=9CK8DHIdP3QDfs6KeBpa5LgZfYpoUmeEK2sDt63RozQ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2564904"/>
            <a:ext cx="2880320" cy="2160240"/>
          </a:xfrm>
          <a:prstGeom prst="rect">
            <a:avLst/>
          </a:prstGeom>
          <a:noFill/>
        </p:spPr>
      </p:pic>
      <p:pic>
        <p:nvPicPr>
          <p:cNvPr id="1042" name="Picture 18" descr="https://ust-abakan.ru/upload/iblock/31f/DSC072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437112"/>
            <a:ext cx="3947878" cy="223224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188640"/>
            <a:ext cx="4680520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Муниципальная программа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«Развитие физической культуры и спорта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Усть-Абаканском районе» (тыс.рублей)</a:t>
            </a:r>
          </a:p>
        </p:txBody>
      </p:sp>
      <p:pic>
        <p:nvPicPr>
          <p:cNvPr id="1028" name="Picture 4" descr="https://ust-abakan.ru/upload/iblock/c72/basketbo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764704"/>
            <a:ext cx="2952328" cy="1660684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36680279"/>
              </p:ext>
            </p:extLst>
          </p:nvPr>
        </p:nvGraphicFramePr>
        <p:xfrm>
          <a:off x="251520" y="1340767"/>
          <a:ext cx="5544616" cy="2703588"/>
        </p:xfrm>
        <a:graphic>
          <a:graphicData uri="http://schemas.openxmlformats.org/drawingml/2006/table">
            <a:tbl>
              <a:tblPr/>
              <a:tblGrid>
                <a:gridCol w="4669150"/>
                <a:gridCol w="875466"/>
              </a:tblGrid>
              <a:tr h="578171">
                <a:tc>
                  <a:txBody>
                    <a:bodyPr/>
                    <a:lstStyle/>
                    <a:p>
                      <a:pPr lvl="0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Проведение спортивных мероприятий, обеспечение подготовки команд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120,0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6459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50" b="1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развития отрасли физической культуры и спорта (</a:t>
                      </a:r>
                      <a:r>
                        <a:rPr lang="ru-RU" sz="1150" b="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Обеспечение деятельности подведомственных учреждений (МБУДО "Усть-Абаканская СШ»  и МАУ «Универсальный спортивный зал )</a:t>
                      </a:r>
                      <a:endParaRPr lang="ru-RU" sz="1150" b="0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54 786,5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</a:tr>
              <a:tr h="500506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Физкультурно-оздоровительная работа с различными категориями населения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249,3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363590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Укрепление материально-технической</a:t>
                      </a:r>
                      <a:r>
                        <a:rPr lang="ru-RU" sz="11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базы и создание условий для занятий физ.культурой и спортом</a:t>
                      </a:r>
                      <a:endParaRPr lang="ru-RU" sz="1150" b="0" i="1" dirty="0" smtClean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500,0</a:t>
                      </a:r>
                      <a:endParaRPr lang="ru-RU" sz="1150" b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  <a:tr h="583809">
                <a:tc>
                  <a:txBody>
                    <a:bodyPr/>
                    <a:lstStyle/>
                    <a:p>
                      <a:pPr lvl="0" algn="just">
                        <a:buClr>
                          <a:srgbClr val="FF0000"/>
                        </a:buClr>
                      </a:pPr>
                      <a:r>
                        <a:rPr lang="ru-RU" sz="1150" b="1" i="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Оказание адресной финансовой поддержки спортивным организациям, осуществляющим подготовку спортивного резерва</a:t>
                      </a:r>
                    </a:p>
                  </a:txBody>
                  <a:tcPr marL="44615" marR="44615" marT="22308" marB="22308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50" b="1" i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0,0</a:t>
                      </a:r>
                      <a:endParaRPr lang="ru-RU" sz="1150" b="1" i="1" dirty="0">
                        <a:solidFill>
                          <a:schemeClr val="tx1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615" marR="44615" marT="22308" marB="22308" anchor="ctr">
                    <a:lnL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EB641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E1EB"/>
                    </a:solidFill>
                  </a:tcPr>
                </a:tc>
              </a:tr>
            </a:tbl>
          </a:graphicData>
        </a:graphic>
      </p:graphicFrame>
      <p:pic>
        <p:nvPicPr>
          <p:cNvPr id="11" name="Picture 2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4149080"/>
            <a:ext cx="3888431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31" name="Заголовок 6"/>
          <p:cNvSpPr txBox="1">
            <a:spLocks/>
          </p:cNvSpPr>
          <p:nvPr/>
        </p:nvSpPr>
        <p:spPr bwMode="auto">
          <a:xfrm>
            <a:off x="1357290" y="1357298"/>
            <a:ext cx="4104456" cy="1155882"/>
          </a:xfrm>
          <a:prstGeom prst="roundRect">
            <a:avLst/>
          </a:prstGeom>
          <a:solidFill>
            <a:srgbClr val="92D050"/>
          </a:solidFill>
          <a:ln w="25400" cap="flat" cmpd="sng" algn="ctr">
            <a:solidFill>
              <a:schemeClr val="tx2">
                <a:lumMod val="40000"/>
                <a:lumOff val="60000"/>
              </a:schemeClr>
            </a:solidFill>
            <a:prstDash val="solid"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ru-RU" sz="1800" b="1" dirty="0" smtClean="0">
              <a:solidFill>
                <a:schemeClr val="tx1"/>
              </a:solidFill>
            </a:endParaRPr>
          </a:p>
          <a:p>
            <a:pPr>
              <a:defRPr/>
            </a:pP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 районного дорожного фонда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2025 год – 37 967,4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2026 год – 64 338,3  тыс.руб.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2027 год –  85 084,1   тыс.руб</a:t>
            </a: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ru-RU" sz="1800" b="1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357290" y="571481"/>
            <a:ext cx="4000528" cy="584775"/>
          </a:xfrm>
          <a:prstGeom prst="rect">
            <a:avLst/>
          </a:prstGeom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 prst="angle"/>
            <a:contourClr>
              <a:schemeClr val="accent4">
                <a:shade val="60000"/>
                <a:satMod val="110000"/>
              </a:schemeClr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Дорожный фонд Усть-Абаканского района</a:t>
            </a: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47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Нижний колонтитул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500034" y="2714620"/>
          <a:ext cx="8424936" cy="29260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008112"/>
                <a:gridCol w="3204356"/>
                <a:gridCol w="756084"/>
                <a:gridCol w="3456384"/>
              </a:tblGrid>
              <a:tr h="10058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Основные источники формирования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доходов дорожного фонда  </a:t>
                      </a:r>
                    </a:p>
                    <a:p>
                      <a:pPr algn="ctr"/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Усть -Абаканского района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Акцизы на автомобильный бензин, прямогонный бензин, дизельное топливо, моторные масла для дизельных и карбюраторных (инжекторных) двигателей, зачисляемые в районный бюджет 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Направления расходов дорожного фонда  Усть-Абаканского</a:t>
                      </a:r>
                      <a:r>
                        <a:rPr lang="ru-RU" sz="12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район</a:t>
                      </a:r>
                      <a:r>
                        <a:rPr lang="ru-RU" sz="1200" b="1" baseline="0" dirty="0" smtClean="0"/>
                        <a:t>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vert="vert2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дорожной деятельности в отношении автомобильных дорог общего пользования межмуниципального значения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737360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Субсидии на обеспечение дорожной деятельности в отношении автомобильных дорог общего пользования местного значения, а также капитального ремонта и ремонта дворовых территорий многоквартирных домов, проездов к дворовым территориям многоквартирных домов населенных пунктов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существующей сети автомобильных дорог общего пользования местного значения</a:t>
                      </a:r>
                    </a:p>
                    <a:p>
                      <a:pPr algn="ctr"/>
                      <a:endParaRPr lang="ru-RU" sz="1200" b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2" name="Рисунок 11" descr="http://rs63.ru/upload/iblock/72b/Relationship-between-microstructures-of-different-bitumina-and-their-performance-as-binder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642918"/>
            <a:ext cx="2899079" cy="19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Рисунок 85" descr="http://im4-tub-ru.yandex.net/i?id=93901400-70-72&amp;n=21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30" y="5214950"/>
            <a:ext cx="1873250" cy="115252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http://xn--80aacb0akh2bp7e.xn--p1ai/media/cache/91/72/0a/12/03/1a/91720a12031a91558474fa6861e4d4b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1500174"/>
            <a:ext cx="107153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7" name="TextBox 13"/>
          <p:cNvSpPr txBox="1">
            <a:spLocks noChangeArrowheads="1"/>
          </p:cNvSpPr>
          <p:nvPr/>
        </p:nvSpPr>
        <p:spPr bwMode="auto">
          <a:xfrm>
            <a:off x="1142976" y="714356"/>
            <a:ext cx="7715304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/>
              <a:t>ПЛАНИРУЕМЫЕ РАСХОДЫ НА ЖИЛИЩНО-КОММУНАЛЬНОЕ </a:t>
            </a:r>
            <a:r>
              <a:rPr lang="ru-RU" sz="1600" b="1" dirty="0" smtClean="0"/>
              <a:t>ХОЗЯЙСТВО на 2025 год</a:t>
            </a:r>
            <a:endParaRPr lang="ru-RU" sz="1600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419872" y="1628800"/>
            <a:ext cx="2339975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Модернизация коммунального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хозяйства, капитальный ремонт объектов коммунальной инфраструктуры-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7 869,5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5" name="Picture 40" descr="https://im2-tub-ru.yandex.net/i?id=beed0aec6d99cb7f2dfe82ae26008188&amp;n=33&amp;h=190&amp;w=25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56992"/>
            <a:ext cx="2485510" cy="205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539552" y="1556792"/>
            <a:ext cx="2126610" cy="1500198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</a:t>
            </a: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жильем молодых семей и  граждан, проживающих на сельских территориях </a:t>
            </a:r>
          </a:p>
          <a:p>
            <a:pPr algn="ctr">
              <a:defRPr/>
            </a:pPr>
            <a:r>
              <a:rPr lang="ru-RU" sz="1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3 049,3 тыс.руб</a:t>
            </a:r>
            <a:r>
              <a:rPr lang="ru-RU" sz="1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6" name="Номер слайда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48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7" name="Нижний колонтитул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56176" y="1340768"/>
            <a:ext cx="2628007" cy="2016224"/>
          </a:xfrm>
          <a:prstGeom prst="rect">
            <a:avLst/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Обеспечение комплексного развития сельских территорий в части реализации мероприятий, связанных со строительством жилого помещения (жилого дома), предоставляемого гражданам по договорам найма жилого помещения – 855,6 тыс.руб</a:t>
            </a:r>
            <a:r>
              <a:rPr lang="ru-RU" sz="1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31778" name="Picture 2" descr="https://septik27.ru/wp-content/uploads/0/2/d/02ddc8d82aaf3ad1508a448b6a2d71b8.jpg"/>
          <p:cNvPicPr>
            <a:picLocks noChangeAspect="1" noChangeArrowheads="1"/>
          </p:cNvPicPr>
          <p:nvPr/>
        </p:nvPicPr>
        <p:blipFill>
          <a:blip r:embed="rId5" cstate="print"/>
          <a:srcRect l="13333" r="12000"/>
          <a:stretch>
            <a:fillRect/>
          </a:stretch>
        </p:blipFill>
        <p:spPr bwMode="auto">
          <a:xfrm>
            <a:off x="5364088" y="3717032"/>
            <a:ext cx="3584398" cy="1800200"/>
          </a:xfrm>
          <a:prstGeom prst="rect">
            <a:avLst/>
          </a:prstGeom>
          <a:noFill/>
        </p:spPr>
      </p:pic>
      <p:pic>
        <p:nvPicPr>
          <p:cNvPr id="331780" name="Picture 4" descr="https://fb.ru/misc/i/gallery/48794/2768815.jpg"/>
          <p:cNvPicPr>
            <a:picLocks noChangeAspect="1" noChangeArrowheads="1"/>
          </p:cNvPicPr>
          <p:nvPr/>
        </p:nvPicPr>
        <p:blipFill>
          <a:blip r:embed="rId6" cstate="print"/>
          <a:srcRect l="36175" r="333"/>
          <a:stretch>
            <a:fillRect/>
          </a:stretch>
        </p:blipFill>
        <p:spPr bwMode="auto">
          <a:xfrm>
            <a:off x="2915816" y="3429000"/>
            <a:ext cx="2304256" cy="23214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500166" y="500042"/>
            <a:ext cx="3786214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35729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образования                                  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714356"/>
          <a:ext cx="3428992" cy="27860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14480" y="3857628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Культура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286124"/>
          <a:ext cx="3357586" cy="10001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8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5286388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5000628" y="2214554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8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6898" name="Picture 2" descr="https://cdn.leverageedu.com/blog/wp-content/uploads/2020/04/04195935/Static-GK.png"/>
          <p:cNvPicPr>
            <a:picLocks noChangeAspect="1" noChangeArrowheads="1"/>
          </p:cNvPicPr>
          <p:nvPr/>
        </p:nvPicPr>
        <p:blipFill>
          <a:blip r:embed="rId19" cstate="print"/>
          <a:srcRect l="17602" r="11990"/>
          <a:stretch>
            <a:fillRect/>
          </a:stretch>
        </p:blipFill>
        <p:spPr bwMode="auto">
          <a:xfrm>
            <a:off x="214282" y="1785926"/>
            <a:ext cx="1357322" cy="1023923"/>
          </a:xfrm>
          <a:prstGeom prst="rect">
            <a:avLst/>
          </a:prstGeom>
          <a:noFill/>
        </p:spPr>
      </p:pic>
      <p:pic>
        <p:nvPicPr>
          <p:cNvPr id="336900" name="Picture 4" descr="https://www.culture.ru/storage/images/e828106fd205daa891ee2e971c1c2aa5/414f14c2ecfdfaf6e368781f4f0f40a4.jpe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1" y="3929066"/>
            <a:ext cx="1428728" cy="1134053"/>
          </a:xfrm>
          <a:prstGeom prst="rect">
            <a:avLst/>
          </a:prstGeom>
          <a:noFill/>
        </p:spPr>
      </p:pic>
      <p:sp>
        <p:nvSpPr>
          <p:cNvPr id="47" name="Стрелка вправо 46"/>
          <p:cNvSpPr/>
          <p:nvPr/>
        </p:nvSpPr>
        <p:spPr>
          <a:xfrm>
            <a:off x="5000628" y="185736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8" name="Стрелка вправо 47"/>
          <p:cNvSpPr/>
          <p:nvPr/>
        </p:nvSpPr>
        <p:spPr>
          <a:xfrm rot="1162694">
            <a:off x="4950581" y="264863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2" name="Группа 49"/>
          <p:cNvGrpSpPr/>
          <p:nvPr/>
        </p:nvGrpSpPr>
        <p:grpSpPr>
          <a:xfrm>
            <a:off x="5500694" y="4357694"/>
            <a:ext cx="3379675" cy="357190"/>
            <a:chOff x="0" y="350306"/>
            <a:chExt cx="337967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71438" y="350306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Обеспечение безопасности музейного фонда и развитие музеев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3" name="Группа 54"/>
          <p:cNvGrpSpPr/>
          <p:nvPr/>
        </p:nvGrpSpPr>
        <p:grpSpPr>
          <a:xfrm>
            <a:off x="5572132" y="4857760"/>
            <a:ext cx="3357585" cy="505440"/>
            <a:chOff x="0" y="350306"/>
            <a:chExt cx="3357585" cy="50544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6" name="Скругленный прямоугольник 55"/>
            <p:cNvSpPr/>
            <p:nvPr/>
          </p:nvSpPr>
          <p:spPr>
            <a:xfrm>
              <a:off x="0" y="350306"/>
              <a:ext cx="3357585" cy="50544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7" name="Скругленный прямоугольник 4"/>
            <p:cNvSpPr/>
            <p:nvPr/>
          </p:nvSpPr>
          <p:spPr>
            <a:xfrm>
              <a:off x="24674" y="374980"/>
              <a:ext cx="3308237" cy="45609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Гармонизация отношений в Усть-Абаканском районе Республики Хакасия и их этнокультурное развитие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8" name="Стрелка вправо 37"/>
          <p:cNvSpPr/>
          <p:nvPr/>
        </p:nvSpPr>
        <p:spPr>
          <a:xfrm rot="19787627">
            <a:off x="4949152" y="118279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9" name="Стрелка вправо 38"/>
          <p:cNvSpPr/>
          <p:nvPr/>
        </p:nvSpPr>
        <p:spPr>
          <a:xfrm rot="1162694">
            <a:off x="5022017" y="4934653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Стрелка вправо 48"/>
          <p:cNvSpPr/>
          <p:nvPr/>
        </p:nvSpPr>
        <p:spPr>
          <a:xfrm rot="19600498">
            <a:off x="4946947" y="354874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0" name="Стрелка вправо 49"/>
          <p:cNvSpPr/>
          <p:nvPr/>
        </p:nvSpPr>
        <p:spPr>
          <a:xfrm rot="1162694">
            <a:off x="4950580" y="536327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Прямоугольник 19"/>
          <p:cNvSpPr/>
          <p:nvPr/>
        </p:nvSpPr>
        <p:spPr>
          <a:xfrm>
            <a:off x="3143241" y="142852"/>
            <a:ext cx="28087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endParaRPr lang="ru-RU" sz="2800" dirty="0"/>
          </a:p>
        </p:txBody>
      </p:sp>
      <p:sp>
        <p:nvSpPr>
          <p:cNvPr id="21" name="Объект 5"/>
          <p:cNvSpPr txBox="1">
            <a:spLocks/>
          </p:cNvSpPr>
          <p:nvPr/>
        </p:nvSpPr>
        <p:spPr>
          <a:xfrm>
            <a:off x="357158" y="857232"/>
            <a:ext cx="4208462" cy="5256212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I.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Вводная часть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II.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Общие  характеристики  бюджета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III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Доходы бюджета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Расходы  бюджета 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муниципального образования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ru-RU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Муниципальный долг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</a:t>
            </a: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Дополнительная информация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	</a:t>
            </a:r>
          </a:p>
          <a:p>
            <a:pPr marL="548640" marR="0" lvl="0" indent="-4114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pitchFamily="34" charset="0"/>
              <a:buChar char="•"/>
              <a:tabLst/>
              <a:defRPr/>
            </a:pP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Объект 6"/>
          <p:cNvSpPr txBox="1">
            <a:spLocks/>
          </p:cNvSpPr>
          <p:nvPr/>
        </p:nvSpPr>
        <p:spPr>
          <a:xfrm>
            <a:off x="4000496" y="642918"/>
            <a:ext cx="4824412" cy="5429288"/>
          </a:xfrm>
          <a:prstGeom prst="rect">
            <a:avLst/>
          </a:prstGeom>
        </p:spPr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8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понятия и определения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основные приоритеты бюджетной и налоговой политики, основные показатели социально-экономического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потенциала района,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общие сведения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 бюджете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планируемые поступления в бюджет района на 2025-2027 годы, объём и структура доходов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особенности формирования расходов  бюджета муниципального образования на  2025-2027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годы, объем и структура расходов,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расходы в рамках муниципальных программ, </a:t>
            </a:r>
            <a:r>
              <a:rPr lang="ru-RU" sz="1600" b="1" i="1" dirty="0" smtClean="0">
                <a:latin typeface="Times New Roman" pitchFamily="18" charset="0"/>
                <a:cs typeface="Times New Roman" pitchFamily="18" charset="0"/>
              </a:rPr>
              <a:t>н</a:t>
            </a:r>
            <a:r>
              <a:rPr kumimoji="0" lang="ru-RU" sz="1600" b="1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епрограммные расходы.</a:t>
            </a: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r>
              <a:rPr kumimoji="0" lang="ru-RU" sz="16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 муниципального  долга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lang="ru-RU" sz="16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600" b="1" i="1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buFont typeface="Arial" charset="0"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Рисунок 5" descr="https://im0-tub-ru.yandex.net/i?id=7e895dcd2751f171dd44bd5055a69305&amp;n=33&amp;w=267&amp;h=150"/>
          <p:cNvPicPr/>
          <p:nvPr/>
        </p:nvPicPr>
        <p:blipFill>
          <a:blip r:embed="rId4" cstate="print"/>
          <a:srcRect t="33582" r="73012"/>
          <a:stretch>
            <a:fillRect/>
          </a:stretch>
        </p:blipFill>
        <p:spPr bwMode="auto">
          <a:xfrm>
            <a:off x="8143900" y="142852"/>
            <a:ext cx="750962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428728" y="714356"/>
            <a:ext cx="6929486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6" y="3714752"/>
            <a:ext cx="3143272" cy="207170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 Развитие туризма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928794" y="1428736"/>
            <a:ext cx="3143272" cy="14287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физической культуры и спорта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643570" y="1285860"/>
          <a:ext cx="3286148" cy="500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4" name="Скругленный прямоугольник 4"/>
          <p:cNvSpPr/>
          <p:nvPr/>
        </p:nvSpPr>
        <p:spPr>
          <a:xfrm>
            <a:off x="5517531" y="5882304"/>
            <a:ext cx="3395351" cy="45124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38100" tIns="38100" rIns="38100" bIns="38100" numCol="1" spcCol="1270" anchor="ctr" anchorCtr="0">
            <a:noAutofit/>
          </a:bodyPr>
          <a:lstStyle/>
          <a:p>
            <a:pPr lvl="0" algn="ctr" defTabSz="444500">
              <a:lnSpc>
                <a:spcPct val="90000"/>
              </a:lnSpc>
              <a:spcAft>
                <a:spcPct val="35000"/>
              </a:spcAft>
            </a:pPr>
            <a:endParaRPr lang="ru-RU" sz="1100" b="1" kern="1200" dirty="0">
              <a:solidFill>
                <a:srgbClr val="C00000"/>
              </a:solidFill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5072066" y="4286256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 rot="19562521">
            <a:off x="5089278" y="147868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72066" y="4929198"/>
            <a:ext cx="500066" cy="28575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5088816" y="2480125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143504" y="20002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50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>
          <a:xfrm>
            <a:off x="2500298" y="6357958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36902" name="Picture 6" descr="https://yt3.ggpht.com/a/AATXAJxkCqEBysOneSYKY2A7DS8V9izDMW6-wGuxiA=s900-c-k-c0xffffffff-no-rj-mo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5720" y="1285860"/>
            <a:ext cx="1357322" cy="1153724"/>
          </a:xfrm>
          <a:prstGeom prst="rect">
            <a:avLst/>
          </a:prstGeom>
          <a:noFill/>
        </p:spPr>
      </p:pic>
      <p:pic>
        <p:nvPicPr>
          <p:cNvPr id="336904" name="Picture 8" descr="https://ds02.infourok.ru/uploads/ex/0c68/0003061f-4c429815/img18.jpg"/>
          <p:cNvPicPr>
            <a:picLocks noChangeAspect="1" noChangeArrowheads="1"/>
          </p:cNvPicPr>
          <p:nvPr/>
        </p:nvPicPr>
        <p:blipFill>
          <a:blip r:embed="rId10" cstate="print"/>
          <a:srcRect l="45942" t="87240" r="3511"/>
          <a:stretch>
            <a:fillRect/>
          </a:stretch>
        </p:blipFill>
        <p:spPr bwMode="auto">
          <a:xfrm>
            <a:off x="357158" y="4000504"/>
            <a:ext cx="1285884" cy="285752"/>
          </a:xfrm>
          <a:prstGeom prst="rect">
            <a:avLst/>
          </a:prstGeom>
          <a:noFill/>
        </p:spPr>
      </p:pic>
      <p:grpSp>
        <p:nvGrpSpPr>
          <p:cNvPr id="58" name="Группа 57"/>
          <p:cNvGrpSpPr/>
          <p:nvPr/>
        </p:nvGrpSpPr>
        <p:grpSpPr>
          <a:xfrm>
            <a:off x="5643570" y="2428868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9" name="Скругленный прямоугольник 58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0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Физкультурно-оздоровительная работа с различными категориями населения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61" name="Группа 60"/>
          <p:cNvGrpSpPr/>
          <p:nvPr/>
        </p:nvGrpSpPr>
        <p:grpSpPr>
          <a:xfrm>
            <a:off x="5643570" y="1857364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62" name="Скругленный прямоугольник 6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Укрепление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1" name="Группа 70"/>
          <p:cNvGrpSpPr/>
          <p:nvPr/>
        </p:nvGrpSpPr>
        <p:grpSpPr>
          <a:xfrm>
            <a:off x="5572132" y="4071942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2" name="Скругленный прямоугольник 71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Содействие формирования туристической инфраструктуры и материально-технической базы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7" name="Группа 76"/>
          <p:cNvGrpSpPr/>
          <p:nvPr/>
        </p:nvGrpSpPr>
        <p:grpSpPr>
          <a:xfrm>
            <a:off x="5572132" y="4857760"/>
            <a:ext cx="3286147" cy="499577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78" name="Скругленный прямоугольник 7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66725">
                <a:lnSpc>
                  <a:spcPct val="90000"/>
                </a:lnSpc>
                <a:spcAft>
                  <a:spcPct val="35000"/>
                </a:spcAft>
              </a:pPr>
              <a:r>
                <a:rPr lang="ru-RU" sz="1050" b="1" dirty="0" smtClean="0">
                  <a:solidFill>
                    <a:srgbClr val="C00000"/>
                  </a:solidFill>
                </a:rPr>
                <a:t>Организация, координация туристической деятельности и продвижения туристического продукта</a:t>
              </a:r>
              <a:endParaRPr lang="ru-RU" sz="1050" b="1" kern="1200" dirty="0">
                <a:solidFill>
                  <a:srgbClr val="C00000"/>
                </a:solidFill>
              </a:endParaRPr>
            </a:p>
          </p:txBody>
        </p:sp>
      </p:grpSp>
      <p:pic>
        <p:nvPicPr>
          <p:cNvPr id="83" name="Picture 4" descr="http://www.flydex.ru/blog/wp-content/uploads/2014/01/7327c451ebb18b4146f2501f396b4c8f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7158" y="5357826"/>
            <a:ext cx="1371609" cy="857256"/>
          </a:xfrm>
          <a:prstGeom prst="rect">
            <a:avLst/>
          </a:prstGeom>
          <a:noFill/>
        </p:spPr>
      </p:pic>
      <p:pic>
        <p:nvPicPr>
          <p:cNvPr id="84" name="Picture 1" descr="C:\Users\ПИНЯСОВАОА\Desktop\Бюджет для граждан\72566472.jpg"/>
          <p:cNvPicPr>
            <a:picLocks noChangeAspect="1" noChangeArrowheads="1"/>
          </p:cNvPicPr>
          <p:nvPr/>
        </p:nvPicPr>
        <p:blipFill>
          <a:blip r:embed="rId12" cstate="print"/>
          <a:srcRect t="36072"/>
          <a:stretch>
            <a:fillRect/>
          </a:stretch>
        </p:blipFill>
        <p:spPr bwMode="auto">
          <a:xfrm>
            <a:off x="357158" y="4429132"/>
            <a:ext cx="1340975" cy="785818"/>
          </a:xfrm>
          <a:prstGeom prst="rect">
            <a:avLst/>
          </a:prstGeom>
          <a:noFill/>
        </p:spPr>
      </p:pic>
      <p:pic>
        <p:nvPicPr>
          <p:cNvPr id="85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2571744"/>
            <a:ext cx="1450560" cy="1000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7" name="Группа 86"/>
          <p:cNvGrpSpPr/>
          <p:nvPr/>
        </p:nvGrpSpPr>
        <p:grpSpPr>
          <a:xfrm>
            <a:off x="5643570" y="3000372"/>
            <a:ext cx="3286147" cy="642942"/>
            <a:chOff x="0" y="0"/>
            <a:chExt cx="3286147" cy="499577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88" name="Скругленный прямоугольник 87"/>
            <p:cNvSpPr/>
            <p:nvPr/>
          </p:nvSpPr>
          <p:spPr>
            <a:xfrm>
              <a:off x="0" y="0"/>
              <a:ext cx="3286147" cy="499577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9" name="Скругленный прямоугольник 4"/>
            <p:cNvSpPr/>
            <p:nvPr/>
          </p:nvSpPr>
          <p:spPr>
            <a:xfrm>
              <a:off x="24387" y="24387"/>
              <a:ext cx="3237373" cy="45080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/>
              <a:r>
                <a:rPr lang="ru-RU" sz="1050" b="1" dirty="0" smtClean="0">
                  <a:solidFill>
                    <a:srgbClr val="C00000"/>
                  </a:solidFill>
                </a:rPr>
                <a:t>Улучшение качества физического воспитания детей, совершенствование деятельности учреждений дополнительного образования</a:t>
              </a:r>
              <a:endParaRPr lang="ru-RU" sz="105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8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социальной направленности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14481" y="1500174"/>
            <a:ext cx="3143272" cy="257176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600" b="1" i="1" dirty="0" smtClean="0">
                <a:solidFill>
                  <a:srgbClr val="000000"/>
                </a:solidFill>
              </a:rPr>
              <a:t>«Социальная поддержка граждан»</a:t>
            </a:r>
            <a:endParaRPr lang="ru-RU" sz="1600" b="1" i="1" dirty="0">
              <a:solidFill>
                <a:srgbClr val="000000"/>
              </a:solidFill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142985"/>
          <a:ext cx="3429024" cy="142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5572132" y="2714620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1" name="Стрелка вправо 40"/>
          <p:cNvSpPr/>
          <p:nvPr/>
        </p:nvSpPr>
        <p:spPr>
          <a:xfrm>
            <a:off x="4929190" y="207167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9" name="Схема 48"/>
          <p:cNvGraphicFramePr/>
          <p:nvPr/>
        </p:nvGraphicFramePr>
        <p:xfrm>
          <a:off x="5572132" y="3429001"/>
          <a:ext cx="3357586" cy="785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9289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Стрелка вправо 28"/>
          <p:cNvSpPr/>
          <p:nvPr/>
        </p:nvSpPr>
        <p:spPr>
          <a:xfrm>
            <a:off x="5000629" y="357187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48836" name="Picture 4" descr="http://www.er-himki.ru/sites/default/files/685d1314e95c7aa68eb126d0175be55c.jpeg?1413447395"/>
          <p:cNvPicPr>
            <a:picLocks noChangeAspect="1" noChangeArrowheads="1"/>
          </p:cNvPicPr>
          <p:nvPr/>
        </p:nvPicPr>
        <p:blipFill>
          <a:blip r:embed="rId19" cstate="print"/>
          <a:srcRect b="13333"/>
          <a:stretch>
            <a:fillRect/>
          </a:stretch>
        </p:blipFill>
        <p:spPr bwMode="auto">
          <a:xfrm>
            <a:off x="214283" y="1285860"/>
            <a:ext cx="1288225" cy="928694"/>
          </a:xfrm>
          <a:prstGeom prst="rect">
            <a:avLst/>
          </a:prstGeom>
          <a:noFill/>
        </p:spPr>
      </p:pic>
      <p:pic>
        <p:nvPicPr>
          <p:cNvPr id="248838" name="Picture 6" descr="http://semya-nt.ru/uploads/thumbs/siroti-377493907a-76c159299ad9008684e850ca2b417d91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4282" y="2285993"/>
            <a:ext cx="1357322" cy="933937"/>
          </a:xfrm>
          <a:prstGeom prst="rect">
            <a:avLst/>
          </a:prstGeom>
          <a:noFill/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3429000"/>
            <a:ext cx="1548432" cy="857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8840" name="Picture 8" descr="http://img22.static.darudar.org/s600/00/00/28/18/28188d9ce3a717fafe136cb1fa0b7f3c0ae13927.jpe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14282" y="4429132"/>
            <a:ext cx="1285884" cy="857256"/>
          </a:xfrm>
          <a:prstGeom prst="rect">
            <a:avLst/>
          </a:prstGeom>
          <a:noFill/>
        </p:spPr>
      </p:pic>
      <p:sp>
        <p:nvSpPr>
          <p:cNvPr id="33" name="Номер слайда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51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4" name="Нижний колонтитул 3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642919"/>
            <a:ext cx="5786478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</a:t>
            </a:r>
          </a:p>
          <a:p>
            <a:pPr algn="ctr"/>
            <a:r>
              <a:rPr lang="ru-RU" sz="1600" b="1" spc="50" dirty="0" smtClean="0">
                <a:ln w="1143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Обеспечение безопасных условий жизнедеятельности</a:t>
            </a:r>
            <a:endParaRPr lang="ru-RU" sz="1600" b="1" spc="50" dirty="0">
              <a:ln w="11430"/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3" y="1500174"/>
            <a:ext cx="3143272" cy="150019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fontAlgn="t"/>
            <a:r>
              <a:rPr lang="ru-RU" sz="1400" b="1" dirty="0" smtClean="0"/>
              <a:t>«Защита населения и территорий Усть-Абаканского района от чрезвычайных ситуаций, обеспечение пожарной безопасности и безопасности людей на водных объектах»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85861"/>
          <a:ext cx="3429024" cy="15001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4929190" y="164305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643043" y="3429000"/>
            <a:ext cx="3143272" cy="121444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«Противодействие незаконному обороту наркотиков, снижение масштабов наркотизации   населения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43043" y="5143513"/>
            <a:ext cx="3143272" cy="114300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«Обеспечение общественного порядка и противодействие преступности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8" name="Схема 27"/>
          <p:cNvGraphicFramePr/>
          <p:nvPr/>
        </p:nvGraphicFramePr>
        <p:xfrm>
          <a:off x="5500694" y="3286124"/>
          <a:ext cx="3357586" cy="10001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4786322"/>
          <a:ext cx="3429024" cy="1357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72133" y="6000769"/>
            <a:ext cx="3357586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Профилактика правонарушений несовершеннолетних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876148" y="504683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4929190" y="378619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929190" y="235743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 rot="864900">
            <a:off x="4951116" y="608629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929190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977" y="6000768"/>
            <a:ext cx="1041909" cy="642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42" descr="http://im5-tub-ru.yandex.net/i?id=105008182-51-72&amp;n=21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285721" y="2357431"/>
            <a:ext cx="1244159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8354" name="Picture 2" descr="http://www.dribin.by/wp-content/uploads/2016/07/8a38ab384b2a1e8d9b016b298d8a2799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142845" y="3571876"/>
            <a:ext cx="1394165" cy="928694"/>
          </a:xfrm>
          <a:prstGeom prst="rect">
            <a:avLst/>
          </a:prstGeom>
          <a:noFill/>
        </p:spPr>
      </p:pic>
      <p:pic>
        <p:nvPicPr>
          <p:cNvPr id="228356" name="Picture 4" descr="http://auto-mir.com/tpl/images/post/415_b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285720" y="1214423"/>
            <a:ext cx="1214446" cy="1028231"/>
          </a:xfrm>
          <a:prstGeom prst="rect">
            <a:avLst/>
          </a:prstGeom>
          <a:noFill/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5" y="5572140"/>
            <a:ext cx="953139" cy="785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8358" name="Picture 6" descr="http://www.giport.ru/img/news/2012/03/21/154846_9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642910" y="4786323"/>
            <a:ext cx="928694" cy="687897"/>
          </a:xfrm>
          <a:prstGeom prst="rect">
            <a:avLst/>
          </a:prstGeom>
          <a:noFill/>
        </p:spPr>
      </p:pic>
      <p:sp>
        <p:nvSpPr>
          <p:cNvPr id="46" name="Номер слайда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52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7" name="Нижний колонтитул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928794" y="571480"/>
            <a:ext cx="6786610" cy="584775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программы, направленные на поддержку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отраслей экономики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«Комплексное развитие сельских территорий Усть-Абаканского района»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214423"/>
          <a:ext cx="3429024" cy="857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8" y="128586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8" y="2714620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транспортной системы Усть-Абаканского района»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«Комплексная программа  модернизации и реформирования жилищно-коммунального хозяйства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«Жилище» 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26" name="Схема 25"/>
          <p:cNvGraphicFramePr/>
          <p:nvPr/>
        </p:nvGraphicFramePr>
        <p:xfrm>
          <a:off x="5572132" y="3000372"/>
          <a:ext cx="3357586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graphicFrame>
        <p:nvGraphicFramePr>
          <p:cNvPr id="28" name="Схема 27"/>
          <p:cNvGraphicFramePr/>
          <p:nvPr/>
        </p:nvGraphicFramePr>
        <p:xfrm>
          <a:off x="5572132" y="3714752"/>
          <a:ext cx="3357586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Субсидии муниципальным казенным предприятиям на капитальный ремонт объектов коммунальной инфраструктуры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0" name="Стрелка вправо 39"/>
          <p:cNvSpPr/>
          <p:nvPr/>
        </p:nvSpPr>
        <p:spPr>
          <a:xfrm>
            <a:off x="5000628" y="414338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171448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8" y="607220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53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52258" name="Picture 2" descr="https://foodovik.com/upload/iblock/708/70822a12497aeac48baa902dec4a6819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4282" y="1214422"/>
            <a:ext cx="1488292" cy="1071570"/>
          </a:xfrm>
          <a:prstGeom prst="rect">
            <a:avLst/>
          </a:prstGeom>
          <a:noFill/>
        </p:spPr>
      </p:pic>
      <p:pic>
        <p:nvPicPr>
          <p:cNvPr id="352260" name="Picture 4" descr="https://alliance-catalog.ru/uploads/user/origins/2019/70630a58542e3a8f4fcf7f77dba9a604.jpg"/>
          <p:cNvPicPr>
            <a:picLocks noChangeAspect="1" noChangeArrowheads="1"/>
          </p:cNvPicPr>
          <p:nvPr/>
        </p:nvPicPr>
        <p:blipFill>
          <a:blip r:embed="rId25" cstate="print"/>
          <a:srcRect r="11125"/>
          <a:stretch>
            <a:fillRect/>
          </a:stretch>
        </p:blipFill>
        <p:spPr bwMode="auto">
          <a:xfrm>
            <a:off x="142844" y="2428868"/>
            <a:ext cx="1556648" cy="1071570"/>
          </a:xfrm>
          <a:prstGeom prst="rect">
            <a:avLst/>
          </a:prstGeom>
          <a:noFill/>
        </p:spPr>
      </p:pic>
      <p:pic>
        <p:nvPicPr>
          <p:cNvPr id="352262" name="Picture 6" descr="https://iprim.ru/images/upload/800/35a/219712.png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142844" y="3571876"/>
            <a:ext cx="1571636" cy="1434972"/>
          </a:xfrm>
          <a:prstGeom prst="rect">
            <a:avLst/>
          </a:prstGeom>
          <a:noFill/>
        </p:spPr>
      </p:pic>
      <p:pic>
        <p:nvPicPr>
          <p:cNvPr id="352264" name="Picture 8" descr="http://old.gorodsreda.ru/upload/iblock/7de/zhkh.jpg"/>
          <p:cNvPicPr>
            <a:picLocks noChangeAspect="1" noChangeArrowheads="1"/>
          </p:cNvPicPr>
          <p:nvPr/>
        </p:nvPicPr>
        <p:blipFill>
          <a:blip r:embed="rId27" cstate="print"/>
          <a:srcRect l="23163"/>
          <a:stretch>
            <a:fillRect/>
          </a:stretch>
        </p:blipFill>
        <p:spPr bwMode="auto">
          <a:xfrm>
            <a:off x="142844" y="5143512"/>
            <a:ext cx="1658917" cy="1214446"/>
          </a:xfrm>
          <a:prstGeom prst="rect">
            <a:avLst/>
          </a:prstGeom>
          <a:noFill/>
        </p:spPr>
      </p:pic>
      <p:grpSp>
        <p:nvGrpSpPr>
          <p:cNvPr id="50" name="Группа 36"/>
          <p:cNvGrpSpPr/>
          <p:nvPr/>
        </p:nvGrpSpPr>
        <p:grpSpPr>
          <a:xfrm>
            <a:off x="5500694" y="2071677"/>
            <a:ext cx="3429024" cy="451244"/>
            <a:chOff x="0" y="140484"/>
            <a:chExt cx="3429024" cy="311223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1" name="Скругленный прямоугольник 50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2" name="Скругленный прямоугольник 4"/>
            <p:cNvSpPr/>
            <p:nvPr/>
          </p:nvSpPr>
          <p:spPr>
            <a:xfrm>
              <a:off x="0" y="140484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Обеспечение благоустроенным жильем граждан, проживающих в сельской местности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53" name="Группа 36"/>
          <p:cNvGrpSpPr/>
          <p:nvPr/>
        </p:nvGrpSpPr>
        <p:grpSpPr>
          <a:xfrm>
            <a:off x="5500694" y="2500306"/>
            <a:ext cx="3429024" cy="500066"/>
            <a:chOff x="0" y="140484"/>
            <a:chExt cx="3429024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4" name="Скругленный прямоугольник 53"/>
            <p:cNvSpPr/>
            <p:nvPr/>
          </p:nvSpPr>
          <p:spPr>
            <a:xfrm>
              <a:off x="0" y="189755"/>
              <a:ext cx="3429024" cy="246354"/>
            </a:xfrm>
            <a:prstGeom prst="roundRect">
              <a:avLst>
                <a:gd name="adj" fmla="val 18572"/>
              </a:avLst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5" name="Скругленный прямоугольник 4"/>
            <p:cNvSpPr/>
            <p:nvPr/>
          </p:nvSpPr>
          <p:spPr>
            <a:xfrm>
              <a:off x="0" y="140484"/>
              <a:ext cx="3395351" cy="34489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проектов комплексного развития сельских территорий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56" name="Стрелка вправо 55"/>
          <p:cNvSpPr/>
          <p:nvPr/>
        </p:nvSpPr>
        <p:spPr>
          <a:xfrm rot="1262454">
            <a:off x="4954411" y="2082231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Стрелка вправо 56"/>
          <p:cNvSpPr/>
          <p:nvPr/>
        </p:nvSpPr>
        <p:spPr>
          <a:xfrm rot="1551034">
            <a:off x="4883608" y="2383337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3" y="1357298"/>
            <a:ext cx="1428759" cy="979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85919" y="1357298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субъектов малого и среднего предпринимательства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000629" y="1500174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85919" y="2643182"/>
            <a:ext cx="3143272" cy="7858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90000"/>
              </a:lnSpc>
              <a:spcAft>
                <a:spcPts val="0"/>
              </a:spcAft>
            </a:pPr>
            <a:r>
              <a:rPr lang="ru-RU" sz="1400" b="1" dirty="0" smtClean="0">
                <a:solidFill>
                  <a:schemeClr val="tx1"/>
                </a:solidFill>
                <a:latin typeface="+mj-lt"/>
              </a:rPr>
              <a:t>«</a:t>
            </a:r>
            <a:r>
              <a:rPr lang="ru-RU" sz="1400" b="1" dirty="0" smtClean="0">
                <a:solidFill>
                  <a:schemeClr val="tx1"/>
                </a:solidFill>
                <a:latin typeface="+mj-lt"/>
                <a:cs typeface="Times New Roman" pitchFamily="18" charset="0"/>
              </a:rPr>
              <a:t>Развитие торговли в Усть-Абаканском районе»</a:t>
            </a:r>
            <a:endParaRPr lang="ru-RU" sz="14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57357" y="5357827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"Повышение эффективности управления муниципальными финансами Усть-Абаканского района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785919" y="3857629"/>
            <a:ext cx="3143272" cy="8572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«Развитие муниципального имущества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5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4" y="5214951"/>
            <a:ext cx="1512183" cy="10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Схема 25"/>
          <p:cNvGraphicFramePr/>
          <p:nvPr/>
        </p:nvGraphicFramePr>
        <p:xfrm>
          <a:off x="5572132" y="2571745"/>
          <a:ext cx="3357586" cy="9541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7" name="Стрелка вправо 26"/>
          <p:cNvSpPr/>
          <p:nvPr/>
        </p:nvSpPr>
        <p:spPr>
          <a:xfrm>
            <a:off x="5000629" y="271462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21186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14282" y="3714753"/>
            <a:ext cx="1428760" cy="1147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1188" name="Picture 4" descr="https://im2-tub-ru.yandex.net/i?id=6518027b53cfaee80ff74f8f41fe2722&amp;n=33&amp;h=215&amp;w=32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14282" y="2500307"/>
            <a:ext cx="1428760" cy="951033"/>
          </a:xfrm>
          <a:prstGeom prst="rect">
            <a:avLst/>
          </a:prstGeom>
          <a:noFill/>
        </p:spPr>
      </p:pic>
      <p:graphicFrame>
        <p:nvGraphicFramePr>
          <p:cNvPr id="28" name="Схема 27"/>
          <p:cNvGraphicFramePr/>
          <p:nvPr/>
        </p:nvGraphicFramePr>
        <p:xfrm>
          <a:off x="5500694" y="3714752"/>
          <a:ext cx="3429024" cy="12858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29" name="Стрелка вправо 28"/>
          <p:cNvSpPr/>
          <p:nvPr/>
        </p:nvSpPr>
        <p:spPr>
          <a:xfrm>
            <a:off x="5000629" y="3929066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31" name="Схема 30"/>
          <p:cNvGraphicFramePr/>
          <p:nvPr/>
        </p:nvGraphicFramePr>
        <p:xfrm>
          <a:off x="5500694" y="5000637"/>
          <a:ext cx="3429024" cy="1143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grpSp>
        <p:nvGrpSpPr>
          <p:cNvPr id="2" name="Группа 31"/>
          <p:cNvGrpSpPr/>
          <p:nvPr/>
        </p:nvGrpSpPr>
        <p:grpSpPr>
          <a:xfrm>
            <a:off x="5500695" y="5857893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3" name="Скругленный прямоугольник 32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4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Выравнивание бюджетной обеспеченности и обеспечение сбалансированности бюджетов поселений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Стрелка вправо 34"/>
          <p:cNvSpPr/>
          <p:nvPr/>
        </p:nvSpPr>
        <p:spPr>
          <a:xfrm rot="19648316">
            <a:off x="4947586" y="518971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pSp>
        <p:nvGrpSpPr>
          <p:cNvPr id="3" name="Группа 36"/>
          <p:cNvGrpSpPr/>
          <p:nvPr/>
        </p:nvGrpSpPr>
        <p:grpSpPr>
          <a:xfrm>
            <a:off x="5500695" y="6357935"/>
            <a:ext cx="3429023" cy="500066"/>
            <a:chOff x="0" y="189755"/>
            <a:chExt cx="3429023" cy="34489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38" name="Скругленный прямоугольник 37"/>
            <p:cNvSpPr/>
            <p:nvPr/>
          </p:nvSpPr>
          <p:spPr>
            <a:xfrm>
              <a:off x="0" y="189755"/>
              <a:ext cx="3429023" cy="34489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9" name="Скругленный прямоугольник 4"/>
            <p:cNvSpPr/>
            <p:nvPr/>
          </p:nvSpPr>
          <p:spPr>
            <a:xfrm>
              <a:off x="16836" y="206591"/>
              <a:ext cx="3395351" cy="31122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8100" tIns="38100" rIns="38100" bIns="381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Aft>
                  <a:spcPct val="35000"/>
                </a:spcAft>
              </a:pPr>
              <a:r>
                <a:rPr lang="ru-RU" sz="1100" b="1" dirty="0" smtClean="0">
                  <a:solidFill>
                    <a:srgbClr val="C00000"/>
                  </a:solidFill>
                </a:rPr>
                <a:t>Реализация государственной политики в сфере государственных закупок, обслуживание мун.долга</a:t>
              </a:r>
              <a:endParaRPr lang="ru-RU" sz="1100" b="1" kern="1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40" name="Стрелка вправо 39"/>
          <p:cNvSpPr/>
          <p:nvPr/>
        </p:nvSpPr>
        <p:spPr>
          <a:xfrm>
            <a:off x="5000629" y="4429132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9" y="1928802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5000629" y="3143248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5000629" y="5929331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Стрелка вправо 43"/>
          <p:cNvSpPr/>
          <p:nvPr/>
        </p:nvSpPr>
        <p:spPr>
          <a:xfrm rot="2068122">
            <a:off x="4945938" y="6266339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5000629" y="5572140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Номер слайда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54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6" name="Нижний колонтитул 4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5" name="TextBox 13"/>
          <p:cNvSpPr txBox="1">
            <a:spLocks noChangeArrowheads="1"/>
          </p:cNvSpPr>
          <p:nvPr/>
        </p:nvSpPr>
        <p:spPr bwMode="auto">
          <a:xfrm>
            <a:off x="1643042" y="714356"/>
            <a:ext cx="5786478" cy="338554"/>
          </a:xfrm>
          <a:prstGeom prst="rect">
            <a:avLst/>
          </a:prstGeom>
          <a:ln>
            <a:headEnd/>
            <a:tailEnd/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</a:rPr>
              <a:t>Муниципальные программы общего характера</a:t>
            </a:r>
            <a:endParaRPr lang="ru-RU" sz="1600" b="1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5918" y="1643050"/>
            <a:ext cx="3143272" cy="157163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t"/>
            <a:r>
              <a:rPr lang="ru-RU" sz="1400" b="1" dirty="0" smtClean="0"/>
              <a:t>«Улучшение условий охраны труда в Усть-Абаканском районе»</a:t>
            </a:r>
            <a:endParaRPr lang="ru-RU" sz="1400" b="1" dirty="0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13" name="Схема 12"/>
          <p:cNvGraphicFramePr/>
          <p:nvPr/>
        </p:nvGraphicFramePr>
        <p:xfrm>
          <a:off x="5500694" y="1357299"/>
          <a:ext cx="3429024" cy="6429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4" name="Стрелка вправо 13"/>
          <p:cNvSpPr/>
          <p:nvPr/>
        </p:nvSpPr>
        <p:spPr>
          <a:xfrm rot="20092628">
            <a:off x="4951031" y="1739067"/>
            <a:ext cx="500066" cy="214314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5000628" y="2428868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34850" name="Picture 2" descr="https://cf.ppt-online.org/files/slide/u/uDGsiWxr7LIjhUTSVZpMo3ezR8FNH0c1YX4a2v/slide-20.jpg"/>
          <p:cNvPicPr>
            <a:picLocks noChangeAspect="1" noChangeArrowheads="1"/>
          </p:cNvPicPr>
          <p:nvPr/>
        </p:nvPicPr>
        <p:blipFill>
          <a:blip r:embed="rId9" cstate="print"/>
          <a:srcRect l="66651" t="44922" r="1855" b="2343"/>
          <a:stretch>
            <a:fillRect/>
          </a:stretch>
        </p:blipFill>
        <p:spPr bwMode="auto">
          <a:xfrm>
            <a:off x="642910" y="1357298"/>
            <a:ext cx="857256" cy="1076554"/>
          </a:xfrm>
          <a:prstGeom prst="rect">
            <a:avLst/>
          </a:prstGeom>
          <a:noFill/>
        </p:spPr>
      </p:pic>
      <p:pic>
        <p:nvPicPr>
          <p:cNvPr id="334852" name="Picture 4" descr="https://cf2.ppt-online.org/files2/slide/z/ZLFXh9oK0wiHSf2pDN6cExBYzsm4JqO5CVGvg1Pej/slide-5.jpg"/>
          <p:cNvPicPr>
            <a:picLocks noChangeAspect="1" noChangeArrowheads="1"/>
          </p:cNvPicPr>
          <p:nvPr/>
        </p:nvPicPr>
        <p:blipFill>
          <a:blip r:embed="rId10" cstate="print"/>
          <a:srcRect l="84229" t="4889" b="68709"/>
          <a:stretch>
            <a:fillRect/>
          </a:stretch>
        </p:blipFill>
        <p:spPr bwMode="auto">
          <a:xfrm>
            <a:off x="642910" y="2643182"/>
            <a:ext cx="928694" cy="1164513"/>
          </a:xfrm>
          <a:prstGeom prst="rect">
            <a:avLst/>
          </a:prstGeom>
          <a:noFill/>
        </p:spPr>
      </p:pic>
      <p:graphicFrame>
        <p:nvGraphicFramePr>
          <p:cNvPr id="25" name="Схема 24"/>
          <p:cNvGraphicFramePr/>
          <p:nvPr/>
        </p:nvGraphicFramePr>
        <p:xfrm>
          <a:off x="5500694" y="2143116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graphicFrame>
        <p:nvGraphicFramePr>
          <p:cNvPr id="30" name="Схема 29"/>
          <p:cNvGraphicFramePr/>
          <p:nvPr/>
        </p:nvGraphicFramePr>
        <p:xfrm>
          <a:off x="5500694" y="3000372"/>
          <a:ext cx="3429024" cy="7143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31" name="Стрелка вправо 30"/>
          <p:cNvSpPr/>
          <p:nvPr/>
        </p:nvSpPr>
        <p:spPr>
          <a:xfrm rot="1998494">
            <a:off x="4952191" y="3047070"/>
            <a:ext cx="500066" cy="233362"/>
          </a:xfrm>
          <a:prstGeom prst="rightArrow">
            <a:avLst/>
          </a:prstGeom>
          <a:ln>
            <a:solidFill>
              <a:srgbClr val="CCFFFF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23728" y="2924944"/>
            <a:ext cx="4953000" cy="49244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sz="1300" dirty="0" smtClean="0"/>
          </a:p>
          <a:p>
            <a:endParaRPr lang="ru-RU" sz="1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357290" y="142852"/>
            <a:ext cx="6929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IV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Расходы  бюджета муниципального образования 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1538" y="642919"/>
            <a:ext cx="7715304" cy="646331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Непрограммные расходы муниципального образования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Усть-Абаканский район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29388" y="1071546"/>
            <a:ext cx="2391158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77 583,0 тыс. рублей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15347" y="1620615"/>
            <a:ext cx="2644815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представительного органа муниципального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5720" y="2357430"/>
            <a:ext cx="1782501" cy="30777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2 366,7 тыс</a:t>
            </a:r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500174"/>
            <a:ext cx="729813" cy="527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920508" y="2208853"/>
            <a:ext cx="1893185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деятельности Главы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1880" y="270892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3 235,1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30530" y="1848814"/>
            <a:ext cx="2286000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Контрольно-счетной палаты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16216" y="2348880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3 276,1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71472" y="4786322"/>
            <a:ext cx="2162002" cy="4924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прочих обязательств государства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1428728" y="5357826"/>
            <a:ext cx="1567545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600,1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1916832"/>
            <a:ext cx="785818" cy="5436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" name="Прямоугольник 36"/>
          <p:cNvSpPr/>
          <p:nvPr/>
        </p:nvSpPr>
        <p:spPr>
          <a:xfrm>
            <a:off x="214282" y="3429000"/>
            <a:ext cx="271464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 </a:t>
            </a:r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администрации муниципального образования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0643" name="Picture 3"/>
          <p:cNvPicPr>
            <a:picLocks noChangeAspect="1" noChangeArrowheads="1"/>
          </p:cNvPicPr>
          <p:nvPr/>
        </p:nvPicPr>
        <p:blipFill>
          <a:blip r:embed="rId5" cstate="print"/>
          <a:srcRect l="12569" t="8333" r="66636" b="8333"/>
          <a:stretch>
            <a:fillRect/>
          </a:stretch>
        </p:blipFill>
        <p:spPr bwMode="auto">
          <a:xfrm>
            <a:off x="214282" y="3071810"/>
            <a:ext cx="612326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8" name="TextBox 37"/>
          <p:cNvSpPr txBox="1"/>
          <p:nvPr/>
        </p:nvSpPr>
        <p:spPr>
          <a:xfrm>
            <a:off x="142844" y="3929066"/>
            <a:ext cx="169257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46 569,8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842330" y="3140968"/>
            <a:ext cx="3301670" cy="109260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отдельных государственных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полномочий по организации мероприятий при осуществлении деятельности 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обращению с животными без владельцев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5940152" y="2924944"/>
            <a:ext cx="857256" cy="571504"/>
          </a:xfrm>
          <a:prstGeom prst="roundRect">
            <a:avLst>
              <a:gd name="adj" fmla="val 10000"/>
            </a:avLst>
          </a:prstGeom>
          <a:blipFill rotWithShape="1">
            <a:blip r:embed="rId6" cstate="print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40647" name="Picture 7" descr="http://www.admin.ksp-vrn.ru/uploads/520dbf4345416ef70caed72d2ddf63c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1563062"/>
            <a:ext cx="447479" cy="450808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5940152" y="4293096"/>
            <a:ext cx="1609223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7 127,0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63888" y="5013176"/>
            <a:ext cx="2162002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деятельности "Редакция газеты "Усть-Абаканские известия" 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063954" y="5727556"/>
            <a:ext cx="1650901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9 960,4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240649" name="Picture 9" descr="http://vs19.ru:8181/media/2014/01/logo-u-abakanskie-izvestiya%5b14%5d.jpg"/>
          <p:cNvPicPr>
            <a:picLocks noChangeAspect="1" noChangeArrowheads="1"/>
          </p:cNvPicPr>
          <p:nvPr/>
        </p:nvPicPr>
        <p:blipFill>
          <a:blip r:embed="rId8" cstate="print"/>
          <a:srcRect r="9999"/>
          <a:stretch>
            <a:fillRect/>
          </a:stretch>
        </p:blipFill>
        <p:spPr bwMode="auto">
          <a:xfrm>
            <a:off x="2920946" y="4655986"/>
            <a:ext cx="1714512" cy="419101"/>
          </a:xfrm>
          <a:prstGeom prst="rect">
            <a:avLst/>
          </a:prstGeom>
          <a:noFill/>
        </p:spPr>
      </p:pic>
      <p:pic>
        <p:nvPicPr>
          <p:cNvPr id="240651" name="Picture 11" descr="http://utmagazine.ru/uploads/content/1f5c4ac69b7e8be7d7153326934b258e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8596" y="4500570"/>
            <a:ext cx="642942" cy="514354"/>
          </a:xfrm>
          <a:prstGeom prst="rect">
            <a:avLst/>
          </a:prstGeom>
          <a:noFill/>
        </p:spPr>
      </p:pic>
      <p:sp>
        <p:nvSpPr>
          <p:cNvPr id="32" name="Номер слайда 31"/>
          <p:cNvSpPr>
            <a:spLocks noGrp="1"/>
          </p:cNvSpPr>
          <p:nvPr>
            <p:ph type="sldNum" sz="quarter" idx="12"/>
          </p:nvPr>
        </p:nvSpPr>
        <p:spPr>
          <a:xfrm>
            <a:off x="7852793" y="6200652"/>
            <a:ext cx="762000" cy="365125"/>
          </a:xfrm>
        </p:spPr>
        <p:txBody>
          <a:bodyPr/>
          <a:lstStyle/>
          <a:p>
            <a:pPr>
              <a:defRPr/>
            </a:pPr>
            <a:fld id="{294709A7-93F5-465F-9341-87206A7E61FD}" type="slidenum">
              <a:rPr lang="ru-RU" sz="1300" smtClean="0"/>
              <a:pPr>
                <a:defRPr/>
              </a:pPr>
              <a:t>56</a:t>
            </a:fld>
            <a:endParaRPr lang="ru-RU" sz="1300" dirty="0"/>
          </a:p>
        </p:txBody>
      </p:sp>
      <p:sp>
        <p:nvSpPr>
          <p:cNvPr id="36" name="Нижний колонтитул 35"/>
          <p:cNvSpPr>
            <a:spLocks noGrp="1"/>
          </p:cNvSpPr>
          <p:nvPr>
            <p:ph type="ftr" sz="quarter" idx="11"/>
          </p:nvPr>
        </p:nvSpPr>
        <p:spPr>
          <a:xfrm>
            <a:off x="1979712" y="6309320"/>
            <a:ext cx="3233749" cy="365125"/>
          </a:xfrm>
        </p:spPr>
        <p:txBody>
          <a:bodyPr/>
          <a:lstStyle/>
          <a:p>
            <a:pPr>
              <a:defRPr/>
            </a:pPr>
            <a:r>
              <a:rPr lang="ru-RU" sz="1300" dirty="0" smtClean="0"/>
              <a:t>Управление финансов и экономики</a:t>
            </a:r>
            <a:endParaRPr lang="ru-RU" sz="1300" dirty="0"/>
          </a:p>
        </p:txBody>
      </p:sp>
      <p:sp>
        <p:nvSpPr>
          <p:cNvPr id="41" name="Прямоугольник 40"/>
          <p:cNvSpPr/>
          <p:nvPr/>
        </p:nvSpPr>
        <p:spPr>
          <a:xfrm>
            <a:off x="6588224" y="5085184"/>
            <a:ext cx="2286000" cy="14927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Осуществление полномочий по составлению (изменению) списков кандидатов в присяжные заседатели федеральных судов общей юрисдикции в Российской Федерации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84168" y="6381328"/>
            <a:ext cx="1317477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8,3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49" name="Рисунок 48" descr="https://cf3.ppt-online.org/files3/slide/j/j1sHCDUyTYmMuXfEeRVB3cFzq4SlGb9gpZkh0A/slide-4.jpg"/>
          <p:cNvPicPr/>
          <p:nvPr/>
        </p:nvPicPr>
        <p:blipFill>
          <a:blip r:embed="rId10" cstate="print"/>
          <a:srcRect l="19879" t="53202" r="21183" b="2135"/>
          <a:stretch>
            <a:fillRect/>
          </a:stretch>
        </p:blipFill>
        <p:spPr bwMode="auto">
          <a:xfrm>
            <a:off x="5940152" y="5589240"/>
            <a:ext cx="938905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Прямоугольник 44"/>
          <p:cNvSpPr/>
          <p:nvPr/>
        </p:nvSpPr>
        <p:spPr>
          <a:xfrm>
            <a:off x="3347864" y="3429000"/>
            <a:ext cx="2286000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Зарезервированные</a:t>
            </a:r>
          </a:p>
          <a:p>
            <a:pPr algn="r"/>
            <a:r>
              <a:rPr 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средства на реализацию инициативных проектов</a:t>
            </a:r>
            <a:endParaRPr lang="ru-RU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3275856" y="4077072"/>
            <a:ext cx="1484189" cy="2923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300,0 тыс</a:t>
            </a:r>
            <a:r>
              <a:rPr lang="ru-RU" sz="13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3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  <a:endParaRPr lang="ru-RU" sz="1300" b="1" dirty="0">
              <a:solidFill>
                <a:schemeClr val="tx1"/>
              </a:solidFill>
            </a:endParaRPr>
          </a:p>
        </p:txBody>
      </p:sp>
      <p:pic>
        <p:nvPicPr>
          <p:cNvPr id="7170" name="Picture 2" descr="https://static.tildacdn.com/tild6462-3461-4563-b238-333666653561/Screenshot_1.png"/>
          <p:cNvPicPr>
            <a:picLocks noChangeAspect="1" noChangeArrowheads="1"/>
          </p:cNvPicPr>
          <p:nvPr/>
        </p:nvPicPr>
        <p:blipFill>
          <a:blip r:embed="rId11" cstate="print"/>
          <a:srcRect l="46461" t="30204" r="13139" b="12941"/>
          <a:stretch>
            <a:fillRect/>
          </a:stretch>
        </p:blipFill>
        <p:spPr bwMode="auto">
          <a:xfrm>
            <a:off x="3131840" y="3140968"/>
            <a:ext cx="720080" cy="5760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3042" y="1000109"/>
            <a:ext cx="6929486" cy="120032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Муниципальный долг- объём основного долга по бюджетным кредитам, привлеченным в местный бюджет, долга по кредитам, полученным муниципальным образованием от кредитных организаций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57355" y="3786190"/>
            <a:ext cx="6786610" cy="36933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Структура муниципального долга выглядит следующим образом:</a:t>
            </a:r>
            <a:endParaRPr lang="ru-RU" b="1" dirty="0">
              <a:solidFill>
                <a:srgbClr val="C00000"/>
              </a:solidFill>
            </a:endParaRPr>
          </a:p>
        </p:txBody>
      </p:sp>
      <p:grpSp>
        <p:nvGrpSpPr>
          <p:cNvPr id="2" name="Группа 10"/>
          <p:cNvGrpSpPr/>
          <p:nvPr/>
        </p:nvGrpSpPr>
        <p:grpSpPr>
          <a:xfrm>
            <a:off x="2643174" y="4679163"/>
            <a:ext cx="4286280" cy="1821670"/>
            <a:chOff x="1928794" y="3571876"/>
            <a:chExt cx="2714644" cy="1214446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2571736" y="3571876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600" dirty="0" smtClean="0"/>
            </a:p>
            <a:p>
              <a:pPr algn="ctr"/>
              <a:r>
                <a:rPr lang="ru-RU" dirty="0" smtClean="0"/>
                <a:t>Привлечение</a:t>
              </a:r>
              <a:r>
                <a:rPr lang="ru-RU" sz="1600" dirty="0" smtClean="0"/>
                <a:t> </a:t>
              </a:r>
              <a:r>
                <a:rPr lang="ru-RU" dirty="0" smtClean="0"/>
                <a:t>бюджетных кредитов</a:t>
              </a:r>
            </a:p>
            <a:p>
              <a:pPr algn="ctr"/>
              <a:endParaRPr lang="ru-RU" sz="1600" dirty="0" smtClean="0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2571736" y="4214818"/>
              <a:ext cx="2071702" cy="571504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 dirty="0" smtClean="0"/>
            </a:p>
            <a:p>
              <a:pPr algn="ctr"/>
              <a:r>
                <a:rPr lang="ru-RU" sz="1900" dirty="0" smtClean="0"/>
                <a:t>Привлечение банковских кредитов</a:t>
              </a:r>
            </a:p>
            <a:p>
              <a:pPr algn="ctr"/>
              <a:endParaRPr lang="ru-RU" dirty="0" smtClean="0"/>
            </a:p>
          </p:txBody>
        </p:sp>
        <p:grpSp>
          <p:nvGrpSpPr>
            <p:cNvPr id="3" name="Группа 114"/>
            <p:cNvGrpSpPr/>
            <p:nvPr/>
          </p:nvGrpSpPr>
          <p:grpSpPr>
            <a:xfrm rot="16200000">
              <a:off x="1823264" y="3939350"/>
              <a:ext cx="711138" cy="500072"/>
              <a:chOff x="3825794" y="2071673"/>
              <a:chExt cx="1561242" cy="500072"/>
            </a:xfrm>
          </p:grpSpPr>
          <p:cxnSp>
            <p:nvCxnSpPr>
              <p:cNvPr id="18" name="Прямая соединительная линия 17"/>
              <p:cNvCxnSpPr/>
              <p:nvPr/>
            </p:nvCxnSpPr>
            <p:spPr>
              <a:xfrm flipV="1">
                <a:off x="3858890" y="2071673"/>
                <a:ext cx="1528146" cy="6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Прямая соединительная линия 18"/>
              <p:cNvCxnSpPr/>
              <p:nvPr/>
            </p:nvCxnSpPr>
            <p:spPr>
              <a:xfrm rot="5400000">
                <a:off x="3577330" y="2320144"/>
                <a:ext cx="500065" cy="3137"/>
              </a:xfrm>
              <a:prstGeom prst="line">
                <a:avLst/>
              </a:prstGeom>
              <a:ln w="38100"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7" name="Прямая соединительная линия 16"/>
            <p:cNvCxnSpPr/>
            <p:nvPr/>
          </p:nvCxnSpPr>
          <p:spPr>
            <a:xfrm>
              <a:off x="1928794" y="3833817"/>
              <a:ext cx="500065" cy="1429"/>
            </a:xfrm>
            <a:prstGeom prst="line">
              <a:avLst/>
            </a:prstGeom>
            <a:ln w="38100">
              <a:solidFill>
                <a:schemeClr val="accent3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928803"/>
            <a:ext cx="128016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3">
                <a:lumMod val="75000"/>
                <a:alpha val="60000"/>
              </a:schemeClr>
            </a:glow>
          </a:effectLst>
        </p:spPr>
      </p:pic>
      <p:sp>
        <p:nvSpPr>
          <p:cNvPr id="22" name="TextBox 21"/>
          <p:cNvSpPr txBox="1"/>
          <p:nvPr/>
        </p:nvSpPr>
        <p:spPr>
          <a:xfrm>
            <a:off x="1714480" y="2428868"/>
            <a:ext cx="678661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7030A0"/>
                </a:solidFill>
              </a:rPr>
              <a:t>Поскольку бюджет Усть-Абаканского района формируется с дефицитом, то для финансирования расходов, не обеспеченных доходами, привлекаются банковские кредиты, кредиты из республиканского бюджета.</a:t>
            </a:r>
            <a:endParaRPr lang="ru-RU" sz="1600" b="1" dirty="0">
              <a:solidFill>
                <a:srgbClr val="7030A0"/>
              </a:solidFill>
            </a:endParaRPr>
          </a:p>
        </p:txBody>
      </p:sp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57</a:t>
            </a:fld>
            <a:endParaRPr lang="ru-RU" dirty="0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220687" y="2907424"/>
            <a:ext cx="4953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 Муниципальный долг</a:t>
            </a:r>
          </a:p>
        </p:txBody>
      </p:sp>
      <p:pic>
        <p:nvPicPr>
          <p:cNvPr id="32" name="Рисунок 5" descr="деньги в мешках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572008"/>
            <a:ext cx="193115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Box 6"/>
          <p:cNvSpPr txBox="1">
            <a:spLocks noChangeArrowheads="1"/>
          </p:cNvSpPr>
          <p:nvPr/>
        </p:nvSpPr>
        <p:spPr bwMode="auto">
          <a:xfrm>
            <a:off x="500033" y="4714885"/>
            <a:ext cx="1598612" cy="712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4000" b="1" dirty="0">
                <a:solidFill>
                  <a:schemeClr val="bg1"/>
                </a:solidFill>
                <a:latin typeface="Constantia" pitchFamily="18" charset="0"/>
              </a:rPr>
              <a:t>долг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857489" y="4357695"/>
            <a:ext cx="3500462" cy="857256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Расхода на обслуживание муниципального долга</a:t>
            </a:r>
          </a:p>
          <a:p>
            <a:pPr algn="ctr"/>
            <a:r>
              <a:rPr lang="ru-RU" b="1" dirty="0" smtClean="0"/>
              <a:t> (тыс. руб.)</a:t>
            </a:r>
            <a:endParaRPr lang="ru-RU" sz="1600" b="1" dirty="0" smtClean="0"/>
          </a:p>
        </p:txBody>
      </p:sp>
      <p:graphicFrame>
        <p:nvGraphicFramePr>
          <p:cNvPr id="35" name="Таблица 34"/>
          <p:cNvGraphicFramePr>
            <a:graphicFrameLocks noGrp="1"/>
          </p:cNvGraphicFramePr>
          <p:nvPr/>
        </p:nvGraphicFramePr>
        <p:xfrm>
          <a:off x="2857488" y="5429264"/>
          <a:ext cx="3500463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6821"/>
                <a:gridCol w="1166821"/>
                <a:gridCol w="1166821"/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2025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2026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solidFill>
                            <a:srgbClr val="7030A0"/>
                          </a:solidFill>
                        </a:rPr>
                        <a:t>2027 год</a:t>
                      </a:r>
                      <a:endParaRPr lang="ru-RU" sz="1800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00000"/>
                          </a:solidFill>
                        </a:rPr>
                        <a:t>50,0</a:t>
                      </a:r>
                      <a:endParaRPr lang="ru-RU" sz="1800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>
                <a:solidFill>
                  <a:schemeClr val="tx1"/>
                </a:solidFill>
              </a:rPr>
              <a:pPr>
                <a:defRPr/>
              </a:pPr>
              <a:t>58</a:t>
            </a:fld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schemeClr val="tx1"/>
                </a:solidFill>
              </a:rPr>
              <a:t>Управление финансов и экономики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22" name="Рисунок 21" descr="https://promdevelop.ru/wp-content/uploads/2018/07/2131323-1024x683-e153071937726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4643446"/>
            <a:ext cx="1771421" cy="10395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7" name="Диаграмма 15"/>
          <p:cNvGraphicFramePr>
            <a:graphicFrameLocks/>
          </p:cNvGraphicFramePr>
          <p:nvPr/>
        </p:nvGraphicFramePr>
        <p:xfrm>
          <a:off x="214282" y="1714488"/>
          <a:ext cx="3997715" cy="24265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6" name="Прямоугольник 35"/>
          <p:cNvSpPr/>
          <p:nvPr/>
        </p:nvSpPr>
        <p:spPr>
          <a:xfrm>
            <a:off x="1043608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1979712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987824" y="386104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graphicFrame>
        <p:nvGraphicFramePr>
          <p:cNvPr id="39" name="Диаграмма 15"/>
          <p:cNvGraphicFramePr>
            <a:graphicFrameLocks/>
          </p:cNvGraphicFramePr>
          <p:nvPr/>
        </p:nvGraphicFramePr>
        <p:xfrm>
          <a:off x="4357686" y="1714488"/>
          <a:ext cx="4500000" cy="24221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1971" y="1149317"/>
            <a:ext cx="4245163" cy="576240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>
                <a:latin typeface="Constantia" pitchFamily="18" charset="0"/>
              </a:rPr>
              <a:t>муниципального </a:t>
            </a:r>
            <a:r>
              <a:rPr lang="ru-RU" altLang="ru-RU" sz="1600" b="1" dirty="0" smtClean="0">
                <a:latin typeface="Constantia" pitchFamily="18" charset="0"/>
              </a:rPr>
              <a:t>долга (тыс. руб.)</a:t>
            </a:r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44" name="Text Box 12"/>
          <p:cNvSpPr txBox="1">
            <a:spLocks noChangeArrowheads="1"/>
          </p:cNvSpPr>
          <p:nvPr/>
        </p:nvSpPr>
        <p:spPr bwMode="auto">
          <a:xfrm>
            <a:off x="4644001" y="857232"/>
            <a:ext cx="4214280" cy="868325"/>
          </a:xfrm>
          <a:prstGeom prst="rect">
            <a:avLst/>
          </a:prstGeom>
          <a:ln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ru-RU" altLang="ru-RU" sz="1600" b="1" dirty="0" smtClean="0">
              <a:latin typeface="Constantia" pitchFamily="18" charset="0"/>
            </a:endParaRP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Верхний предел </a:t>
            </a:r>
          </a:p>
          <a:p>
            <a:pPr algn="ctr" eaLnBrk="1" hangingPunct="1"/>
            <a:r>
              <a:rPr lang="ru-RU" altLang="ru-RU" sz="1600" b="1" dirty="0" smtClean="0">
                <a:latin typeface="Constantia" pitchFamily="18" charset="0"/>
              </a:rPr>
              <a:t>муниципального долга по муниципальным гарантиям (тыс. руб.)</a:t>
            </a:r>
          </a:p>
          <a:p>
            <a:pPr algn="ctr" eaLnBrk="1" hangingPunct="1"/>
            <a:endParaRPr lang="ru-RU" altLang="ru-RU" sz="1600" b="1" dirty="0">
              <a:latin typeface="Constant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72132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01.01.2026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500826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01.01.2027 </a:t>
            </a:r>
            <a:endParaRPr lang="ru-RU" sz="1200" b="1" dirty="0">
              <a:solidFill>
                <a:srgbClr val="C00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500958" y="3857628"/>
            <a:ext cx="9941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C00000"/>
                </a:solidFill>
              </a:rPr>
              <a:t>на </a:t>
            </a:r>
          </a:p>
          <a:p>
            <a:r>
              <a:rPr lang="ru-RU" sz="1200" b="1" dirty="0" smtClean="0">
                <a:solidFill>
                  <a:srgbClr val="C00000"/>
                </a:solidFill>
              </a:rPr>
              <a:t>01.01.2028 </a:t>
            </a:r>
            <a:endParaRPr lang="ru-RU" sz="1200" b="1" dirty="0">
              <a:solidFill>
                <a:srgbClr val="C0000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428860" y="214290"/>
            <a:ext cx="42148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VI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. Дополнительная информация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71604" y="714356"/>
            <a:ext cx="6572296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 и обратная связь</a:t>
            </a:r>
          </a:p>
        </p:txBody>
      </p:sp>
      <p:sp>
        <p:nvSpPr>
          <p:cNvPr id="20" name="TextBox 7"/>
          <p:cNvSpPr txBox="1">
            <a:spLocks noChangeArrowheads="1"/>
          </p:cNvSpPr>
          <p:nvPr/>
        </p:nvSpPr>
        <p:spPr bwMode="auto">
          <a:xfrm>
            <a:off x="500034" y="1357298"/>
            <a:ext cx="764386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</a:rPr>
              <a:t>Брошюра подготовлена Управлением финансов и экономики администрации Усть-Абаканского район РХ</a:t>
            </a:r>
          </a:p>
          <a:p>
            <a:endParaRPr lang="ru-RU" sz="1600" b="1" dirty="0" smtClean="0">
              <a:solidFill>
                <a:srgbClr val="002060"/>
              </a:solidFill>
            </a:endParaRPr>
          </a:p>
          <a:p>
            <a:r>
              <a:rPr lang="ru-RU" sz="1600" b="1" dirty="0" smtClean="0">
                <a:solidFill>
                  <a:srgbClr val="002060"/>
                </a:solidFill>
              </a:rPr>
              <a:t>Ответственный </a:t>
            </a:r>
            <a:r>
              <a:rPr lang="ru-RU" sz="1600" b="1" dirty="0">
                <a:solidFill>
                  <a:srgbClr val="002060"/>
                </a:solidFill>
              </a:rPr>
              <a:t>исполнитель: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Первый заместитель Главы администрации</a:t>
            </a:r>
          </a:p>
          <a:p>
            <a:r>
              <a:rPr lang="ru-RU" sz="1600" b="1" dirty="0" smtClean="0">
                <a:solidFill>
                  <a:srgbClr val="002060"/>
                </a:solidFill>
              </a:rPr>
              <a:t>Усть-Абаканского района  - руководитель УФиЭ </a:t>
            </a:r>
            <a:r>
              <a:rPr lang="ru-RU" sz="1600" b="1" dirty="0">
                <a:solidFill>
                  <a:srgbClr val="002060"/>
                </a:solidFill>
              </a:rPr>
              <a:t>администрации Усть-Абаканского района </a:t>
            </a:r>
            <a:r>
              <a:rPr lang="ru-RU" sz="1600" b="1" dirty="0" smtClean="0">
                <a:solidFill>
                  <a:srgbClr val="002060"/>
                </a:solidFill>
              </a:rPr>
              <a:t>       Потылицына </a:t>
            </a:r>
            <a:r>
              <a:rPr lang="ru-RU" sz="1600" b="1" dirty="0">
                <a:solidFill>
                  <a:srgbClr val="002060"/>
                </a:solidFill>
              </a:rPr>
              <a:t>Н.А</a:t>
            </a:r>
            <a:r>
              <a:rPr lang="ru-RU" sz="1600" b="1" dirty="0" smtClean="0">
                <a:solidFill>
                  <a:srgbClr val="002060"/>
                </a:solidFill>
              </a:rPr>
              <a:t>.</a:t>
            </a:r>
            <a:endParaRPr lang="ru-RU" sz="16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39552" y="3140968"/>
            <a:ext cx="84296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Адрес:</a:t>
            </a:r>
            <a:r>
              <a:rPr lang="ru-RU" dirty="0" smtClean="0"/>
              <a:t> 655100, Республика Хакасия, р.п. Усть-Абакан, ул. Рабочая 9</a:t>
            </a:r>
          </a:p>
          <a:p>
            <a:endParaRPr lang="ru-RU" b="1" dirty="0" smtClean="0"/>
          </a:p>
          <a:p>
            <a:r>
              <a:rPr lang="ru-RU" b="1" dirty="0" smtClean="0"/>
              <a:t>Электронная почта : </a:t>
            </a:r>
            <a:r>
              <a:rPr lang="en-US" b="1" dirty="0" smtClean="0">
                <a:solidFill>
                  <a:srgbClr val="002060"/>
                </a:solidFill>
              </a:rPr>
              <a:t>upr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finansov@list</a:t>
            </a:r>
            <a:r>
              <a:rPr lang="ru-RU" b="1" dirty="0" smtClean="0">
                <a:solidFill>
                  <a:srgbClr val="002060"/>
                </a:solidFill>
              </a:rPr>
              <a:t>.</a:t>
            </a:r>
            <a:r>
              <a:rPr lang="en-US" b="1" dirty="0" smtClean="0">
                <a:solidFill>
                  <a:srgbClr val="002060"/>
                </a:solidFill>
              </a:rPr>
              <a:t>ru 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</a:p>
          <a:p>
            <a:endParaRPr lang="ru-RU" dirty="0" smtClean="0"/>
          </a:p>
          <a:p>
            <a:r>
              <a:rPr lang="ru-RU" b="1" dirty="0" smtClean="0"/>
              <a:t>Телефон </a:t>
            </a:r>
            <a:r>
              <a:rPr lang="ru-RU" dirty="0" smtClean="0"/>
              <a:t> </a:t>
            </a:r>
            <a:r>
              <a:rPr lang="ru-RU" b="1" dirty="0" smtClean="0">
                <a:solidFill>
                  <a:srgbClr val="002060"/>
                </a:solidFill>
              </a:rPr>
              <a:t>тел.(390-32)</a:t>
            </a:r>
            <a:r>
              <a:rPr lang="en-US" b="1" dirty="0" smtClean="0">
                <a:solidFill>
                  <a:srgbClr val="002060"/>
                </a:solidFill>
              </a:rPr>
              <a:t>2-</a:t>
            </a:r>
            <a:r>
              <a:rPr lang="ru-RU" b="1" dirty="0" smtClean="0">
                <a:solidFill>
                  <a:srgbClr val="002060"/>
                </a:solidFill>
              </a:rPr>
              <a:t>00</a:t>
            </a:r>
            <a:r>
              <a:rPr lang="en-US" b="1" dirty="0" smtClean="0">
                <a:solidFill>
                  <a:srgbClr val="002060"/>
                </a:solidFill>
              </a:rPr>
              <a:t>-</a:t>
            </a:r>
            <a:r>
              <a:rPr lang="ru-RU" b="1" dirty="0" smtClean="0">
                <a:solidFill>
                  <a:srgbClr val="002060"/>
                </a:solidFill>
              </a:rPr>
              <a:t>73, 2-14-32</a:t>
            </a:r>
          </a:p>
          <a:p>
            <a:endParaRPr lang="ru-RU" b="1" dirty="0" smtClean="0"/>
          </a:p>
          <a:p>
            <a:r>
              <a:rPr lang="ru-RU" b="1" dirty="0" smtClean="0"/>
              <a:t>Режим работы:</a:t>
            </a:r>
            <a:endParaRPr lang="ru-RU" dirty="0" smtClean="0"/>
          </a:p>
          <a:p>
            <a:r>
              <a:rPr lang="ru-RU" dirty="0" smtClean="0"/>
              <a:t>Понедельник - пятница с 8:00 до 17:00.</a:t>
            </a:r>
          </a:p>
          <a:p>
            <a:r>
              <a:rPr lang="ru-RU" dirty="0" smtClean="0"/>
              <a:t>Перерыв с 12:00 до 13:00</a:t>
            </a:r>
          </a:p>
          <a:p>
            <a:r>
              <a:rPr lang="ru-RU" dirty="0" smtClean="0"/>
              <a:t>Выходные дни: суббота, воскресенье</a:t>
            </a:r>
            <a:endParaRPr lang="ru-RU" dirty="0"/>
          </a:p>
        </p:txBody>
      </p:sp>
      <p:graphicFrame>
        <p:nvGraphicFramePr>
          <p:cNvPr id="28" name="Схема 27"/>
          <p:cNvGraphicFramePr/>
          <p:nvPr/>
        </p:nvGraphicFramePr>
        <p:xfrm>
          <a:off x="611560" y="6021288"/>
          <a:ext cx="7929618" cy="400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59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32" name="圆角矩形 8"/>
          <p:cNvSpPr/>
          <p:nvPr/>
        </p:nvSpPr>
        <p:spPr>
          <a:xfrm>
            <a:off x="1071539" y="642918"/>
            <a:ext cx="4857784" cy="857256"/>
          </a:xfrm>
          <a:prstGeom prst="roundRect">
            <a:avLst/>
          </a:prstGeom>
          <a:gradFill flip="none" rotWithShape="1">
            <a:gsLst>
              <a:gs pos="0">
                <a:schemeClr val="lt1">
                  <a:shade val="30000"/>
                  <a:satMod val="115000"/>
                </a:schemeClr>
              </a:gs>
              <a:gs pos="50000">
                <a:schemeClr val="lt1">
                  <a:shade val="67500"/>
                  <a:satMod val="115000"/>
                </a:schemeClr>
              </a:gs>
              <a:gs pos="100000">
                <a:schemeClr val="l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 -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圆角矩形 9"/>
          <p:cNvSpPr/>
          <p:nvPr/>
        </p:nvSpPr>
        <p:spPr>
          <a:xfrm>
            <a:off x="214282" y="1857364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Доходы бюджета - денежные средства поступающие в бюджет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圆角矩形 10"/>
          <p:cNvSpPr/>
          <p:nvPr/>
        </p:nvSpPr>
        <p:spPr>
          <a:xfrm>
            <a:off x="214282" y="2571745"/>
            <a:ext cx="5572164" cy="500066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Расходы бюджета - денежные средства, выплачиваемые из бюджета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圆角矩形 10"/>
          <p:cNvSpPr/>
          <p:nvPr/>
        </p:nvSpPr>
        <p:spPr>
          <a:xfrm>
            <a:off x="179512" y="4437112"/>
            <a:ext cx="5643602" cy="642942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- средства, предоставляемые одним бюджетом бюджетной системы другому бюджету бюджетной системы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圆角矩形 11"/>
          <p:cNvSpPr/>
          <p:nvPr/>
        </p:nvSpPr>
        <p:spPr>
          <a:xfrm>
            <a:off x="214282" y="3357562"/>
            <a:ext cx="5643602" cy="78581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Бюджетная система - совокупность федерального бюджета, бюджетов субъектов Российской Федерации, местных бюджетов и бюджетов государственных внебюджетных фондов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圆角矩形 10"/>
          <p:cNvSpPr/>
          <p:nvPr/>
        </p:nvSpPr>
        <p:spPr>
          <a:xfrm>
            <a:off x="179512" y="5301208"/>
            <a:ext cx="5643602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Дефицит бюджета - превышение расходов бюджета над его доходами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圆角矩形 10"/>
          <p:cNvSpPr/>
          <p:nvPr/>
        </p:nvSpPr>
        <p:spPr>
          <a:xfrm>
            <a:off x="179512" y="6021288"/>
            <a:ext cx="5715040" cy="428628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Профицит бюджета - превышение доходов бюджета над его расходами</a:t>
            </a:r>
            <a:endParaRPr lang="zh-CN" altLang="en-US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2" descr="http://admduliapino.ru/tinybrowser/images/byudget/_full/_budzhet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7" y="5242466"/>
            <a:ext cx="2423301" cy="1615534"/>
          </a:xfrm>
          <a:prstGeom prst="rect">
            <a:avLst/>
          </a:prstGeom>
          <a:noFill/>
        </p:spPr>
      </p:pic>
      <p:pic>
        <p:nvPicPr>
          <p:cNvPr id="43" name="Picture 2" descr="http://img-fotki.yandex.ru/get/5903/moon-light311.16/0_63628_a2542b8a_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43636" y="2071679"/>
            <a:ext cx="1643074" cy="1314913"/>
          </a:xfrm>
          <a:prstGeom prst="rect">
            <a:avLst/>
          </a:prstGeom>
          <a:noFill/>
        </p:spPr>
      </p:pic>
      <p:sp>
        <p:nvSpPr>
          <p:cNvPr id="44" name="Прямоугольник 43"/>
          <p:cNvSpPr/>
          <p:nvPr/>
        </p:nvSpPr>
        <p:spPr>
          <a:xfrm rot="1743136">
            <a:off x="6427393" y="2910214"/>
            <a:ext cx="861251" cy="2149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ttp://img1.cliparto.com/pic/s/213035/3574399-red-pur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571876"/>
            <a:ext cx="1643074" cy="1435527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6572264" y="4143381"/>
            <a:ext cx="971550" cy="3125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</a:t>
            </a:r>
            <a:endParaRPr lang="ru-RU" sz="1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  <p:pic>
        <p:nvPicPr>
          <p:cNvPr id="20" name="Рисунок 19" descr="http://omskgazzeta.ru/images/vo/spiridonov/2018/10/main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1" y="214291"/>
            <a:ext cx="2582105" cy="15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357290" y="2143117"/>
            <a:ext cx="7143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Pct val="65000"/>
              <a:defRPr/>
            </a:pPr>
            <a:r>
              <a:rPr lang="ru-RU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60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cs typeface="Times New Roman" pitchFamily="18" charset="0"/>
              </a:rPr>
              <a:t>I</a:t>
            </a:r>
            <a:r>
              <a:rPr lang="ru-RU" b="1" dirty="0" smtClean="0">
                <a:cs typeface="Times New Roman" pitchFamily="18" charset="0"/>
              </a:rPr>
              <a:t>. Вводная часть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00034" y="285729"/>
            <a:ext cx="8458200" cy="88741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</a:rPr>
              <a:t>Что такое бюджет? Какие бывают бюджеты?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25" name="Нижний колонтитул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24" name="Номер слайда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  <p:sp>
        <p:nvSpPr>
          <p:cNvPr id="7" name="Объект 5"/>
          <p:cNvSpPr txBox="1">
            <a:spLocks/>
          </p:cNvSpPr>
          <p:nvPr/>
        </p:nvSpPr>
        <p:spPr>
          <a:xfrm>
            <a:off x="2534853" y="1024240"/>
            <a:ext cx="3935393" cy="90294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None/>
              <a:tabLst/>
              <a:defRPr/>
            </a:pPr>
            <a:r>
              <a:rPr kumimoji="0" lang="ru-RU" sz="2700" b="1" i="0" u="none" strike="noStrike" kern="1200" cap="all" spc="0" normalizeH="0" baseline="0" noProof="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n-lt"/>
                <a:ea typeface="+mn-ea"/>
                <a:cs typeface="+mn-cs"/>
              </a:rPr>
              <a:t>Какие бывают бюджеты?</a:t>
            </a:r>
            <a:endParaRPr kumimoji="0" lang="ru-RU" sz="2700" b="1" i="0" u="none" strike="noStrike" kern="1200" cap="all" spc="0" normalizeH="0" baseline="0" noProof="0" dirty="0">
              <a:ln w="0"/>
              <a:solidFill>
                <a:schemeClr val="accent1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963118" y="2373254"/>
            <a:ext cx="3078865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публично-правовых образований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55408" y="2373255"/>
            <a:ext cx="2232248" cy="112229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семей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125348" y="2373254"/>
            <a:ext cx="2232248" cy="11223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b="1" dirty="0" smtClean="0">
                <a:ln w="50800"/>
                <a:solidFill>
                  <a:srgbClr val="C00000"/>
                </a:solidFill>
              </a:rPr>
              <a:t>Бюджеты организаций</a:t>
            </a:r>
            <a:endParaRPr lang="ru-RU" b="1" dirty="0">
              <a:ln w="50800"/>
              <a:solidFill>
                <a:srgbClr val="C00000"/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49514" y="4321257"/>
            <a:ext cx="2376264" cy="174877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Российской Федерации </a:t>
            </a:r>
            <a:r>
              <a:rPr lang="ru-RU" sz="1400" dirty="0" smtClean="0">
                <a:solidFill>
                  <a:srgbClr val="C00000"/>
                </a:solidFill>
              </a:rPr>
              <a:t>(федеральный бюджет, бюджеты государственных внебюджетных фондов РФ)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091859" y="4341843"/>
            <a:ext cx="3033489" cy="172819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С</a:t>
            </a:r>
            <a:r>
              <a:rPr lang="ru-RU" b="1" dirty="0" smtClean="0">
                <a:solidFill>
                  <a:srgbClr val="C00000"/>
                </a:solidFill>
              </a:rPr>
              <a:t>убъектов Российской Федерации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(региональные бюджеты, бюджеты территориальных фондов обязательного медицинского страхования)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96216" y="4357320"/>
            <a:ext cx="2479747" cy="174877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Муниципальных образований</a:t>
            </a:r>
          </a:p>
          <a:p>
            <a:pPr algn="ctr"/>
            <a:r>
              <a:rPr lang="ru-RU" sz="1400" dirty="0" smtClean="0">
                <a:solidFill>
                  <a:srgbClr val="C00000"/>
                </a:solidFill>
              </a:rPr>
              <a:t> (местные бюджеты муниципальных районов, городских округов, городских и сельских поселений)</a:t>
            </a:r>
            <a:endParaRPr lang="ru-RU" sz="1400" dirty="0">
              <a:solidFill>
                <a:srgbClr val="C00000"/>
              </a:solidFill>
            </a:endParaRPr>
          </a:p>
        </p:txBody>
      </p:sp>
      <p:cxnSp>
        <p:nvCxnSpPr>
          <p:cNvPr id="18" name="Прямая со стрелкой 17"/>
          <p:cNvCxnSpPr/>
          <p:nvPr/>
        </p:nvCxnSpPr>
        <p:spPr>
          <a:xfrm>
            <a:off x="4502552" y="3495555"/>
            <a:ext cx="3729" cy="84373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19" name="Прямая со стрелкой 18"/>
          <p:cNvCxnSpPr>
            <a:endCxn id="17" idx="0"/>
          </p:cNvCxnSpPr>
          <p:nvPr/>
        </p:nvCxnSpPr>
        <p:spPr>
          <a:xfrm>
            <a:off x="4502552" y="3495555"/>
            <a:ext cx="3133539" cy="861765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0" name="Прямая со стрелкой 19"/>
          <p:cNvCxnSpPr>
            <a:endCxn id="14" idx="0"/>
          </p:cNvCxnSpPr>
          <p:nvPr/>
        </p:nvCxnSpPr>
        <p:spPr>
          <a:xfrm flipH="1">
            <a:off x="1637646" y="3495555"/>
            <a:ext cx="2864906" cy="825703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1" name="Прямая со стрелкой 20"/>
          <p:cNvCxnSpPr>
            <a:stCxn id="7" idx="2"/>
            <a:endCxn id="10" idx="0"/>
          </p:cNvCxnSpPr>
          <p:nvPr/>
        </p:nvCxnSpPr>
        <p:spPr>
          <a:xfrm>
            <a:off x="4502551" y="1927186"/>
            <a:ext cx="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2" name="Прямая со стрелкой 21"/>
          <p:cNvCxnSpPr>
            <a:stCxn id="7" idx="2"/>
            <a:endCxn id="13" idx="0"/>
          </p:cNvCxnSpPr>
          <p:nvPr/>
        </p:nvCxnSpPr>
        <p:spPr>
          <a:xfrm>
            <a:off x="4502551" y="1927186"/>
            <a:ext cx="2738921" cy="446068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  <p:cxnSp>
        <p:nvCxnSpPr>
          <p:cNvPr id="23" name="Прямая со стрелкой 22"/>
          <p:cNvCxnSpPr>
            <a:stCxn id="7" idx="2"/>
            <a:endCxn id="11" idx="0"/>
          </p:cNvCxnSpPr>
          <p:nvPr/>
        </p:nvCxnSpPr>
        <p:spPr>
          <a:xfrm flipH="1">
            <a:off x="1671532" y="1927187"/>
            <a:ext cx="2831019" cy="446069"/>
          </a:xfrm>
          <a:prstGeom prst="straightConnector1">
            <a:avLst/>
          </a:prstGeom>
          <a:ln>
            <a:solidFill>
              <a:srgbClr val="CCFFFF"/>
            </a:solidFill>
            <a:tailEnd type="arrow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rgbClr val="D9C3A5">
                <a:tint val="50000"/>
                <a:satMod val="180000"/>
              </a:srgbClr>
            </a:duotone>
          </a:blip>
          <a:srcRect/>
          <a:stretch>
            <a:fillRect/>
          </a:stretch>
        </p:blipFill>
        <p:spPr bwMode="auto">
          <a:xfrm>
            <a:off x="1" y="809625"/>
            <a:ext cx="9144000" cy="60483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softEdge rad="317500"/>
          </a:effectLst>
        </p:spPr>
      </p:pic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Текст 2"/>
          <p:cNvSpPr txBox="1">
            <a:spLocks/>
          </p:cNvSpPr>
          <p:nvPr/>
        </p:nvSpPr>
        <p:spPr bwMode="auto">
          <a:xfrm>
            <a:off x="30163" y="225425"/>
            <a:ext cx="9036050" cy="279400"/>
          </a:xfrm>
          <a:prstGeom prst="rect">
            <a:avLst/>
          </a:prstGeom>
          <a:noFill/>
          <a:ln>
            <a:noFill/>
          </a:ln>
          <a:extLst/>
        </p:spPr>
        <p:txBody>
          <a:bodyPr anchor="b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charset="0"/>
              <a:buNone/>
              <a:defRPr/>
            </a:pPr>
            <a:r>
              <a:rPr lang="en-US" b="1" dirty="0" smtClean="0">
                <a:solidFill>
                  <a:schemeClr val="bg1"/>
                </a:solidFill>
                <a:cs typeface="Times New Roman" pitchFamily="18" charset="0"/>
              </a:rPr>
              <a:t>I</a:t>
            </a:r>
            <a:r>
              <a:rPr lang="ru-RU" b="1" dirty="0" smtClean="0">
                <a:solidFill>
                  <a:schemeClr val="bg1"/>
                </a:solidFill>
                <a:cs typeface="Times New Roman" pitchFamily="18" charset="0"/>
              </a:rPr>
              <a:t>. Вводная часть</a:t>
            </a:r>
          </a:p>
        </p:txBody>
      </p:sp>
      <p:pic>
        <p:nvPicPr>
          <p:cNvPr id="9" name="Схема 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500306"/>
            <a:ext cx="5643602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1500166" y="428604"/>
            <a:ext cx="72152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2800" b="1" dirty="0" smtClean="0">
                <a:latin typeface="Constantia" pitchFamily="18" charset="0"/>
              </a:rPr>
              <a:t>Этапы формирования бюджета</a:t>
            </a:r>
            <a:endParaRPr lang="ru-RU" altLang="ru-RU" sz="2800" b="1" dirty="0">
              <a:latin typeface="Constantia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572132" y="3786190"/>
            <a:ext cx="3214710" cy="1569660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450000" algn="ctr"/>
            <a:r>
              <a:rPr lang="ru-RU" sz="1600" b="1" dirty="0" smtClean="0"/>
              <a:t>Проект бюджета </a:t>
            </a:r>
          </a:p>
          <a:p>
            <a:pPr indent="450000" algn="ctr"/>
            <a:r>
              <a:rPr lang="ru-RU" sz="1600" b="1" dirty="0" smtClean="0"/>
              <a:t>Усть-Абаканского района составляется и утверждается сроком на три года - очередной финансовый </a:t>
            </a:r>
          </a:p>
          <a:p>
            <a:pPr indent="450000" algn="ctr"/>
            <a:r>
              <a:rPr lang="ru-RU" sz="1600" b="1" dirty="0" smtClean="0"/>
              <a:t>и два последующих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7158" y="1142984"/>
            <a:ext cx="8429684" cy="830997"/>
          </a:xfrm>
          <a:prstGeom prst="rect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sz="1600" b="1" u="sng" dirty="0" smtClean="0">
                <a:solidFill>
                  <a:srgbClr val="C00000"/>
                </a:solidFill>
              </a:rPr>
              <a:t>Бюджетный процесс </a:t>
            </a:r>
            <a:r>
              <a:rPr lang="ru-RU" sz="1600" b="1" dirty="0" smtClean="0">
                <a:solidFill>
                  <a:srgbClr val="C00000"/>
                </a:solidFill>
              </a:rPr>
              <a:t>- это регламентированная законом деятельность органов государственной власти и местного самоуправления по составлению, рассмотрению, утверждению и исполнению бюджетов соответствующих уровней.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58" y="2143116"/>
            <a:ext cx="8358246" cy="369332"/>
          </a:xfrm>
          <a:prstGeom prst="rect">
            <a:avLst/>
          </a:prstGeom>
          <a:ln w="28575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-400050" algn="ctr"/>
            <a:r>
              <a:rPr lang="ru-RU" b="1" dirty="0" smtClean="0"/>
              <a:t>Этапы формирования бюджета называются бюджетным процессом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Усть-АбаканскийМР-гер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88367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7"/>
          <p:cNvSpPr>
            <a:spLocks noGrp="1"/>
          </p:cNvSpPr>
          <p:nvPr>
            <p:ph type="title"/>
          </p:nvPr>
        </p:nvSpPr>
        <p:spPr>
          <a:xfrm>
            <a:off x="928663" y="571480"/>
            <a:ext cx="7845576" cy="841248"/>
          </a:xfrm>
        </p:spPr>
        <p:txBody>
          <a:bodyPr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ru-RU" sz="2000" i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nstantia" pitchFamily="18" charset="0"/>
              </a:rPr>
              <a:t>Бюджет муниципального образования Усть-Абаканский район сформирован на основании:</a:t>
            </a:r>
            <a:endParaRPr lang="ru-RU" sz="2000" i="1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onstantia" pitchFamily="18" charset="0"/>
            </a:endParaRP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/>
              <a:t>Управление финансов и экономики</a:t>
            </a:r>
            <a:endParaRPr lang="ru-RU" dirty="0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4709A7-93F5-465F-9341-87206A7E61FD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8663" y="1571612"/>
            <a:ext cx="464347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Основных направлений бюджетной и налоговой политики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2026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и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2027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 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5787" y="3929066"/>
            <a:ext cx="4929222" cy="163121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-  Прогноза социально-экономического развития муниципального образования Усть-Абаканский район на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 и плановый период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2026 и 2027 </a:t>
            </a:r>
            <a:r>
              <a:rPr lang="ru-RU" sz="2000" b="1" i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onstantia" pitchFamily="18" charset="0"/>
              </a:rPr>
              <a:t>годов</a:t>
            </a:r>
            <a:endParaRPr lang="ru-RU" sz="2000" b="1" i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onstanti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4414" y="214290"/>
            <a:ext cx="75724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Общие  характеристики  бюджета  муниципального образования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60419" name="Picture 3" descr="C:\Users\ПИНЯСОВАОА\Desktop\Бюджет для граждан\Налоговая политика с сайта altufievo.mos.ru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57818" y="2643183"/>
            <a:ext cx="1857388" cy="1071570"/>
          </a:xfrm>
          <a:prstGeom prst="rect">
            <a:avLst/>
          </a:prstGeom>
          <a:noFill/>
        </p:spPr>
      </p:pic>
      <p:pic>
        <p:nvPicPr>
          <p:cNvPr id="60420" name="Picture 4" descr="C:\Users\ПИНЯСОВАОА\Desktop\Бюджет для граждан\budget_politika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1" y="1285860"/>
            <a:ext cx="1865831" cy="1214446"/>
          </a:xfrm>
          <a:prstGeom prst="rect">
            <a:avLst/>
          </a:prstGeom>
          <a:noFill/>
        </p:spPr>
      </p:pic>
      <p:pic>
        <p:nvPicPr>
          <p:cNvPr id="60422" name="Picture 6" descr="C:\Users\ПИНЯСОВАОА\Desktop\Бюджет для граждан\1397820034_socio-economic-developmen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3" y="5143512"/>
            <a:ext cx="1854829" cy="1271572"/>
          </a:xfrm>
          <a:prstGeom prst="rect">
            <a:avLst/>
          </a:prstGeom>
          <a:noFill/>
        </p:spPr>
      </p:pic>
      <p:pic>
        <p:nvPicPr>
          <p:cNvPr id="15" name="Рисунок 14" descr="http://www.mfc51.ru/site/assets/files/1384/podvedenie_itogov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15206" y="3786190"/>
            <a:ext cx="1767193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Литейн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Литейная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Литейна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Начальная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18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19.xml><?xml version="1.0" encoding="utf-8"?>
<a:themeOverride xmlns:a="http://schemas.openxmlformats.org/drawingml/2006/main">
  <a:clrScheme name="Апекс">
    <a:dk1>
      <a:sysClr val="windowText" lastClr="000000"/>
    </a:dk1>
    <a:lt1>
      <a:sysClr val="window" lastClr="FFFFFF"/>
    </a:lt1>
    <a:dk2>
      <a:srgbClr val="69676D"/>
    </a:dk2>
    <a:lt2>
      <a:srgbClr val="C9C2D1"/>
    </a:lt2>
    <a:accent1>
      <a:srgbClr val="CEB966"/>
    </a:accent1>
    <a:accent2>
      <a:srgbClr val="9CB084"/>
    </a:accent2>
    <a:accent3>
      <a:srgbClr val="6BB1C9"/>
    </a:accent3>
    <a:accent4>
      <a:srgbClr val="6585CF"/>
    </a:accent4>
    <a:accent5>
      <a:srgbClr val="7E6BC9"/>
    </a:accent5>
    <a:accent6>
      <a:srgbClr val="A379BB"/>
    </a:accent6>
    <a:hlink>
      <a:srgbClr val="410082"/>
    </a:hlink>
    <a:folHlink>
      <a:srgbClr val="932968"/>
    </a:folHlink>
  </a:clrScheme>
</a:themeOverride>
</file>

<file path=ppt/theme/themeOverride2.xml><?xml version="1.0" encoding="utf-8"?>
<a:themeOverride xmlns:a="http://schemas.openxmlformats.org/drawingml/2006/main">
  <a:clrScheme name="Официальная">
    <a:dk1>
      <a:sysClr val="windowText" lastClr="000000"/>
    </a:dk1>
    <a:lt1>
      <a:sysClr val="window" lastClr="FFFFFF"/>
    </a:lt1>
    <a:dk2>
      <a:srgbClr val="646B86"/>
    </a:dk2>
    <a:lt2>
      <a:srgbClr val="C5D1D7"/>
    </a:lt2>
    <a:accent1>
      <a:srgbClr val="D16349"/>
    </a:accent1>
    <a:accent2>
      <a:srgbClr val="CCB400"/>
    </a:accent2>
    <a:accent3>
      <a:srgbClr val="8CADAE"/>
    </a:accent3>
    <a:accent4>
      <a:srgbClr val="8C7B70"/>
    </a:accent4>
    <a:accent5>
      <a:srgbClr val="8FB08C"/>
    </a:accent5>
    <a:accent6>
      <a:srgbClr val="D19049"/>
    </a:accent6>
    <a:hlink>
      <a:srgbClr val="00A3D6"/>
    </a:hlink>
    <a:folHlink>
      <a:srgbClr val="694F07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</a:themeOverride>
</file>

<file path=ppt/theme/themeOverride4.xml><?xml version="1.0" encoding="utf-8"?>
<a:themeOverride xmlns:a="http://schemas.openxmlformats.org/drawingml/2006/main">
  <a:clrScheme name="Литейная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7.xml><?xml version="1.0" encoding="utf-8"?>
<a:themeOverride xmlns:a="http://schemas.openxmlformats.org/drawingml/2006/main">
  <a:clrScheme name="Открытая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8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ppt/theme/themeOverride9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323232"/>
    </a:dk2>
    <a:lt2>
      <a:srgbClr val="E3DED1"/>
    </a:lt2>
    <a:accent1>
      <a:srgbClr val="F07F09"/>
    </a:accent1>
    <a:accent2>
      <a:srgbClr val="9F2936"/>
    </a:accent2>
    <a:accent3>
      <a:srgbClr val="1B587C"/>
    </a:accent3>
    <a:accent4>
      <a:srgbClr val="4E8542"/>
    </a:accent4>
    <a:accent5>
      <a:srgbClr val="604878"/>
    </a:accent5>
    <a:accent6>
      <a:srgbClr val="C1985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17891</TotalTime>
  <Words>5790</Words>
  <Application>Microsoft Office PowerPoint</Application>
  <PresentationFormat>Экран (4:3)</PresentationFormat>
  <Paragraphs>1135</Paragraphs>
  <Slides>60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6</vt:i4>
      </vt:variant>
      <vt:variant>
        <vt:lpstr>Заголовки слайдов</vt:lpstr>
      </vt:variant>
      <vt:variant>
        <vt:i4>60</vt:i4>
      </vt:variant>
    </vt:vector>
  </HeadingPairs>
  <TitlesOfParts>
    <vt:vector size="66" baseType="lpstr">
      <vt:lpstr>Апекс</vt:lpstr>
      <vt:lpstr>Литейная</vt:lpstr>
      <vt:lpstr>1_Апекс</vt:lpstr>
      <vt:lpstr>Тема Office</vt:lpstr>
      <vt:lpstr>1_Тема Office</vt:lpstr>
      <vt:lpstr>2_Апекс</vt:lpstr>
      <vt:lpstr> БЮДЖЕТ  для граждан </vt:lpstr>
      <vt:lpstr>Слайд 2</vt:lpstr>
      <vt:lpstr>Слайд 3</vt:lpstr>
      <vt:lpstr>Слайд 4</vt:lpstr>
      <vt:lpstr>Слайд 5</vt:lpstr>
      <vt:lpstr>Слайд 6</vt:lpstr>
      <vt:lpstr>Что такое бюджет? Какие бывают бюджеты?</vt:lpstr>
      <vt:lpstr>Слайд 8</vt:lpstr>
      <vt:lpstr>Бюджет муниципального образования Усть-Абаканский район сформирован на основании:</vt:lpstr>
      <vt:lpstr>Слайд 10</vt:lpstr>
      <vt:lpstr>Слайд 11</vt:lpstr>
      <vt:lpstr>Слайд 12</vt:lpstr>
      <vt:lpstr>Слайд 13</vt:lpstr>
      <vt:lpstr>Слайд 14</vt:lpstr>
      <vt:lpstr>Слайд 15</vt:lpstr>
      <vt:lpstr>Сеть муниципальных учреждений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Доходы бюджета муниципального образования  Усть-Абаканский район на 2025-2027 годы</vt:lpstr>
      <vt:lpstr>Структура налоговых  и неналоговых доходов бюджета   </vt:lpstr>
      <vt:lpstr>Структура налоговых  и неналоговых доходов бюджета   </vt:lpstr>
      <vt:lpstr>Крупнейшие предприятия-плательщики  на территории Усть-Абаканского района</vt:lpstr>
      <vt:lpstr>Слайд 28</vt:lpstr>
      <vt:lpstr>Объемы межбюджетных трансфертов  на 2024-2026 годы</vt:lpstr>
      <vt:lpstr>Слайд 30</vt:lpstr>
      <vt:lpstr>Структура расходов бюджета   муниципального образования Усть - Абаканский район в 2025 году </vt:lpstr>
      <vt:lpstr>Слайд 32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ассигнований, подразделам классификации расходов  бюджета  муниципального образования  Усть-Абаканский район</vt:lpstr>
      <vt:lpstr>Распределение бюджетных ассигнований  по подразделам классификации расходов   бюджета  муниципального образования 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Распределение бюджетных ассигнований по подразделам классификации расходов  бюджета  муниципального образования  Усть-Абаканский район</vt:lpstr>
      <vt:lpstr>Структура расходов бюджета   муниципального образования  Усть - Абаканский район в 2025 году 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Пользователь</cp:lastModifiedBy>
  <cp:revision>4790</cp:revision>
  <dcterms:created xsi:type="dcterms:W3CDTF">2013-11-30T21:03:12Z</dcterms:created>
  <dcterms:modified xsi:type="dcterms:W3CDTF">2025-05-20T08:04:03Z</dcterms:modified>
</cp:coreProperties>
</file>