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7"/>
  </p:notesMasterIdLst>
  <p:handoutMasterIdLst>
    <p:handoutMasterId r:id="rId68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325" r:id="rId19"/>
    <p:sldId id="427" r:id="rId20"/>
    <p:sldId id="435" r:id="rId21"/>
    <p:sldId id="410" r:id="rId22"/>
    <p:sldId id="436" r:id="rId23"/>
    <p:sldId id="437" r:id="rId24"/>
    <p:sldId id="438" r:id="rId25"/>
    <p:sldId id="439" r:id="rId26"/>
    <p:sldId id="346" r:id="rId27"/>
    <p:sldId id="328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338" r:id="rId36"/>
    <p:sldId id="335" r:id="rId37"/>
    <p:sldId id="384" r:id="rId38"/>
    <p:sldId id="407" r:id="rId39"/>
    <p:sldId id="385" r:id="rId40"/>
    <p:sldId id="408" r:id="rId41"/>
    <p:sldId id="373" r:id="rId42"/>
    <p:sldId id="374" r:id="rId43"/>
    <p:sldId id="336" r:id="rId44"/>
    <p:sldId id="348" r:id="rId45"/>
    <p:sldId id="353" r:id="rId46"/>
    <p:sldId id="354" r:id="rId47"/>
    <p:sldId id="358" r:id="rId48"/>
    <p:sldId id="362" r:id="rId49"/>
    <p:sldId id="393" r:id="rId50"/>
    <p:sldId id="394" r:id="rId51"/>
    <p:sldId id="433" r:id="rId52"/>
    <p:sldId id="395" r:id="rId53"/>
    <p:sldId id="364" r:id="rId54"/>
    <p:sldId id="417" r:id="rId55"/>
    <p:sldId id="365" r:id="rId56"/>
    <p:sldId id="369" r:id="rId57"/>
    <p:sldId id="366" r:id="rId58"/>
    <p:sldId id="416" r:id="rId59"/>
    <p:sldId id="418" r:id="rId60"/>
    <p:sldId id="415" r:id="rId61"/>
    <p:sldId id="359" r:id="rId62"/>
    <p:sldId id="368" r:id="rId63"/>
    <p:sldId id="345" r:id="rId64"/>
    <p:sldId id="347" r:id="rId65"/>
    <p:sldId id="351" r:id="rId66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2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1313.9</c:v>
                </c:pt>
                <c:pt idx="1">
                  <c:v>1328.6</c:v>
                </c:pt>
                <c:pt idx="2">
                  <c:v>1358.2</c:v>
                </c:pt>
                <c:pt idx="3" formatCode="#,##0.0">
                  <c:v>1378.9</c:v>
                </c:pt>
                <c:pt idx="4">
                  <c:v>1390.1</c:v>
                </c:pt>
                <c:pt idx="5">
                  <c:v>1410.3</c:v>
                </c:pt>
              </c:numCache>
            </c:numRef>
          </c:val>
        </c:ser>
        <c:axId val="215279488"/>
        <c:axId val="215387520"/>
      </c:barChart>
      <c:catAx>
        <c:axId val="2152794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5387520"/>
        <c:crosses val="autoZero"/>
        <c:auto val="1"/>
        <c:lblAlgn val="ctr"/>
        <c:lblOffset val="100"/>
      </c:catAx>
      <c:valAx>
        <c:axId val="215387520"/>
        <c:scaling>
          <c:orientation val="minMax"/>
        </c:scaling>
        <c:axPos val="l"/>
        <c:majorGridlines/>
        <c:numFmt formatCode="General" sourceLinked="1"/>
        <c:tickLblPos val="none"/>
        <c:crossAx val="21527948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695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139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63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503619.1</c:v>
                </c:pt>
                <c:pt idx="1">
                  <c:v>101752.5</c:v>
                </c:pt>
                <c:pt idx="2">
                  <c:v>1284534.3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52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503619.1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101752.5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1284534.3</c:v>
                </c:pt>
              </c:numCache>
            </c:numRef>
          </c:val>
        </c:ser>
        <c:shape val="box"/>
        <c:axId val="153614208"/>
        <c:axId val="153615744"/>
        <c:axId val="0"/>
      </c:bar3DChart>
      <c:catAx>
        <c:axId val="153614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3615744"/>
        <c:crossesAt val="0"/>
        <c:auto val="1"/>
        <c:lblAlgn val="ctr"/>
        <c:lblOffset val="100"/>
      </c:catAx>
      <c:valAx>
        <c:axId val="153615744"/>
        <c:scaling>
          <c:orientation val="minMax"/>
        </c:scaling>
        <c:delete val="1"/>
        <c:axPos val="l"/>
        <c:numFmt formatCode="#,##0.00" sourceLinked="1"/>
        <c:tickLblPos val="none"/>
        <c:crossAx val="15361420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94"/>
          <c:y val="0.13613956803855592"/>
          <c:w val="0.29881448911261643"/>
          <c:h val="0.3268732219654714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503.6</c:v>
                </c:pt>
                <c:pt idx="1">
                  <c:v>530.1</c:v>
                </c:pt>
                <c:pt idx="2">
                  <c:v>570.70000000000005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101.8</c:v>
                </c:pt>
                <c:pt idx="1">
                  <c:v>101.8</c:v>
                </c:pt>
                <c:pt idx="2">
                  <c:v>101.8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27E-3"/>
                  <c:y val="1.932353624973693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1284.5</c:v>
                </c:pt>
                <c:pt idx="1">
                  <c:v>1249.5999999999999</c:v>
                </c:pt>
                <c:pt idx="2">
                  <c:v>1190.0999999999999</c:v>
                </c:pt>
              </c:numCache>
            </c:numRef>
          </c:val>
        </c:ser>
        <c:shape val="box"/>
        <c:axId val="155009408"/>
        <c:axId val="155010944"/>
        <c:axId val="0"/>
      </c:bar3DChart>
      <c:catAx>
        <c:axId val="1550094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5010944"/>
        <c:crosses val="autoZero"/>
        <c:auto val="1"/>
        <c:lblAlgn val="ctr"/>
        <c:lblOffset val="100"/>
      </c:catAx>
      <c:valAx>
        <c:axId val="15501094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5009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28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92"/>
                </c:manualLayout>
              </c:layout>
              <c:showVal val="1"/>
            </c:dLbl>
            <c:dLbl>
              <c:idx val="1"/>
              <c:layout>
                <c:manualLayout>
                  <c:x val="-4.5904208407226099E-17"/>
                  <c:y val="0.20471237190630318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96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1889.9</c:v>
                </c:pt>
                <c:pt idx="1">
                  <c:v>1881.5</c:v>
                </c:pt>
                <c:pt idx="2">
                  <c:v>1862.6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55042176"/>
        <c:axId val="155043712"/>
        <c:axId val="0"/>
      </c:bar3DChart>
      <c:catAx>
        <c:axId val="1550421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5043712"/>
        <c:crosses val="autoZero"/>
        <c:auto val="1"/>
        <c:lblAlgn val="ctr"/>
        <c:lblOffset val="100"/>
      </c:catAx>
      <c:valAx>
        <c:axId val="155043712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504217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401,8</c:v>
                </c:pt>
                <c:pt idx="1">
                  <c:v>Акцизы 38,0</c:v>
                </c:pt>
                <c:pt idx="2">
                  <c:v>Налоги на совокупный доход 52,9</c:v>
                </c:pt>
                <c:pt idx="3">
                  <c:v>Гос.пошлина 10,9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6,0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401.8</c:v>
                </c:pt>
                <c:pt idx="1">
                  <c:v>38</c:v>
                </c:pt>
                <c:pt idx="2">
                  <c:v>52.9</c:v>
                </c:pt>
                <c:pt idx="3">
                  <c:v>10.9</c:v>
                </c:pt>
                <c:pt idx="4">
                  <c:v>84</c:v>
                </c:pt>
                <c:pt idx="5">
                  <c:v>10.1</c:v>
                </c:pt>
                <c:pt idx="6">
                  <c:v>0</c:v>
                </c:pt>
                <c:pt idx="7">
                  <c:v>6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79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393E-4"/>
          <c:y val="2.0914886293831928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425,5</c:v>
                </c:pt>
                <c:pt idx="1">
                  <c:v>Акцизы 40,3</c:v>
                </c:pt>
                <c:pt idx="2">
                  <c:v>Налоги на совокупный доход 53,2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425.5</c:v>
                </c:pt>
                <c:pt idx="1">
                  <c:v>40.299999999999997</c:v>
                </c:pt>
                <c:pt idx="2" formatCode="General">
                  <c:v>53.2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77"/>
          <c:w val="0.71286091728430556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450,2</c:v>
                </c:pt>
                <c:pt idx="1">
                  <c:v>Акцизы 54,1</c:v>
                </c:pt>
                <c:pt idx="2">
                  <c:v>Налоги на совокупный доход 55,4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450.2</c:v>
                </c:pt>
                <c:pt idx="1">
                  <c:v>54.1</c:v>
                </c:pt>
                <c:pt idx="2">
                  <c:v>55.4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13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02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06"/>
                  <c:y val="-0.25951576891850275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118 286,1</c:v>
                </c:pt>
                <c:pt idx="1">
                  <c:v>Национальная безопасность и правоохранительная деятельность 489,2</c:v>
                </c:pt>
                <c:pt idx="2">
                  <c:v>Национальная экономика 68 468,2</c:v>
                </c:pt>
                <c:pt idx="3">
                  <c:v>Жилищно-коммунальное хозяйство 21 889,9</c:v>
                </c:pt>
                <c:pt idx="4">
                  <c:v>Охрана окружающей среды 10 104,0</c:v>
                </c:pt>
                <c:pt idx="5">
                  <c:v>Образование 1 249 689,8</c:v>
                </c:pt>
                <c:pt idx="6">
                  <c:v>Культура 112 442,4</c:v>
                </c:pt>
                <c:pt idx="7">
                  <c:v>Социальная политика 109 036,2</c:v>
                </c:pt>
                <c:pt idx="8">
                  <c:v>Физическая культура и спорт 56 157,2</c:v>
                </c:pt>
                <c:pt idx="9">
                  <c:v>Средства массовой информации 9 960,4</c:v>
                </c:pt>
                <c:pt idx="10">
                  <c:v>Межбюджетные трансферты 148 359,0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118286.1</c:v>
                </c:pt>
                <c:pt idx="1">
                  <c:v>489.2</c:v>
                </c:pt>
                <c:pt idx="2">
                  <c:v>68468.2</c:v>
                </c:pt>
                <c:pt idx="3">
                  <c:v>21889.9</c:v>
                </c:pt>
                <c:pt idx="4">
                  <c:v>10104</c:v>
                </c:pt>
                <c:pt idx="5">
                  <c:v>1249689.8</c:v>
                </c:pt>
                <c:pt idx="6">
                  <c:v>112442.4</c:v>
                </c:pt>
                <c:pt idx="7">
                  <c:v>109036.2</c:v>
                </c:pt>
                <c:pt idx="8">
                  <c:v>56157.2</c:v>
                </c:pt>
                <c:pt idx="9">
                  <c:v>9960.4</c:v>
                </c:pt>
                <c:pt idx="10">
                  <c:v>148359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33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61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7.7337362953758468E-2"/>
                </c:manualLayout>
              </c:layout>
              <c:showPercent val="1"/>
            </c:dLbl>
            <c:dLbl>
              <c:idx val="2"/>
              <c:layout>
                <c:manualLayout>
                  <c:x val="1.1669668366000035E-2"/>
                  <c:y val="6.2287374697873175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2E-2"/>
                </c:manualLayout>
              </c:layout>
              <c:showPercent val="1"/>
            </c:dLbl>
            <c:dLbl>
              <c:idx val="4"/>
              <c:layout>
                <c:manualLayout>
                  <c:x val="-4.4793436805592224E-2"/>
                  <c:y val="9.6813177654359345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48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0.80179517634289776</c:v>
                </c:pt>
                <c:pt idx="1">
                  <c:v>8.2000000000000003E-2</c:v>
                </c:pt>
                <c:pt idx="2">
                  <c:v>6.0999999999999999E-2</c:v>
                </c:pt>
                <c:pt idx="3">
                  <c:v>6.0000000000000001E-3</c:v>
                </c:pt>
                <c:pt idx="4">
                  <c:v>4.9204823657102235E-2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1527325.5999999999</c:v>
                </c:pt>
                <c:pt idx="1">
                  <c:v>37967.4</c:v>
                </c:pt>
                <c:pt idx="2">
                  <c:v>118286.1</c:v>
                </c:pt>
                <c:pt idx="3">
                  <c:v>10104</c:v>
                </c:pt>
                <c:pt idx="4">
                  <c:v>211199.40000000011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95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219305.7</c:v>
                </c:pt>
                <c:pt idx="1">
                  <c:v>208913.9</c:v>
                </c:pt>
                <c:pt idx="2">
                  <c:v>213827.9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920304.9</c:v>
                </c:pt>
                <c:pt idx="1">
                  <c:v>923770.2</c:v>
                </c:pt>
                <c:pt idx="2">
                  <c:v>885880.7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48860.3</c:v>
                </c:pt>
                <c:pt idx="1">
                  <c:v>49437.4</c:v>
                </c:pt>
                <c:pt idx="2">
                  <c:v>45166.6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4562</c:v>
                </c:pt>
                <c:pt idx="1">
                  <c:v>4158</c:v>
                </c:pt>
                <c:pt idx="2">
                  <c:v>3489.4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742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56656.9</c:v>
                </c:pt>
                <c:pt idx="1">
                  <c:v>56459.5</c:v>
                </c:pt>
                <c:pt idx="2">
                  <c:v>56451.5</c:v>
                </c:pt>
              </c:numCache>
            </c:numRef>
          </c:val>
        </c:ser>
        <c:shape val="box"/>
        <c:axId val="162597504"/>
        <c:axId val="162619776"/>
        <c:axId val="0"/>
      </c:bar3DChart>
      <c:catAx>
        <c:axId val="162597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2619776"/>
        <c:crosses val="autoZero"/>
        <c:auto val="1"/>
        <c:lblAlgn val="ctr"/>
        <c:lblOffset val="100"/>
      </c:catAx>
      <c:valAx>
        <c:axId val="162619776"/>
        <c:scaling>
          <c:orientation val="minMax"/>
        </c:scaling>
        <c:delete val="1"/>
        <c:axPos val="l"/>
        <c:numFmt formatCode="#,##0.0" sourceLinked="1"/>
        <c:tickLblPos val="none"/>
        <c:crossAx val="162597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656"/>
          <c:w val="0.69893926615099711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9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1294.9000000000001</c:v>
                </c:pt>
                <c:pt idx="1">
                  <c:v>1328.6</c:v>
                </c:pt>
                <c:pt idx="2">
                  <c:v>666.5</c:v>
                </c:pt>
                <c:pt idx="3">
                  <c:v>419.2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818E-2"/>
          <c:y val="0.23855007139057638"/>
          <c:w val="0.92278499725842045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1249689.8</c:v>
                </c:pt>
                <c:pt idx="1">
                  <c:v>1242739</c:v>
                </c:pt>
                <c:pt idx="2" formatCode="#,##0.0">
                  <c:v>1204816.1000000001</c:v>
                </c:pt>
              </c:numCache>
            </c:numRef>
          </c:val>
        </c:ser>
        <c:marker val="1"/>
        <c:axId val="162652160"/>
        <c:axId val="162653696"/>
      </c:lineChart>
      <c:catAx>
        <c:axId val="162652160"/>
        <c:scaling>
          <c:orientation val="minMax"/>
        </c:scaling>
        <c:delete val="1"/>
        <c:axPos val="b"/>
        <c:numFmt formatCode="General" sourceLinked="1"/>
        <c:tickLblPos val="none"/>
        <c:crossAx val="162653696"/>
        <c:crosses val="autoZero"/>
        <c:auto val="1"/>
        <c:lblAlgn val="ctr"/>
        <c:lblOffset val="100"/>
      </c:catAx>
      <c:valAx>
        <c:axId val="162653696"/>
        <c:scaling>
          <c:orientation val="minMax"/>
        </c:scaling>
        <c:delete val="1"/>
        <c:axPos val="l"/>
        <c:numFmt formatCode="#,##0.00" sourceLinked="1"/>
        <c:tickLblPos val="none"/>
        <c:crossAx val="162652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49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01.01.2026</c:v>
                </c:pt>
                <c:pt idx="1">
                  <c:v>на 01.01.2027</c:v>
                </c:pt>
                <c:pt idx="2">
                  <c:v>на 01.01.2028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15398.8</c:v>
                </c:pt>
                <c:pt idx="2">
                  <c:v>32410.3</c:v>
                </c:pt>
              </c:numCache>
            </c:numRef>
          </c:val>
        </c:ser>
        <c:shape val="box"/>
        <c:axId val="138139520"/>
        <c:axId val="138141056"/>
        <c:axId val="0"/>
      </c:bar3DChart>
      <c:catAx>
        <c:axId val="138139520"/>
        <c:scaling>
          <c:orientation val="minMax"/>
        </c:scaling>
        <c:delete val="1"/>
        <c:axPos val="b"/>
        <c:tickLblPos val="none"/>
        <c:crossAx val="138141056"/>
        <c:crosses val="autoZero"/>
        <c:auto val="1"/>
        <c:lblAlgn val="ctr"/>
        <c:lblOffset val="100"/>
      </c:catAx>
      <c:valAx>
        <c:axId val="13814105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813952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5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38473856"/>
        <c:axId val="138475392"/>
        <c:axId val="0"/>
      </c:bar3DChart>
      <c:catAx>
        <c:axId val="138473856"/>
        <c:scaling>
          <c:orientation val="minMax"/>
        </c:scaling>
        <c:delete val="1"/>
        <c:axPos val="b"/>
        <c:tickLblPos val="none"/>
        <c:crossAx val="138475392"/>
        <c:crosses val="autoZero"/>
        <c:auto val="1"/>
        <c:lblAlgn val="ctr"/>
        <c:lblOffset val="100"/>
      </c:catAx>
      <c:valAx>
        <c:axId val="13847539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847385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560</c:v>
                </c:pt>
                <c:pt idx="1">
                  <c:v>666.5</c:v>
                </c:pt>
                <c:pt idx="2">
                  <c:v>756.5</c:v>
                </c:pt>
                <c:pt idx="3">
                  <c:v>845.6</c:v>
                </c:pt>
                <c:pt idx="4">
                  <c:v>925.6</c:v>
                </c:pt>
                <c:pt idx="5">
                  <c:v>1014.6</c:v>
                </c:pt>
              </c:numCache>
            </c:numRef>
          </c:val>
        </c:ser>
        <c:shape val="cone"/>
        <c:axId val="216625152"/>
        <c:axId val="216626688"/>
        <c:axId val="0"/>
      </c:bar3DChart>
      <c:catAx>
        <c:axId val="21662515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626688"/>
        <c:crosses val="autoZero"/>
        <c:auto val="1"/>
        <c:lblAlgn val="ctr"/>
        <c:lblOffset val="100"/>
      </c:catAx>
      <c:valAx>
        <c:axId val="216626688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2166251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52"/>
          <c:w val="0.944127017646588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786.3</c:v>
                </c:pt>
                <c:pt idx="1">
                  <c:v>1294.9000000000001</c:v>
                </c:pt>
                <c:pt idx="2">
                  <c:v>3158.4</c:v>
                </c:pt>
                <c:pt idx="3">
                  <c:v>5374</c:v>
                </c:pt>
                <c:pt idx="4">
                  <c:v>5485.7</c:v>
                </c:pt>
                <c:pt idx="5">
                  <c:v>5589.9</c:v>
                </c:pt>
              </c:numCache>
            </c:numRef>
          </c:val>
        </c:ser>
        <c:axId val="216642304"/>
        <c:axId val="216643840"/>
      </c:barChart>
      <c:catAx>
        <c:axId val="2166423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6643840"/>
        <c:crosses val="autoZero"/>
        <c:auto val="1"/>
        <c:lblAlgn val="ctr"/>
        <c:lblOffset val="100"/>
      </c:catAx>
      <c:valAx>
        <c:axId val="2166438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66423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467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36968899052693482"/>
          <c:w val="0.87218887106902065"/>
          <c:h val="0.4606843475608589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121.2</c:v>
                </c:pt>
                <c:pt idx="2">
                  <c:v>139.19999999999999</c:v>
                </c:pt>
                <c:pt idx="3">
                  <c:v>105.8</c:v>
                </c:pt>
                <c:pt idx="4">
                  <c:v>106.5</c:v>
                </c:pt>
                <c:pt idx="5">
                  <c:v>106.5</c:v>
                </c:pt>
              </c:numCache>
            </c:numRef>
          </c:val>
        </c:ser>
        <c:marker val="1"/>
        <c:axId val="216295296"/>
        <c:axId val="216296832"/>
      </c:lineChart>
      <c:catAx>
        <c:axId val="216295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296832"/>
        <c:crosses val="autoZero"/>
        <c:auto val="1"/>
        <c:lblAlgn val="ctr"/>
        <c:lblOffset val="100"/>
      </c:catAx>
      <c:valAx>
        <c:axId val="2162968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6295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09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511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653.6</c:v>
                </c:pt>
                <c:pt idx="1">
                  <c:v>694.7</c:v>
                </c:pt>
                <c:pt idx="2">
                  <c:v>732.7</c:v>
                </c:pt>
                <c:pt idx="3">
                  <c:v>771.6</c:v>
                </c:pt>
                <c:pt idx="4">
                  <c:v>811.4</c:v>
                </c:pt>
                <c:pt idx="5">
                  <c:v>850.6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66E-2"/>
                  <c:y val="-2.505422225442714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621E-17"/>
                </c:manualLayout>
              </c:layout>
              <c:showVal val="1"/>
            </c:dLbl>
            <c:dLbl>
              <c:idx val="6"/>
              <c:layout>
                <c:manualLayout>
                  <c:x val="1.6345481740672685E-2"/>
                  <c:y val="-4.5583726537840995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1512.3</c:v>
                </c:pt>
                <c:pt idx="1">
                  <c:v>2008.2</c:v>
                </c:pt>
                <c:pt idx="2">
                  <c:v>2358.1999999999998</c:v>
                </c:pt>
                <c:pt idx="3">
                  <c:v>2650.3</c:v>
                </c:pt>
                <c:pt idx="4">
                  <c:v>2968.2</c:v>
                </c:pt>
                <c:pt idx="5">
                  <c:v>3328.8</c:v>
                </c:pt>
              </c:numCache>
            </c:numRef>
          </c:val>
        </c:ser>
        <c:shape val="cylinder"/>
        <c:axId val="217080576"/>
        <c:axId val="217082112"/>
        <c:axId val="0"/>
      </c:bar3DChart>
      <c:catAx>
        <c:axId val="2170805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217082112"/>
        <c:crossesAt val="0"/>
        <c:auto val="1"/>
        <c:lblAlgn val="ctr"/>
        <c:lblOffset val="100"/>
      </c:catAx>
      <c:valAx>
        <c:axId val="217082112"/>
        <c:scaling>
          <c:orientation val="minMax"/>
        </c:scaling>
        <c:delete val="1"/>
        <c:axPos val="l"/>
        <c:numFmt formatCode="General" sourceLinked="1"/>
        <c:tickLblPos val="none"/>
        <c:crossAx val="217080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883E-2"/>
          <c:y val="6.1888800375320158E-2"/>
          <c:w val="0.866924712996719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3499.9</c:v>
                </c:pt>
                <c:pt idx="1">
                  <c:v>3952.2</c:v>
                </c:pt>
                <c:pt idx="2">
                  <c:v>4428.9000000000005</c:v>
                </c:pt>
                <c:pt idx="3">
                  <c:v>4901.2</c:v>
                </c:pt>
                <c:pt idx="4" formatCode="0.0">
                  <c:v>5620</c:v>
                </c:pt>
                <c:pt idx="5" formatCode="0.0">
                  <c:v>6000</c:v>
                </c:pt>
              </c:numCache>
            </c:numRef>
          </c:val>
        </c:ser>
        <c:axId val="216690048"/>
        <c:axId val="216781952"/>
      </c:barChart>
      <c:catAx>
        <c:axId val="216690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781952"/>
        <c:crossesAt val="0"/>
        <c:auto val="1"/>
        <c:lblAlgn val="ctr"/>
        <c:lblOffset val="100"/>
      </c:catAx>
      <c:valAx>
        <c:axId val="21678195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21669004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539.1</c:v>
                </c:pt>
                <c:pt idx="1">
                  <c:v>450.4</c:v>
                </c:pt>
                <c:pt idx="2">
                  <c:v>500.1</c:v>
                </c:pt>
                <c:pt idx="3">
                  <c:v>550.70000000000005</c:v>
                </c:pt>
                <c:pt idx="4" formatCode="0.0">
                  <c:v>595</c:v>
                </c:pt>
                <c:pt idx="5" formatCode="0.0">
                  <c:v>650.5</c:v>
                </c:pt>
              </c:numCache>
            </c:numRef>
          </c:val>
        </c:ser>
        <c:shape val="cone"/>
        <c:axId val="218706688"/>
        <c:axId val="218708224"/>
        <c:axId val="0"/>
      </c:bar3DChart>
      <c:catAx>
        <c:axId val="218706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708224"/>
        <c:crosses val="autoZero"/>
        <c:auto val="1"/>
        <c:lblAlgn val="ctr"/>
        <c:lblOffset val="100"/>
      </c:catAx>
      <c:valAx>
        <c:axId val="2187082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8706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3972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119.6</c:v>
                </c:pt>
                <c:pt idx="1">
                  <c:v>105.2</c:v>
                </c:pt>
                <c:pt idx="2">
                  <c:v>106.8</c:v>
                </c:pt>
                <c:pt idx="3">
                  <c:v>104.6</c:v>
                </c:pt>
                <c:pt idx="4">
                  <c:v>104</c:v>
                </c:pt>
                <c:pt idx="5">
                  <c:v>103.9</c:v>
                </c:pt>
              </c:numCache>
            </c:numRef>
          </c:val>
        </c:ser>
        <c:marker val="1"/>
        <c:axId val="216930560"/>
        <c:axId val="218882048"/>
      </c:lineChart>
      <c:catAx>
        <c:axId val="216930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882048"/>
        <c:crosses val="autoZero"/>
        <c:auto val="1"/>
        <c:lblAlgn val="ctr"/>
        <c:lblOffset val="100"/>
      </c:catAx>
      <c:valAx>
        <c:axId val="2188820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21693056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1 827 299,5 тыс.рублей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95,9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77 583,0 тыс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(4,1%)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</a:t>
          </a:r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</a:t>
          </a:r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1 904 882,5 тыс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0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1 827 299,5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95,9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112294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294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160906" y="1639649"/>
          <a:ext cx="3637976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77 583,0 тыс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(4,1%)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0906" y="1639649"/>
        <a:ext cx="3637976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1 904 882,5 тыс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</a:t>
          </a:r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</a:t>
          </a:r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19.11.2024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2025-2027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Целью основных направлений бюджетной и налоговой политики Усть-Абаканского района Республики Хакасия на 2025 год и на плановый период 2026 и 2027 годов является определение условий, используемых при составлении проекта бюджета муниципального образования Усть-Абаканский район на 2025 год и плановый период 2026 и 2027 годов, подходов к его формированию, основных характеристик и прогнозируемых параметров проекта бюджета муниципального образования Усть-Абаканский район на 2025 год и плановый период 2026 и 2027 годов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772816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района ,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Основное влияние на реализацию бюджетной и налоговой политики Усть-Абаканского района в плановом периоде </a:t>
            </a:r>
            <a:r>
              <a:rPr lang="ru-RU" sz="1200" b="1" dirty="0" smtClean="0">
                <a:solidFill>
                  <a:srgbClr val="C0003B"/>
                </a:solidFill>
              </a:rPr>
              <a:t>окажут: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Бюджетная </a:t>
            </a:r>
            <a:r>
              <a:rPr lang="ru-RU" sz="1200" b="1" dirty="0" smtClean="0">
                <a:solidFill>
                  <a:srgbClr val="C0003B"/>
                </a:solidFill>
              </a:rPr>
              <a:t>и налоговая политика Усть-Абаканского района Республики Хакасия в 2025-2027 годах будет направлена </a:t>
            </a:r>
            <a:r>
              <a:rPr lang="ru-RU" sz="1200" b="1" dirty="0" smtClean="0">
                <a:solidFill>
                  <a:srgbClr val="C0003B"/>
                </a:solidFill>
              </a:rPr>
              <a:t>на: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r>
              <a:rPr lang="ru-RU" sz="1200" b="1" i="1" dirty="0" smtClean="0">
                <a:solidFill>
                  <a:srgbClr val="C00000"/>
                </a:solidFill>
              </a:rPr>
              <a:t>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01.01.2025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проектов.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564904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</a:t>
            </a:r>
            <a:r>
              <a:rPr lang="ru-RU" sz="1200" b="1" dirty="0" smtClean="0">
                <a:solidFill>
                  <a:schemeClr val="tx1"/>
                </a:solidFill>
              </a:rPr>
              <a:t>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072348"/>
            <a:ext cx="7929618" cy="372409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</a:t>
            </a:r>
            <a:r>
              <a:rPr lang="ru-RU" sz="1200" b="1" i="1" dirty="0" smtClean="0">
                <a:solidFill>
                  <a:schemeClr val="accent6"/>
                </a:solidFill>
              </a:rPr>
              <a:t>необходимых условий для эффективности расходов муниципальных финансов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определение </a:t>
            </a:r>
            <a:r>
              <a:rPr lang="ru-RU" sz="1200" b="1" i="1" dirty="0" smtClean="0">
                <a:solidFill>
                  <a:schemeClr val="accent6"/>
                </a:solidFill>
              </a:rPr>
              <a:t>четких приоритетов использования бюджетных средств с учетом текущей экономической ситуации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</a:t>
            </a:r>
            <a:r>
              <a:rPr lang="ru-RU" sz="1200" b="1" i="1" dirty="0" smtClean="0">
                <a:solidFill>
                  <a:schemeClr val="accent6"/>
                </a:solidFill>
              </a:rPr>
              <a:t>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реализации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проектов инициативного бюджетирования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оперативное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принятие решений по перераспределению средств бюджета муниципального района (в том числе высвободившихся в результате экономии, образовавшейся при заключении муниципальных </a:t>
            </a:r>
            <a:r>
              <a:rPr lang="ru-RU" sz="1200" b="1" i="1" dirty="0" smtClean="0">
                <a:solidFill>
                  <a:schemeClr val="accent6"/>
                </a:solidFill>
              </a:rPr>
              <a:t>контрактов</a:t>
            </a: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(договоров</a:t>
            </a:r>
            <a:r>
              <a:rPr lang="ru-RU" sz="1200" b="1" i="1" dirty="0" smtClean="0">
                <a:solidFill>
                  <a:schemeClr val="accent6"/>
                </a:solidFill>
              </a:rPr>
              <a:t>), в пользу приоритетных и значимых направлений расходов по основаниям, предусмотренным бюджетным законодательством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оптимизация расходов на содержание органов муниципальной власти, муниципальных учреждений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21088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620688"/>
            <a:ext cx="7929618" cy="33547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финансовое </a:t>
            </a:r>
            <a:r>
              <a:rPr lang="ru-RU" sz="1200" b="1" i="1" dirty="0" smtClean="0">
                <a:solidFill>
                  <a:schemeClr val="accent6"/>
                </a:solidFill>
              </a:rPr>
              <a:t>обеспечение принятых расходных обязательств с учетом проведения мероприятий по их оптимизации, сокращению неэффективных расходов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повышение </a:t>
            </a:r>
            <a:r>
              <a:rPr lang="ru-RU" sz="1200" b="1" i="1" dirty="0" smtClean="0">
                <a:solidFill>
                  <a:schemeClr val="accent6"/>
                </a:solidFill>
              </a:rPr>
              <a:t>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осуществление </a:t>
            </a:r>
            <a:r>
              <a:rPr lang="ru-RU" sz="1200" b="1" i="1" dirty="0" smtClean="0">
                <a:solidFill>
                  <a:schemeClr val="accent6"/>
                </a:solidFill>
              </a:rPr>
              <a:t>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</a:t>
            </a:r>
            <a:r>
              <a:rPr lang="ru-RU" sz="1200" b="1" i="1" dirty="0" smtClean="0">
                <a:solidFill>
                  <a:schemeClr val="accent6"/>
                </a:solidFill>
              </a:rPr>
              <a:t>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повышение качества финансового менеджмента главных распорядителей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участие </a:t>
            </a:r>
            <a:r>
              <a:rPr lang="ru-RU" sz="1200" b="1" i="1" dirty="0" smtClean="0">
                <a:solidFill>
                  <a:schemeClr val="accent6"/>
                </a:solidFill>
              </a:rPr>
              <a:t>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/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/>
                </a:solidFill>
              </a:rPr>
              <a:t> из федерального бюджета и республиканского бюджета Республики Хакасия; </a:t>
            </a:r>
            <a:endParaRPr lang="ru-RU" sz="1200" b="1" i="1" dirty="0" smtClean="0">
              <a:solidFill>
                <a:schemeClr val="accent6"/>
              </a:solidFill>
            </a:endParaRP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привлечение средств из вышестоящих бюджетов на софинансирование расходных обязательств муниципального образования Усть-Абаканский </a:t>
            </a:r>
            <a:r>
              <a:rPr lang="ru-RU" sz="1200" b="1" i="1" dirty="0" smtClean="0">
                <a:solidFill>
                  <a:schemeClr val="accent6"/>
                </a:solidFill>
              </a:rPr>
              <a:t>район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Целью основных направлений является определение условий, используемых при составлении проекта бюджета на 2025 год и на плановый период 2026 и 2027 годов, и подходов к его формированию, основных характеристик и прогнозируемых параметров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196752"/>
            <a:ext cx="77867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Приоритетами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и задачами налоговой политики Усть-Абаканского района на 2025-2027 годы будут являться меры, направленные на наращивание доходного потенциала района, обеспечение бюджетной устойчивости и сбалансированности бюджета, улучшение социального положения малообеспеченных категорий граждан, стимулирование инвестиционной активности, предпринимательской деятельности и легализации теневой сферы бизнеса.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79512" y="2449101"/>
            <a:ext cx="8784976" cy="44088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проведение </a:t>
            </a:r>
            <a:r>
              <a:rPr lang="ru-RU" sz="1150" b="1" dirty="0" smtClean="0">
                <a:solidFill>
                  <a:srgbClr val="C00000"/>
                </a:solidFill>
              </a:rPr>
              <a:t>работы по контролю и оценке налоговых расходов (налоговых преференций в виде налоговых льгот, налоговых вычетов и пониженных налоговых ставок) в целях их </a:t>
            </a:r>
            <a:r>
              <a:rPr lang="ru-RU" sz="1150" b="1" dirty="0" smtClean="0">
                <a:solidFill>
                  <a:srgbClr val="C00000"/>
                </a:solidFill>
              </a:rPr>
              <a:t>оптимизации;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мобилизация </a:t>
            </a:r>
            <a:r>
              <a:rPr lang="ru-RU" sz="1150" b="1" dirty="0" smtClean="0">
                <a:solidFill>
                  <a:srgbClr val="C00000"/>
                </a:solidFill>
              </a:rPr>
              <a:t>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  <a:endParaRPr lang="ru-RU" sz="1150" b="1" dirty="0" smtClean="0">
              <a:solidFill>
                <a:srgbClr val="C00000"/>
              </a:solidFill>
            </a:endParaRP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усиление </a:t>
            </a:r>
            <a:r>
              <a:rPr lang="ru-RU" sz="1150" b="1" dirty="0" smtClean="0">
                <a:solidFill>
                  <a:srgbClr val="C00000"/>
                </a:solidFill>
              </a:rPr>
              <a:t>мер по укреплению налоговой дисциплины </a:t>
            </a:r>
            <a:r>
              <a:rPr lang="ru-RU" sz="1150" b="1" dirty="0" smtClean="0">
                <a:solidFill>
                  <a:srgbClr val="C00000"/>
                </a:solidFill>
              </a:rPr>
              <a:t>налогоплательщиков;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продолжить </a:t>
            </a:r>
            <a:r>
              <a:rPr lang="ru-RU" sz="1150" b="1" dirty="0" smtClean="0">
                <a:solidFill>
                  <a:srgbClr val="C00000"/>
                </a:solidFill>
              </a:rPr>
              <a:t>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</a:t>
            </a:r>
            <a:r>
              <a:rPr lang="ru-RU" sz="115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осуществлять </a:t>
            </a:r>
            <a:r>
              <a:rPr lang="ru-RU" sz="1150" b="1" dirty="0" smtClean="0">
                <a:solidFill>
                  <a:srgbClr val="C00000"/>
                </a:solidFill>
              </a:rPr>
              <a:t>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  <a:endParaRPr lang="ru-RU" sz="1150" b="1" dirty="0" smtClean="0">
              <a:solidFill>
                <a:srgbClr val="C00000"/>
              </a:solidFill>
            </a:endParaRP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pPr>
              <a:buFontTx/>
              <a:buChar char="-"/>
            </a:pPr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67544" y="991761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расширение </a:t>
            </a:r>
            <a:r>
              <a:rPr lang="ru-RU" sz="1200" b="1" dirty="0" smtClean="0">
                <a:solidFill>
                  <a:srgbClr val="C00000"/>
                </a:solidFill>
              </a:rPr>
              <a:t>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</a:t>
            </a:r>
            <a:r>
              <a:rPr lang="ru-RU" sz="120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совершенствования </a:t>
            </a:r>
            <a:r>
              <a:rPr lang="ru-RU" sz="1200" b="1" dirty="0" smtClean="0">
                <a:solidFill>
                  <a:srgbClr val="C00000"/>
                </a:solidFill>
              </a:rPr>
              <a:t>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</a:t>
            </a:r>
            <a:r>
              <a:rPr lang="ru-RU" sz="120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усиление </a:t>
            </a:r>
            <a:r>
              <a:rPr lang="ru-RU" sz="1200" b="1" dirty="0" smtClean="0">
                <a:solidFill>
                  <a:srgbClr val="C00000"/>
                </a:solidFill>
              </a:rPr>
              <a:t>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актуализация </a:t>
            </a:r>
            <a:r>
              <a:rPr lang="ru-RU" sz="1200" b="1" dirty="0" smtClean="0">
                <a:solidFill>
                  <a:srgbClr val="C00000"/>
                </a:solidFill>
              </a:rPr>
              <a:t>перечня объектов недвижимости, налоговая база в отношении которых определяется как кадастровая стоимость</a:t>
            </a:r>
            <a:r>
              <a:rPr lang="ru-RU" sz="120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</a:t>
            </a:r>
            <a:r>
              <a:rPr lang="ru-RU" sz="1200" b="1" dirty="0" smtClean="0">
                <a:solidFill>
                  <a:srgbClr val="C00000"/>
                </a:solidFill>
              </a:rPr>
              <a:t>реалистичности прогнозирования и минимизация рисков несбалансированности при бюджетном планировании</a:t>
            </a:r>
            <a:r>
              <a:rPr lang="ru-RU" sz="120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</a:t>
            </a:r>
            <a:r>
              <a:rPr lang="ru-RU" sz="1200" b="1" dirty="0" smtClean="0">
                <a:solidFill>
                  <a:srgbClr val="C00000"/>
                </a:solidFill>
              </a:rPr>
              <a:t>бюджетной, экономической и социальной эффективности налоговых расходов</a:t>
            </a:r>
            <a:r>
              <a:rPr lang="ru-RU" sz="120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</a:t>
            </a:r>
            <a:r>
              <a:rPr lang="ru-RU" sz="1200" b="1" dirty="0" smtClean="0">
                <a:solidFill>
                  <a:srgbClr val="C00000"/>
                </a:solidFill>
              </a:rPr>
              <a:t>стабильности системы налогообложения для юридических и физических лиц</a:t>
            </a:r>
            <a:r>
              <a:rPr lang="ru-RU" sz="120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совершенствование </a:t>
            </a:r>
            <a:r>
              <a:rPr lang="ru-RU" sz="1200" b="1" dirty="0" smtClean="0">
                <a:solidFill>
                  <a:srgbClr val="C00000"/>
                </a:solidFill>
              </a:rPr>
              <a:t>нормативно-правовых актов о налогах, принятых органами местного самоуправления, с учетом изменений федерального законодательства</a:t>
            </a:r>
            <a:r>
              <a:rPr lang="ru-RU" sz="1200" b="1" dirty="0" smtClean="0">
                <a:solidFill>
                  <a:srgbClr val="C00000"/>
                </a:solidFill>
              </a:rPr>
              <a:t>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r>
              <a:rPr lang="ru-RU" sz="1200" b="1" dirty="0" smtClean="0">
                <a:solidFill>
                  <a:srgbClr val="C00000"/>
                </a:solidFill>
              </a:rPr>
              <a:t>- поиск новых источников пополнения бюджета района, а также бюджетов сельских поселений.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46 354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5080648" cy="423387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084168" y="414908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значения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1 401,3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08518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2051720" y="5589240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29,0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71,0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935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47,751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46,221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46,185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57748,0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61817,6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65499,0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69424,5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3929066"/>
          <a:ext cx="457203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8"/>
          <a:ext cx="435771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71546"/>
            <a:ext cx="4357718" cy="264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Проекту Решения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 бюджете муниципального образования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Усть-Абаканский район Республики Хакасия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2025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год и плановый период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2027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17 011,4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15 398,8тыс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14 976 ,6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904 882,5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1 889 905,9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1 879 599,9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1 881 459,5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896 858,3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1 862 588,6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</a:t>
            </a:r>
            <a:r>
              <a:rPr lang="ru-RU" sz="1000" b="1" dirty="0" smtClean="0"/>
              <a:t>19 201,8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</a:t>
            </a:r>
            <a:r>
              <a:rPr lang="ru-RU" sz="1000" b="1" dirty="0" smtClean="0"/>
              <a:t>32 410,2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</a:t>
            </a:r>
            <a:r>
              <a:rPr lang="ru-RU" sz="1000" b="1" dirty="0" smtClean="0"/>
              <a:t>15 398,8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</a:t>
            </a:r>
            <a:r>
              <a:rPr lang="ru-RU" sz="1000" b="1" dirty="0" smtClean="0"/>
              <a:t>15 398,8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</a:t>
            </a:r>
            <a:r>
              <a:rPr lang="ru-RU" sz="1000" b="1" dirty="0" smtClean="0"/>
              <a:t>37 503,9</a:t>
            </a:r>
            <a:endParaRPr lang="ru-RU" sz="1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</a:t>
            </a:r>
            <a:r>
              <a:rPr lang="ru-RU" sz="1400" dirty="0" smtClean="0"/>
              <a:t>налог</a:t>
            </a:r>
            <a:r>
              <a:rPr lang="ru-RU" sz="1400" dirty="0" smtClean="0"/>
              <a:t>, взимаемый в связи с применением упрощенной системы налогообложения</a:t>
            </a:r>
            <a:endParaRPr lang="ru-RU" sz="1400" dirty="0" smtClean="0"/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2025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</a:t>
            </a:r>
            <a:r>
              <a:rPr lang="ru-RU" sz="2000" dirty="0" smtClean="0">
                <a:solidFill>
                  <a:srgbClr val="C00000"/>
                </a:solidFill>
              </a:rPr>
              <a:t>2025-2027 </a:t>
            </a:r>
            <a:r>
              <a:rPr lang="ru-RU" sz="2000" dirty="0" smtClean="0">
                <a:solidFill>
                  <a:srgbClr val="C00000"/>
                </a:solidFill>
              </a:rPr>
              <a:t>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409436521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1 889 905,9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1 881 459,5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1 862 588,6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153 880,0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120 783,0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60 584,0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1 130 654,3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1 128 787,9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1 129 520,2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-324544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», который познакомит Вас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основными положениями  бюджета муниципального образования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Усть-Абаканский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2025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2026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5778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2656"/>
            <a:ext cx="411130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2025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и плановый период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2026-2027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</a:t>
            </a:r>
            <a:r>
              <a:rPr lang="ru-RU" sz="2400" dirty="0" smtClean="0">
                <a:solidFill>
                  <a:srgbClr val="C00000"/>
                </a:solidFill>
              </a:rPr>
              <a:t>2025 </a:t>
            </a:r>
            <a:r>
              <a:rPr lang="ru-RU" sz="2400" dirty="0" smtClean="0">
                <a:solidFill>
                  <a:srgbClr val="C00000"/>
                </a:solidFill>
              </a:rPr>
              <a:t>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1 904 882,5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118 286,1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106 198,8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105 968,2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489,2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489,2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382,0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109 036,2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109 036,2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109 036,2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56 157,2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53 510,6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9 960,4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1 249 689,8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1 242 739,0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1 204 816,1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112 442,4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108 739,7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102 867,3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68 468,2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69 190,2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21 889,9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19 777,5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19 676,5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2027год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40 957,0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20 084,4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20 149,9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20 149,9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39 006,8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35 161,2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34 810,6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9 170,3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16 515,6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16 865,6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17 125,6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37 967,4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40 338,3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54 084,1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3 314,9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1 502,0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6 802,0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4 702,0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4 158,0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9584587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920304,9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923770,2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885880,7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219305,7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208913,9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213827,9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48 860,3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49 437,4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80 915,4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77 228,8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71 356,5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31 529,9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100139,0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100139,0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100139,0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9 960,4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56 157,2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53 510,6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148359,0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148359,0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148359,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1 904 882,5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1 896 858,3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1 879 599,9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19 201,8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37 503,9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</a:t>
            </a:r>
            <a:r>
              <a:rPr lang="ru-RU" sz="2000" dirty="0" smtClean="0">
                <a:solidFill>
                  <a:srgbClr val="C00000"/>
                </a:solidFill>
              </a:rPr>
              <a:t>2025 </a:t>
            </a:r>
            <a:r>
              <a:rPr lang="ru-RU" sz="2000" dirty="0" smtClean="0">
                <a:solidFill>
                  <a:srgbClr val="C00000"/>
                </a:solidFill>
              </a:rPr>
              <a:t>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="" xmlns:p14="http://schemas.microsoft.com/office/powerpoint/2010/main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</a:t>
            </a:r>
            <a:r>
              <a:rPr lang="ru-RU" b="1" dirty="0" smtClean="0">
                <a:solidFill>
                  <a:srgbClr val="C00000"/>
                </a:solidFill>
              </a:rPr>
              <a:t>2025 </a:t>
            </a:r>
            <a:r>
              <a:rPr lang="ru-RU" b="1" dirty="0" smtClean="0">
                <a:solidFill>
                  <a:srgbClr val="C00000"/>
                </a:solidFill>
              </a:rPr>
              <a:t>и плановый период </a:t>
            </a:r>
            <a:r>
              <a:rPr lang="ru-RU" b="1" dirty="0" smtClean="0">
                <a:solidFill>
                  <a:srgbClr val="C00000"/>
                </a:solidFill>
              </a:rPr>
              <a:t>2026 </a:t>
            </a: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 smtClean="0">
                <a:solidFill>
                  <a:srgbClr val="C00000"/>
                </a:solidFill>
              </a:rPr>
              <a:t>2027 </a:t>
            </a:r>
            <a:r>
              <a:rPr lang="ru-RU" b="1" dirty="0" smtClean="0">
                <a:solidFill>
                  <a:srgbClr val="C00000"/>
                </a:solidFill>
              </a:rPr>
              <a:t>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</a:t>
            </a:r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2025 </a:t>
            </a:r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1 490 746,2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135 194,7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5 413,4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193 380,2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</a:t>
            </a:r>
            <a:r>
              <a:rPr lang="ru-RU" sz="1600" b="1" dirty="0" smtClean="0"/>
              <a:t>827 299,5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1 212 159,6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126 226,7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124 838,8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55 655,8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2 523,8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5 961,7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410,8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39 367,4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310,0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19 767,5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175 339,4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1 504,9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25 622,6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6 426,8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1 212 159,6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1 180 330,6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31 121,8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707,2       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2026-2027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7 787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935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842,63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29 498,8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43 729,9          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19 076,1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2 426,4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6680279"/>
              </p:ext>
            </p:extLst>
          </p:nvPr>
        </p:nvGraphicFramePr>
        <p:xfrm>
          <a:off x="251520" y="1340767"/>
          <a:ext cx="5544616" cy="2703588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45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54 786,5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36359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базы и создание условий для занятий физ.культурой и спортом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37 967,4  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40 338,3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54 084,1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4 702,0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210,0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721,0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2025-2027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2025-2027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77 583,0 тыс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6 506,3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3 235,1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3 276,1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46 569,8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7 127,0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9 960,4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56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17811</TotalTime>
  <Words>5857</Words>
  <Application>Microsoft Office PowerPoint</Application>
  <PresentationFormat>Экран (4:3)</PresentationFormat>
  <Paragraphs>1191</Paragraphs>
  <Slides>60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Сеть муниципальных учреждений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Доходы бюджета муниципального образования  Усть-Абаканский район на 2025-2027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28</vt:lpstr>
      <vt:lpstr>Объемы межбюджетных трансфертов  на 2024-2026 годы</vt:lpstr>
      <vt:lpstr>Слайд 30</vt:lpstr>
      <vt:lpstr>Структура расходов бюджета   муниципального образования Усть - Абаканский район в 2025 году </vt:lpstr>
      <vt:lpstr>Слайд 32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2025 году 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4774</cp:revision>
  <dcterms:created xsi:type="dcterms:W3CDTF">2013-11-30T21:03:12Z</dcterms:created>
  <dcterms:modified xsi:type="dcterms:W3CDTF">2024-11-19T06:51:30Z</dcterms:modified>
</cp:coreProperties>
</file>