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theme/themeOverride12.xml" ContentType="application/vnd.openxmlformats-officedocument.themeOverride+xml"/>
  <Override PartName="/ppt/diagrams/colors22.xml" ContentType="application/vnd.openxmlformats-officedocument.drawingml.diagramColors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theme/themeOverride17.xml" ContentType="application/vnd.openxmlformats-officedocument.themeOverride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quickStyle20.xml" ContentType="application/vnd.openxmlformats-officedocument.drawingml.diagramStyle+xml"/>
  <Override PartName="/ppt/diagrams/drawing21.xml" ContentType="application/vnd.ms-office.drawingml.diagramDrawing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diagrams/layout20.xml" ContentType="application/vnd.openxmlformats-officedocument.drawingml.diagramLayout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theme/themeOverride6.xml" ContentType="application/vnd.openxmlformats-officedocument.themeOverride+xml"/>
  <Override PartName="/ppt/charts/chart18.xml" ContentType="application/vnd.openxmlformats-officedocument.drawingml.chart+xml"/>
  <Override PartName="/ppt/diagrams/quickStyle3.xml" ContentType="application/vnd.openxmlformats-officedocument.drawingml.diagramStyl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charts/chart8.xml" ContentType="application/vnd.openxmlformats-officedocument.drawingml.chart+xml"/>
  <Override PartName="/ppt/diagrams/data7.xml" ContentType="application/vnd.openxmlformats-officedocument.drawingml.diagramData+xml"/>
  <Override PartName="/ppt/notesSlides/notesSlide13.xml" ContentType="application/vnd.openxmlformats-officedocument.presentationml.notesSlide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quickStyle25.xml" ContentType="application/vnd.openxmlformats-officedocument.drawingml.diagramStyle+xml"/>
  <Override PartName="/ppt/charts/chart21.xml" ContentType="application/vnd.openxmlformats-officedocument.drawingml.chart+xml"/>
  <Override PartName="/ppt/diagrams/drawing26.xml" ContentType="application/vnd.ms-office.drawingml.diagramDrawing+xml"/>
  <Override PartName="/ppt/slideLayouts/slideLayout10.xml" ContentType="application/vnd.openxmlformats-officedocument.presentationml.slideLayout+xml"/>
  <Override PartName="/ppt/charts/chart10.xml" ContentType="application/vnd.openxmlformats-officedocument.drawingml.chart+xml"/>
  <Override PartName="/ppt/diagrams/drawing8.xml" ContentType="application/vnd.ms-office.drawingml.diagramDrawing+xml"/>
  <Override PartName="/ppt/diagrams/layout25.xml" ContentType="application/vnd.openxmlformats-officedocument.drawingml.diagramLayout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theme/themeOverride14.xml" ContentType="application/vnd.openxmlformats-officedocument.themeOverride+xml"/>
  <Override PartName="/ppt/diagrams/colors24.xml" ContentType="application/vnd.openxmlformats-officedocument.drawingml.diagramColors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Override3.xml" ContentType="application/vnd.openxmlformats-officedocument.themeOverride+xml"/>
  <Override PartName="/ppt/diagrams/quickStyle19.xml" ContentType="application/vnd.openxmlformats-officedocument.drawingml.diagramStyl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charts/chart15.xml" ContentType="application/vnd.openxmlformats-officedocument.drawingml.char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diagrams/layout19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diagrams/quickStyle22.xml" ContentType="application/vnd.openxmlformats-officedocument.drawingml.diagramStyle+xml"/>
  <Override PartName="/ppt/diagrams/drawing23.xml" ContentType="application/vnd.ms-office.drawingml.diagramDrawing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layout22.xml" ContentType="application/vnd.openxmlformats-officedocument.drawingml.diagram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rawings/drawing1.xml" ContentType="application/vnd.openxmlformats-officedocument.drawingml.chartshapes+xml"/>
  <Override PartName="/ppt/diagrams/drawing1.xml" ContentType="application/vnd.ms-office.drawingml.diagramDrawing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Override4.xml" ContentType="application/vnd.openxmlformats-officedocument.themeOverride+xml"/>
  <Override PartName="/ppt/charts/chart16.xml" ContentType="application/vnd.openxmlformats-officedocument.drawingml.char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diagrams/data9.xml" ContentType="application/vnd.openxmlformats-officedocument.drawingml.diagramData+xml"/>
  <Override PartName="/ppt/notesSlides/notesSlide15.xml" ContentType="application/vnd.openxmlformats-officedocument.presentationml.notesSlide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charts/chart12.xml" ContentType="application/vnd.openxmlformats-officedocument.drawingml.chart+xml"/>
  <Override PartName="/ppt/diagrams/layout4.xml" ContentType="application/vnd.openxmlformats-officedocument.drawingml.diagramLayout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drawing24.xml" ContentType="application/vnd.ms-office.drawingml.diagramDrawing+xml"/>
  <Override PartName="/ppt/notesSlides/notesSlide6.xml" ContentType="application/vnd.openxmlformats-officedocument.presentationml.notesSlide+xml"/>
  <Override PartName="/ppt/theme/themeOverride16.xml" ContentType="application/vnd.openxmlformats-officedocument.themeOverride+xml"/>
  <Override PartName="/ppt/diagrams/drawing6.xml" ContentType="application/vnd.ms-office.drawingml.diagramDrawing+xml"/>
  <Override PartName="/ppt/diagrams/drawing20.xml" ContentType="application/vnd.ms-office.drawingml.diagramDrawing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theme/themeOverride9.xml" ContentType="application/vnd.openxmlformats-officedocument.themeOverr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Override5.xml" ContentType="application/vnd.openxmlformats-officedocument.themeOverride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charts/chart17.xml" ContentType="application/vnd.openxmlformats-officedocument.drawingml.char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diagrams/drawing25.xml" ContentType="application/vnd.ms-office.drawingml.diagramDrawing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Override13.xml" ContentType="application/vnd.openxmlformats-officedocument.themeOverride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diagrams/drawing19.xml" ContentType="application/vnd.ms-office.drawingml.diagramDrawing+xml"/>
  <Override PartName="/ppt/notesSlides/notesSlide17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Override2.xml" ContentType="application/vnd.openxmlformats-officedocument.themeOverride+xml"/>
  <Override PartName="/ppt/charts/chart14.xml" ContentType="application/vnd.openxmlformats-officedocument.drawingml.chart+xml"/>
  <Override PartName="/ppt/diagrams/quickStyle18.xml" ContentType="application/vnd.openxmlformats-officedocument.drawingml.diagramStyl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diagrams/layout18.xml" ContentType="application/vnd.openxmlformats-officedocument.drawingml.diagramLayout+xml"/>
  <Default Extension="gif" ContentType="image/gif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theme/themeOverride18.xml" ContentType="application/vnd.openxmlformats-officedocument.themeOverride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22.xml" ContentType="application/vnd.ms-office.drawingml.diagramDrawing+xml"/>
  <Override PartName="/ppt/handoutMasters/handoutMaster1.xml" ContentType="application/vnd.openxmlformats-officedocument.presentationml.handoutMaster+xml"/>
  <Override PartName="/ppt/diagrams/drawing4.xml" ContentType="application/vnd.ms-office.drawingml.diagramDrawing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Override7.xml" ContentType="application/vnd.openxmlformats-officedocument.themeOverride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theme/themeOverride10.xml" ContentType="application/vnd.openxmlformats-officedocument.themeOverride+xml"/>
  <Override PartName="/ppt/charts/chart19.xml" ContentType="application/vnd.openxmlformats-officedocument.drawingml.chart+xml"/>
  <Override PartName="/ppt/diagrams/colors20.xml" ContentType="application/vnd.openxmlformats-officedocument.drawingml.diagramColors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diagrams/data11.xml" ContentType="application/vnd.openxmlformats-officedocument.drawingml.diagramData+xml"/>
  <Override PartName="/ppt/diagrams/data22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notesSlides/notesSlide14.xml" ContentType="application/vnd.openxmlformats-officedocument.presentationml.notesSlide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charts/chart22.xml" ContentType="application/vnd.openxmlformats-officedocument.drawingml.chart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layout26.xml" ContentType="application/vnd.openxmlformats-officedocument.drawingml.diagram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theme/themeOverride15.xml" ContentType="application/vnd.openxmlformats-officedocument.themeOverride+xml"/>
  <Override PartName="/ppt/diagrams/quickStyle9.xml" ContentType="application/vnd.openxmlformats-officedocument.drawingml.diagramStyl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colors14.xml" ContentType="application/vnd.openxmlformats-officedocument.drawingml.diagramColors+xml"/>
  <Override PartName="/ppt/diagrams/colors25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diagrams/colors2.xml" ContentType="application/vnd.openxmlformats-officedocument.drawingml.diagramColors+xml"/>
  <Override PartName="/ppt/diagrams/data16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4003" r:id="rId1"/>
    <p:sldMasterId id="2147484027" r:id="rId2"/>
    <p:sldMasterId id="2147484039" r:id="rId3"/>
    <p:sldMasterId id="2147484075" r:id="rId4"/>
    <p:sldMasterId id="2147484087" r:id="rId5"/>
    <p:sldMasterId id="2147484099" r:id="rId6"/>
  </p:sldMasterIdLst>
  <p:notesMasterIdLst>
    <p:notesMasterId r:id="rId66"/>
  </p:notesMasterIdLst>
  <p:handoutMasterIdLst>
    <p:handoutMasterId r:id="rId67"/>
  </p:handoutMasterIdLst>
  <p:sldIdLst>
    <p:sldId id="257" r:id="rId7"/>
    <p:sldId id="313" r:id="rId8"/>
    <p:sldId id="314" r:id="rId9"/>
    <p:sldId id="320" r:id="rId10"/>
    <p:sldId id="317" r:id="rId11"/>
    <p:sldId id="383" r:id="rId12"/>
    <p:sldId id="322" r:id="rId13"/>
    <p:sldId id="321" r:id="rId14"/>
    <p:sldId id="319" r:id="rId15"/>
    <p:sldId id="323" r:id="rId16"/>
    <p:sldId id="324" r:id="rId17"/>
    <p:sldId id="325" r:id="rId18"/>
    <p:sldId id="427" r:id="rId19"/>
    <p:sldId id="428" r:id="rId20"/>
    <p:sldId id="410" r:id="rId21"/>
    <p:sldId id="429" r:id="rId22"/>
    <p:sldId id="430" r:id="rId23"/>
    <p:sldId id="431" r:id="rId24"/>
    <p:sldId id="432" r:id="rId25"/>
    <p:sldId id="346" r:id="rId26"/>
    <p:sldId id="328" r:id="rId27"/>
    <p:sldId id="400" r:id="rId28"/>
    <p:sldId id="401" r:id="rId29"/>
    <p:sldId id="402" r:id="rId30"/>
    <p:sldId id="403" r:id="rId31"/>
    <p:sldId id="404" r:id="rId32"/>
    <p:sldId id="405" r:id="rId33"/>
    <p:sldId id="406" r:id="rId34"/>
    <p:sldId id="338" r:id="rId35"/>
    <p:sldId id="335" r:id="rId36"/>
    <p:sldId id="384" r:id="rId37"/>
    <p:sldId id="407" r:id="rId38"/>
    <p:sldId id="385" r:id="rId39"/>
    <p:sldId id="408" r:id="rId40"/>
    <p:sldId id="373" r:id="rId41"/>
    <p:sldId id="374" r:id="rId42"/>
    <p:sldId id="336" r:id="rId43"/>
    <p:sldId id="348" r:id="rId44"/>
    <p:sldId id="353" r:id="rId45"/>
    <p:sldId id="354" r:id="rId46"/>
    <p:sldId id="358" r:id="rId47"/>
    <p:sldId id="362" r:id="rId48"/>
    <p:sldId id="393" r:id="rId49"/>
    <p:sldId id="394" r:id="rId50"/>
    <p:sldId id="433" r:id="rId51"/>
    <p:sldId id="395" r:id="rId52"/>
    <p:sldId id="364" r:id="rId53"/>
    <p:sldId id="417" r:id="rId54"/>
    <p:sldId id="365" r:id="rId55"/>
    <p:sldId id="369" r:id="rId56"/>
    <p:sldId id="366" r:id="rId57"/>
    <p:sldId id="416" r:id="rId58"/>
    <p:sldId id="418" r:id="rId59"/>
    <p:sldId id="415" r:id="rId60"/>
    <p:sldId id="359" r:id="rId61"/>
    <p:sldId id="368" r:id="rId62"/>
    <p:sldId id="345" r:id="rId63"/>
    <p:sldId id="347" r:id="rId64"/>
    <p:sldId id="351" r:id="rId65"/>
  </p:sldIdLst>
  <p:sldSz cx="9144000" cy="6858000" type="screen4x3"/>
  <p:notesSz cx="6815138" cy="99441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0003B"/>
    <a:srgbClr val="FF99FF"/>
    <a:srgbClr val="B7EFD6"/>
    <a:srgbClr val="0C9DA4"/>
    <a:srgbClr val="CC99FF"/>
    <a:srgbClr val="FF6699"/>
    <a:srgbClr val="D3FDE4"/>
    <a:srgbClr val="0099FF"/>
    <a:srgbClr val="CCFFFF"/>
    <a:srgbClr val="ADFBD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7" autoAdjust="0"/>
    <p:restoredTop sz="94056" autoAdjust="0"/>
  </p:normalViewPr>
  <p:slideViewPr>
    <p:cSldViewPr>
      <p:cViewPr>
        <p:scale>
          <a:sx n="100" d="100"/>
          <a:sy n="100" d="100"/>
        </p:scale>
        <p:origin x="-1944" y="-294"/>
      </p:cViewPr>
      <p:guideLst>
        <p:guide orient="horz" pos="216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presProps" Target="presProps.xml"/><Relationship Id="rId7" Type="http://schemas.openxmlformats.org/officeDocument/2006/relationships/slide" Target="slides/slide1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7.xlsx"/><Relationship Id="rId1" Type="http://schemas.openxmlformats.org/officeDocument/2006/relationships/themeOverride" Target="../theme/themeOverride10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0"/>
          <c:y val="3.2769674402978816E-2"/>
          <c:w val="0.93481527105090001"/>
          <c:h val="0.76543205974230033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70C0"/>
            </a:solidFill>
          </c:spPr>
          <c:dLbls>
            <c:txPr>
              <a:bodyPr/>
              <a:lstStyle/>
              <a:p>
                <a:pPr>
                  <a:defRPr sz="11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1199</c:v>
                </c:pt>
                <c:pt idx="1">
                  <c:v>1313.9</c:v>
                </c:pt>
                <c:pt idx="2" formatCode="#,##0.0">
                  <c:v>1739.1</c:v>
                </c:pt>
                <c:pt idx="3">
                  <c:v>1765.8</c:v>
                </c:pt>
                <c:pt idx="4">
                  <c:v>1800.5</c:v>
                </c:pt>
                <c:pt idx="5">
                  <c:v>1836.5</c:v>
                </c:pt>
              </c:numCache>
            </c:numRef>
          </c:val>
        </c:ser>
        <c:dLbls/>
        <c:axId val="158757632"/>
        <c:axId val="158759168"/>
      </c:barChart>
      <c:catAx>
        <c:axId val="15875763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8759168"/>
        <c:crosses val="autoZero"/>
        <c:auto val="1"/>
        <c:lblAlgn val="ctr"/>
        <c:lblOffset val="100"/>
      </c:catAx>
      <c:valAx>
        <c:axId val="158759168"/>
        <c:scaling>
          <c:orientation val="minMax"/>
        </c:scaling>
        <c:axPos val="l"/>
        <c:majorGridlines/>
        <c:numFmt formatCode="General" sourceLinked="1"/>
        <c:tickLblPos val="none"/>
        <c:crossAx val="158757632"/>
        <c:crosses val="autoZero"/>
        <c:crossBetween val="between"/>
      </c:valAx>
      <c:spPr>
        <a:solidFill>
          <a:schemeClr val="accent6">
            <a:lumMod val="40000"/>
            <a:lumOff val="60000"/>
          </a:schemeClr>
        </a:solidFill>
        <a:ln>
          <a:solidFill>
            <a:schemeClr val="bg1"/>
          </a:solidFill>
        </a:ln>
      </c:spPr>
    </c:plotArea>
    <c:plotVisOnly val="1"/>
    <c:dispBlanksAs val="gap"/>
  </c:chart>
  <c:txPr>
    <a:bodyPr/>
    <a:lstStyle/>
    <a:p>
      <a:pPr>
        <a:defRPr sz="1200" b="1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50"/>
      <c:perspective val="30"/>
    </c:view3D>
    <c:plotArea>
      <c:layout>
        <c:manualLayout>
          <c:layoutTarget val="inner"/>
          <c:xMode val="edge"/>
          <c:yMode val="edge"/>
          <c:x val="0"/>
          <c:y val="0.10515183544738392"/>
          <c:w val="1"/>
          <c:h val="0.55683952524291558"/>
        </c:manualLayout>
      </c:layout>
      <c:pie3DChart>
        <c:varyColors val="1"/>
        <c:ser>
          <c:idx val="0"/>
          <c:order val="0"/>
          <c:tx>
            <c:strRef>
              <c:f>Лист1!$B$2</c:f>
              <c:strCache>
                <c:ptCount val="1"/>
              </c:strCache>
            </c:strRef>
          </c:tx>
          <c:explosion val="14"/>
          <c:dPt>
            <c:idx val="0"/>
            <c:spPr>
              <a:solidFill>
                <a:schemeClr val="accent1"/>
              </a:solidFill>
            </c:spPr>
          </c:dPt>
          <c:dPt>
            <c:idx val="2"/>
            <c:spPr>
              <a:gradFill rotWithShape="1">
                <a:gsLst>
                  <a:gs pos="0">
                    <a:schemeClr val="accent5">
                      <a:tint val="30000"/>
                      <a:satMod val="250000"/>
                    </a:schemeClr>
                  </a:gs>
                  <a:gs pos="72000">
                    <a:schemeClr val="accent5">
                      <a:tint val="75000"/>
                      <a:satMod val="210000"/>
                    </a:schemeClr>
                  </a:gs>
                  <a:gs pos="100000">
                    <a:schemeClr val="accent5">
                      <a:tint val="85000"/>
                      <a:satMod val="210000"/>
                    </a:schemeClr>
                  </a:gs>
                </a:gsLst>
                <a:lin ang="5400000" scaled="1"/>
              </a:gradFill>
              <a:ln w="10000" cap="flat" cmpd="sng" algn="ctr">
                <a:solidFill>
                  <a:schemeClr val="accent5"/>
                </a:solidFill>
                <a:prstDash val="solid"/>
              </a:ln>
              <a:effectLst>
                <a:outerShdw blurRad="76200" dist="50800" dir="5400000" rotWithShape="0">
                  <a:srgbClr val="4E3B30">
                    <a:alpha val="60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0.17555868214198891"/>
                  <c:y val="8.9659179481062806E-2"/>
                </c:manualLayout>
              </c:layout>
              <c:dLblPos val="bestFit"/>
              <c:showPercent val="1"/>
            </c:dLbl>
            <c:dLbl>
              <c:idx val="1"/>
              <c:layout>
                <c:manualLayout>
                  <c:x val="-6.9716899980402494E-2"/>
                  <c:y val="-5.9516491649189346E-2"/>
                </c:manualLayout>
              </c:layout>
              <c:dLblPos val="bestFit"/>
              <c:showPercent val="1"/>
            </c:dLbl>
            <c:dLbl>
              <c:idx val="2"/>
              <c:layout>
                <c:manualLayout>
                  <c:x val="0.26013022238593175"/>
                  <c:y val="-0.12097872646028174"/>
                </c:manualLayout>
              </c:layout>
              <c:dLblPos val="bestFit"/>
              <c:showPercent val="1"/>
            </c:dLbl>
            <c:numFmt formatCode="0.0%" sourceLinked="0"/>
            <c:spPr>
              <a:noFill/>
              <a:ln w="26068">
                <a:noFill/>
              </a:ln>
            </c:spPr>
            <c:txPr>
              <a:bodyPr/>
              <a:lstStyle/>
              <a:p>
                <a:pPr>
                  <a:defRPr sz="15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Percent val="1"/>
          </c:dLbls>
          <c:cat>
            <c:strRef>
              <c:f>Лист1!$A$3:$A$5</c:f>
              <c:strCache>
                <c:ptCount val="3"/>
                <c:pt idx="0">
                  <c:v>Налоговые доходы - </c:v>
                </c:pt>
                <c:pt idx="1">
                  <c:v>Неналоговые доходы - </c:v>
                </c:pt>
                <c:pt idx="2">
                  <c:v>Безвозмездные поступления - </c:v>
                </c:pt>
              </c:strCache>
            </c:strRef>
          </c:cat>
          <c:val>
            <c:numRef>
              <c:f>Лист1!$B$3:$B$5</c:f>
              <c:numCache>
                <c:formatCode>#,##0.00</c:formatCode>
                <c:ptCount val="3"/>
                <c:pt idx="0">
                  <c:v>496362.8</c:v>
                </c:pt>
                <c:pt idx="1">
                  <c:v>116836.5</c:v>
                </c:pt>
                <c:pt idx="2">
                  <c:v>1485477.5</c:v>
                </c:pt>
              </c:numCache>
            </c:numRef>
          </c:val>
        </c:ser>
        <c:dLbls>
          <c:showPercent val="1"/>
        </c:dLbls>
      </c:pie3DChart>
      <c:spPr>
        <a:noFill/>
        <a:ln w="26068">
          <a:noFill/>
        </a:ln>
      </c:spPr>
    </c:plotArea>
    <c:plotVisOnly val="1"/>
    <c:dispBlanksAs val="zero"/>
  </c:chart>
  <c:txPr>
    <a:bodyPr/>
    <a:lstStyle/>
    <a:p>
      <a:pPr>
        <a:defRPr sz="1400">
          <a:solidFill>
            <a:schemeClr val="accent3">
              <a:lumMod val="50000"/>
            </a:schemeClr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1709970394531405E-2"/>
          <c:y val="4.6389230467732107E-2"/>
          <c:w val="0.67817474271731004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-1.3675185276455865E-2"/>
                  <c:y val="0.10940094369081743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2024 год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496362.8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5.8607936899095934E-3"/>
                  <c:y val="6.5640566214490451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2024 год</c:v>
                </c:pt>
              </c:strCache>
            </c:strRef>
          </c:cat>
          <c:val>
            <c:numRef>
              <c:f>Лист1!$C$2</c:f>
              <c:numCache>
                <c:formatCode>#,##0.00</c:formatCode>
                <c:ptCount val="1"/>
                <c:pt idx="0">
                  <c:v>116836.5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30000"/>
                    <a:satMod val="250000"/>
                  </a:schemeClr>
                </a:gs>
                <a:gs pos="72000">
                  <a:schemeClr val="accent5">
                    <a:tint val="75000"/>
                    <a:satMod val="210000"/>
                  </a:schemeClr>
                </a:gs>
                <a:gs pos="100000">
                  <a:schemeClr val="accent5">
                    <a:tint val="85000"/>
                    <a:satMod val="210000"/>
                  </a:schemeClr>
                </a:gs>
              </a:gsLst>
              <a:lin ang="5400000" scaled="1"/>
            </a:gradFill>
            <a:ln w="10000" cap="flat" cmpd="sng" algn="ctr">
              <a:solidFill>
                <a:schemeClr val="accent5"/>
              </a:solidFill>
              <a:prstDash val="solid"/>
            </a:ln>
            <a:effectLst>
              <a:outerShdw blurRad="76200" dist="50800" dir="5400000" rotWithShape="0">
                <a:srgbClr val="4E3B30">
                  <a:alpha val="60000"/>
                </a:srgbClr>
              </a:outerShdw>
            </a:effectLst>
          </c:spPr>
          <c:dLbls>
            <c:dLbl>
              <c:idx val="0"/>
              <c:layout>
                <c:manualLayout>
                  <c:x val="5.8607936899095934E-3"/>
                  <c:y val="0.12854610883671094"/>
                </c:manualLayout>
              </c:layout>
              <c:showVal val="1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2024 год</c:v>
                </c:pt>
              </c:strCache>
            </c:strRef>
          </c:cat>
          <c:val>
            <c:numRef>
              <c:f>Лист1!$D$2</c:f>
              <c:numCache>
                <c:formatCode>#,##0.00</c:formatCode>
                <c:ptCount val="1"/>
                <c:pt idx="0">
                  <c:v>1485477.5</c:v>
                </c:pt>
              </c:numCache>
            </c:numRef>
          </c:val>
        </c:ser>
        <c:dLbls/>
        <c:shape val="box"/>
        <c:axId val="160311552"/>
        <c:axId val="160526336"/>
        <c:axId val="0"/>
      </c:bar3DChart>
      <c:catAx>
        <c:axId val="160311552"/>
        <c:scaling>
          <c:orientation val="minMax"/>
        </c:scaling>
        <c:axPos val="b"/>
        <c:tickLblPos val="nextTo"/>
        <c:txPr>
          <a:bodyPr/>
          <a:lstStyle/>
          <a:p>
            <a:pPr>
              <a:defRPr sz="1800" b="1">
                <a:solidFill>
                  <a:srgbClr val="C00000"/>
                </a:solidFill>
              </a:defRPr>
            </a:pPr>
            <a:endParaRPr lang="ru-RU"/>
          </a:p>
        </c:txPr>
        <c:crossAx val="160526336"/>
        <c:crossesAt val="0"/>
        <c:auto val="1"/>
        <c:lblAlgn val="ctr"/>
        <c:lblOffset val="100"/>
      </c:catAx>
      <c:valAx>
        <c:axId val="160526336"/>
        <c:scaling>
          <c:orientation val="minMax"/>
        </c:scaling>
        <c:delete val="1"/>
        <c:axPos val="l"/>
        <c:numFmt formatCode="#,##0.00" sourceLinked="1"/>
        <c:tickLblPos val="none"/>
        <c:crossAx val="160311552"/>
        <c:crosses val="autoZero"/>
        <c:crossBetween val="between"/>
        <c:majorUnit val="100000"/>
      </c:valAx>
    </c:plotArea>
    <c:legend>
      <c:legendPos val="r"/>
      <c:layout>
        <c:manualLayout>
          <c:xMode val="edge"/>
          <c:yMode val="edge"/>
          <c:x val="0.6147468029447386"/>
          <c:y val="0.13613956803855573"/>
          <c:w val="0.2988144891126171"/>
          <c:h val="0.32687322196547197"/>
        </c:manualLayout>
      </c:layout>
      <c:txPr>
        <a:bodyPr/>
        <a:lstStyle/>
        <a:p>
          <a:pPr>
            <a:defRPr sz="14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sideWall>
      <c:spPr>
        <a:solidFill>
          <a:schemeClr val="accent6"/>
        </a:solidFill>
      </c:spPr>
    </c:sideWall>
    <c:backWall>
      <c:spPr>
        <a:solidFill>
          <a:schemeClr val="accent6"/>
        </a:solidFill>
      </c:spPr>
    </c:backWall>
    <c:plotArea>
      <c:layout>
        <c:manualLayout>
          <c:layoutTarget val="inner"/>
          <c:xMode val="edge"/>
          <c:yMode val="edge"/>
          <c:x val="9.2271457252229933E-2"/>
          <c:y val="6.0064295736067294E-2"/>
          <c:w val="0.59612361238736877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rgbClr val="7030A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496.4</c:v>
                </c:pt>
                <c:pt idx="1">
                  <c:v>525.70000000000005</c:v>
                </c:pt>
                <c:pt idx="2">
                  <c:v>558.9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116.8</c:v>
                </c:pt>
                <c:pt idx="1">
                  <c:v>116.6</c:v>
                </c:pt>
                <c:pt idx="2">
                  <c:v>117.1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dLbls>
            <c:dLbl>
              <c:idx val="0"/>
              <c:layout>
                <c:manualLayout>
                  <c:x val="7.9012185918784696E-3"/>
                  <c:y val="1.9323536249736963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accent2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1485.5</c:v>
                </c:pt>
                <c:pt idx="1">
                  <c:v>1247.3</c:v>
                </c:pt>
                <c:pt idx="2">
                  <c:v>1254.4000000000001</c:v>
                </c:pt>
              </c:numCache>
            </c:numRef>
          </c:val>
        </c:ser>
        <c:dLbls/>
        <c:shape val="box"/>
        <c:axId val="164385536"/>
        <c:axId val="164387072"/>
        <c:axId val="0"/>
      </c:bar3DChart>
      <c:catAx>
        <c:axId val="164385536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</a:defRPr>
            </a:pPr>
            <a:endParaRPr lang="ru-RU"/>
          </a:p>
        </c:txPr>
        <c:crossAx val="164387072"/>
        <c:crosses val="autoZero"/>
        <c:auto val="1"/>
        <c:lblAlgn val="ctr"/>
        <c:lblOffset val="100"/>
      </c:catAx>
      <c:valAx>
        <c:axId val="164387072"/>
        <c:scaling>
          <c:orientation val="minMax"/>
          <c:max val="1100"/>
          <c:min val="0"/>
        </c:scaling>
        <c:axPos val="l"/>
        <c:majorGridlines>
          <c:spPr>
            <a:ln w="254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  <a:effectLst>
              <a:outerShdw blurRad="130000" dist="101600" dir="2700000" algn="tl" rotWithShape="0">
                <a:srgbClr val="000000">
                  <a:alpha val="35000"/>
                </a:srgbClr>
              </a:outerShdw>
            </a:effectLst>
          </c:spPr>
        </c:majorGridlines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  <a:latin typeface="Aharoni" pitchFamily="2" charset="-79"/>
                <a:cs typeface="Aharoni" pitchFamily="2" charset="-79"/>
              </a:defRPr>
            </a:pPr>
            <a:endParaRPr lang="ru-RU"/>
          </a:p>
        </c:txPr>
        <c:crossAx val="1643855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453527458602325"/>
          <c:y val="0.18986663262059544"/>
          <c:w val="0.32546473097112882"/>
          <c:h val="0.45726407389618784"/>
        </c:manualLayout>
      </c:layout>
      <c:txPr>
        <a:bodyPr/>
        <a:lstStyle/>
        <a:p>
          <a:pPr>
            <a:defRPr sz="12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noFill/>
        <a:ln w="9525">
          <a:noFill/>
        </a:ln>
      </c:spPr>
    </c:floor>
    <c:plotArea>
      <c:layout>
        <c:manualLayout>
          <c:layoutTarget val="inner"/>
          <c:xMode val="edge"/>
          <c:yMode val="edge"/>
          <c:x val="0.20018205484200041"/>
          <c:y val="6.5313763198642932E-2"/>
          <c:w val="0.74473225872213034"/>
          <c:h val="0.6972463480974355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1"/>
            <c:spPr>
              <a:solidFill>
                <a:schemeClr val="bg2">
                  <a:lumMod val="50000"/>
                </a:schemeClr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1.5023369027964365E-2"/>
                  <c:y val="0.32323006090469025"/>
                </c:manualLayout>
              </c:layout>
              <c:showVal val="1"/>
            </c:dLbl>
            <c:dLbl>
              <c:idx val="1"/>
              <c:layout>
                <c:manualLayout>
                  <c:x val="-4.5904208407226271E-17"/>
                  <c:y val="0.20471237190630331"/>
                </c:manualLayout>
              </c:layout>
              <c:showVal val="1"/>
            </c:dLbl>
            <c:dLbl>
              <c:idx val="2"/>
              <c:layout>
                <c:manualLayout>
                  <c:x val="1.5023369027964365E-2"/>
                  <c:y val="0.38787607308563027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 formatCode="#,##0.00">
                  <c:v>2098.6999999999998</c:v>
                </c:pt>
                <c:pt idx="1">
                  <c:v>1889.6</c:v>
                </c:pt>
                <c:pt idx="2">
                  <c:v>1930.3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/>
        <c:gapWidth val="0"/>
        <c:gapDepth val="7"/>
        <c:shape val="cylinder"/>
        <c:axId val="164606720"/>
        <c:axId val="164608256"/>
        <c:axId val="0"/>
      </c:bar3DChart>
      <c:catAx>
        <c:axId val="164606720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chemeClr val="accent6">
                    <a:lumMod val="50000"/>
                  </a:schemeClr>
                </a:solidFill>
              </a:defRPr>
            </a:pPr>
            <a:endParaRPr lang="ru-RU"/>
          </a:p>
        </c:txPr>
        <c:crossAx val="164608256"/>
        <c:crosses val="autoZero"/>
        <c:auto val="1"/>
        <c:lblAlgn val="ctr"/>
        <c:lblOffset val="100"/>
      </c:catAx>
      <c:valAx>
        <c:axId val="164608256"/>
        <c:scaling>
          <c:orientation val="minMax"/>
          <c:max val="1900"/>
          <c:min val="100"/>
        </c:scaling>
        <c:axPos val="l"/>
        <c:numFmt formatCode="#,##0.00" sourceLinked="1"/>
        <c:tickLblPos val="nextTo"/>
        <c:spPr>
          <a:ln>
            <a:noFill/>
          </a:ln>
        </c:spPr>
        <c:txPr>
          <a:bodyPr/>
          <a:lstStyle/>
          <a:p>
            <a:pPr>
              <a:defRPr sz="1000"/>
            </a:pPr>
            <a:endParaRPr lang="ru-RU"/>
          </a:p>
        </c:txPr>
        <c:crossAx val="164606720"/>
        <c:crosses val="autoZero"/>
        <c:crossBetween val="between"/>
        <c:majorUnit val="300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1114226518060281E-3"/>
          <c:y val="4.0444564252437802E-2"/>
          <c:w val="0.72061387504441365"/>
          <c:h val="0.7608436191871614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5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23533065154016791"/>
                  <c:y val="-0.111180964416464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Лист1!$A$2:$A$10</c:f>
              <c:strCache>
                <c:ptCount val="9"/>
                <c:pt idx="0">
                  <c:v>НДФЛ 422,1</c:v>
                </c:pt>
                <c:pt idx="1">
                  <c:v>Акцизы 34,2</c:v>
                </c:pt>
                <c:pt idx="2">
                  <c:v>Налоги на совокупный доход 32,1</c:v>
                </c:pt>
                <c:pt idx="3">
                  <c:v>Гос.пошлина 8,0</c:v>
                </c:pt>
                <c:pt idx="4">
                  <c:v>Доходы от использования имущества 97,8</c:v>
                </c:pt>
                <c:pt idx="5">
                  <c:v>Платежи при пользовании природными ресурсами 9,8</c:v>
                </c:pt>
                <c:pt idx="6">
                  <c:v>Доходы от оказания платных услуг 00</c:v>
                </c:pt>
                <c:pt idx="7">
                  <c:v>Доходы от продажи имущества 7,4</c:v>
                </c:pt>
                <c:pt idx="8">
                  <c:v>Штрафы, санкции 1,8</c:v>
                </c:pt>
              </c:strCache>
            </c:strRef>
          </c:cat>
          <c:val>
            <c:numRef>
              <c:f>Лист1!$B$2:$B$10</c:f>
              <c:numCache>
                <c:formatCode>#,##0.0</c:formatCode>
                <c:ptCount val="9"/>
                <c:pt idx="0">
                  <c:v>422.1</c:v>
                </c:pt>
                <c:pt idx="1">
                  <c:v>34.200000000000003</c:v>
                </c:pt>
                <c:pt idx="2">
                  <c:v>32.1</c:v>
                </c:pt>
                <c:pt idx="3">
                  <c:v>8</c:v>
                </c:pt>
                <c:pt idx="4">
                  <c:v>97.8</c:v>
                </c:pt>
                <c:pt idx="5">
                  <c:v>9.8000000000000007</c:v>
                </c:pt>
                <c:pt idx="6">
                  <c:v>0</c:v>
                </c:pt>
                <c:pt idx="7">
                  <c:v>7.4</c:v>
                </c:pt>
                <c:pt idx="8">
                  <c:v>1.8</c:v>
                </c:pt>
              </c:numCache>
            </c:numRef>
          </c:val>
        </c:ser>
        <c:dLbls/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8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62662317225995423"/>
          <c:y val="0"/>
          <c:w val="0.35474058074804687"/>
          <c:h val="1"/>
        </c:manualLayout>
      </c:layout>
      <c:spPr>
        <a:ln>
          <a:noFill/>
        </a:ln>
      </c:spPr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40"/>
      <c:rotY val="359"/>
      <c:perspective val="30"/>
    </c:view3D>
    <c:plotArea>
      <c:layout>
        <c:manualLayout>
          <c:layoutTarget val="inner"/>
          <c:xMode val="edge"/>
          <c:yMode val="edge"/>
          <c:x val="3.2053396070364453E-4"/>
          <c:y val="2.0914886293831907E-2"/>
          <c:w val="0.8120702982460557"/>
          <c:h val="0.9790850941009120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11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Pt>
            <c:idx val="6"/>
            <c:explosion val="33"/>
          </c:dPt>
          <c:dLbls>
            <c:dLbl>
              <c:idx val="0"/>
              <c:layout>
                <c:manualLayout>
                  <c:x val="-0.21154612675872594"/>
                  <c:y val="-0.12666594676169421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450,7</c:v>
                </c:pt>
                <c:pt idx="1">
                  <c:v>Акцизы 35,3</c:v>
                </c:pt>
                <c:pt idx="2">
                  <c:v>Налоги на совокупный доход 32,4</c:v>
                </c:pt>
                <c:pt idx="3">
                  <c:v>Гос.пошлина 7,3</c:v>
                </c:pt>
                <c:pt idx="4">
                  <c:v>Доходы от использования имущества 97,6</c:v>
                </c:pt>
                <c:pt idx="5">
                  <c:v>Платежи при пользовании природными ресурсами 10,2</c:v>
                </c:pt>
                <c:pt idx="6">
                  <c:v>Доходы от продажи имущества 7,0</c:v>
                </c:pt>
                <c:pt idx="7">
                  <c:v>Штрафы, санкции 1,8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450.7</c:v>
                </c:pt>
                <c:pt idx="1">
                  <c:v>35.300000000000004</c:v>
                </c:pt>
                <c:pt idx="2" formatCode="General">
                  <c:v>32.4</c:v>
                </c:pt>
                <c:pt idx="3">
                  <c:v>7.3</c:v>
                </c:pt>
                <c:pt idx="4">
                  <c:v>97.6</c:v>
                </c:pt>
                <c:pt idx="5">
                  <c:v>10.200000000000001</c:v>
                </c:pt>
                <c:pt idx="6">
                  <c:v>7</c:v>
                </c:pt>
                <c:pt idx="7">
                  <c:v>1.8</c:v>
                </c:pt>
              </c:numCache>
            </c:numRef>
          </c:val>
        </c:ser>
        <c:dLbls/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59369651341616125"/>
          <c:y val="0"/>
          <c:w val="0.37260163014414338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7146691860555061E-3"/>
          <c:y val="0.10013828174681186"/>
          <c:w val="0.71286091728430612"/>
          <c:h val="0.8991562002704531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2026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7"/>
          <c:dPt>
            <c:idx val="0"/>
            <c:explosion val="23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17826584204317891"/>
                  <c:y val="-7.3367315514352105E-2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481,3</c:v>
                </c:pt>
                <c:pt idx="1">
                  <c:v>Акцизы 37,3</c:v>
                </c:pt>
                <c:pt idx="2">
                  <c:v>Налоги на совокупный доход 32,9</c:v>
                </c:pt>
                <c:pt idx="3">
                  <c:v>Гос.пошлина 7,4</c:v>
                </c:pt>
                <c:pt idx="4">
                  <c:v>Доходы от использования имущества 97,6</c:v>
                </c:pt>
                <c:pt idx="5">
                  <c:v>Платежи при пользовании природными ресурсами 10,6</c:v>
                </c:pt>
                <c:pt idx="6">
                  <c:v>Доходы от продажи имущества 7,0</c:v>
                </c:pt>
                <c:pt idx="7">
                  <c:v>Штрафы, санкции 1,8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481.3</c:v>
                </c:pt>
                <c:pt idx="1">
                  <c:v>37.300000000000004</c:v>
                </c:pt>
                <c:pt idx="2">
                  <c:v>32.9</c:v>
                </c:pt>
                <c:pt idx="3">
                  <c:v>7.4</c:v>
                </c:pt>
                <c:pt idx="4">
                  <c:v>97.6</c:v>
                </c:pt>
                <c:pt idx="5">
                  <c:v>10.6</c:v>
                </c:pt>
                <c:pt idx="6">
                  <c:v>7</c:v>
                </c:pt>
                <c:pt idx="7">
                  <c:v>1.8</c:v>
                </c:pt>
              </c:numCache>
            </c:numRef>
          </c:val>
        </c:ser>
        <c:dLbls/>
      </c:pie3DChart>
      <c:spPr>
        <a:noFill/>
        <a:ln w="12889">
          <a:noFill/>
        </a:ln>
      </c:spPr>
    </c:plotArea>
    <c:legend>
      <c:legendPos val="r"/>
      <c:layout>
        <c:manualLayout>
          <c:xMode val="edge"/>
          <c:yMode val="edge"/>
          <c:x val="0.53626649640456414"/>
          <c:y val="0"/>
          <c:w val="0.44509736655060039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800" dirty="0" smtClean="0"/>
              <a:t>( тыс. рублей)</a:t>
            </a:r>
            <a:r>
              <a:rPr lang="ru-RU" sz="1800" dirty="0"/>
              <a:t>
</a:t>
            </a:r>
          </a:p>
        </c:rich>
      </c:tx>
      <c:layout>
        <c:manualLayout>
          <c:xMode val="edge"/>
          <c:yMode val="edge"/>
          <c:x val="1.6741790083709001E-2"/>
          <c:y val="0.73608898625382868"/>
        </c:manualLayout>
      </c:layout>
    </c:title>
    <c:view3D>
      <c:rotX val="30"/>
      <c:rotY val="10"/>
      <c:perspective val="30"/>
    </c:view3D>
    <c:plotArea>
      <c:layout>
        <c:manualLayout>
          <c:layoutTarget val="inner"/>
          <c:xMode val="edge"/>
          <c:yMode val="edge"/>
          <c:x val="0"/>
          <c:y val="0.17480700047593944"/>
          <c:w val="0.63925968438834246"/>
          <c:h val="0.714920105546067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муниципального образования Усть-Абаканский район </c:v>
                </c:pt>
              </c:strCache>
            </c:strRef>
          </c:tx>
          <c:explosion val="25"/>
          <c:dPt>
            <c:idx val="3"/>
            <c:spPr>
              <a:solidFill>
                <a:srgbClr val="FFFF00"/>
              </a:solidFill>
            </c:spPr>
          </c:dPt>
          <c:dPt>
            <c:idx val="4"/>
            <c:explosion val="20"/>
            <c:spPr>
              <a:solidFill>
                <a:srgbClr val="CC99FF"/>
              </a:solidFill>
            </c:spPr>
          </c:dPt>
          <c:dPt>
            <c:idx val="5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6"/>
            <c:explosion val="13"/>
          </c:dPt>
          <c:dLbls>
            <c:dLbl>
              <c:idx val="4"/>
              <c:layout>
                <c:manualLayout>
                  <c:x val="-2.9485124630215482E-2"/>
                  <c:y val="4.0678455443881406E-2"/>
                </c:manualLayout>
              </c:layout>
              <c:showVal val="1"/>
            </c:dLbl>
            <c:dLbl>
              <c:idx val="5"/>
              <c:layout>
                <c:manualLayout>
                  <c:x val="-0.18577892718161201"/>
                  <c:y val="-0.25951576891850281"/>
                </c:manualLayout>
              </c:layout>
              <c:showVal val="1"/>
            </c:dLbl>
            <c:numFmt formatCode="#,##0.0" sourceLinked="0"/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Лист1!$A$2:$A$12</c:f>
              <c:strCache>
                <c:ptCount val="11"/>
                <c:pt idx="0">
                  <c:v>Общегосударственные расходы  145 701,8</c:v>
                </c:pt>
                <c:pt idx="1">
                  <c:v>Национальная безопасность и правоохранительная деятельность 779,5</c:v>
                </c:pt>
                <c:pt idx="2">
                  <c:v>Национальная экономика 111 178,1</c:v>
                </c:pt>
                <c:pt idx="3">
                  <c:v>Жилищно-коммунальное хозяйство 80 228,7</c:v>
                </c:pt>
                <c:pt idx="4">
                  <c:v>Охрана окружающей среды 13 197,9</c:v>
                </c:pt>
                <c:pt idx="5">
                  <c:v>Образование 1 441 368,3</c:v>
                </c:pt>
                <c:pt idx="6">
                  <c:v>Культура 150 228,1</c:v>
                </c:pt>
                <c:pt idx="7">
                  <c:v>Социальная политика 128 766,0</c:v>
                </c:pt>
                <c:pt idx="8">
                  <c:v>Физическая культура и спорт 34 900</c:v>
                </c:pt>
                <c:pt idx="9">
                  <c:v>Средства массовой информации 12 546,1</c:v>
                </c:pt>
                <c:pt idx="10">
                  <c:v>Межбюджетные трансферты 145 305,8</c:v>
                </c:pt>
              </c:strCache>
            </c:strRef>
          </c:cat>
          <c:val>
            <c:numRef>
              <c:f>Лист1!$B$2:$B$12</c:f>
              <c:numCache>
                <c:formatCode>#,##0.0</c:formatCode>
                <c:ptCount val="11"/>
                <c:pt idx="0">
                  <c:v>145701.79999999999</c:v>
                </c:pt>
                <c:pt idx="1">
                  <c:v>779.5</c:v>
                </c:pt>
                <c:pt idx="2">
                  <c:v>111178.1</c:v>
                </c:pt>
                <c:pt idx="3">
                  <c:v>80228.7</c:v>
                </c:pt>
                <c:pt idx="4">
                  <c:v>13197.9</c:v>
                </c:pt>
                <c:pt idx="5">
                  <c:v>1441368.3</c:v>
                </c:pt>
                <c:pt idx="6">
                  <c:v>150228.1</c:v>
                </c:pt>
                <c:pt idx="7">
                  <c:v>128766</c:v>
                </c:pt>
                <c:pt idx="8">
                  <c:v>34900</c:v>
                </c:pt>
                <c:pt idx="9">
                  <c:v>12546.1</c:v>
                </c:pt>
                <c:pt idx="10">
                  <c:v>145305.79999999999</c:v>
                </c:pt>
              </c:numCache>
            </c:numRef>
          </c:val>
        </c:ser>
        <c:dLbls/>
      </c:pie3DChart>
      <c:spPr>
        <a:noFill/>
        <a:ln w="25332">
          <a:noFill/>
        </a:ln>
      </c:spPr>
    </c:plotArea>
    <c:legend>
      <c:legendPos val="r"/>
      <c:layout>
        <c:manualLayout>
          <c:xMode val="edge"/>
          <c:yMode val="edge"/>
          <c:x val="0.6075125750067627"/>
          <c:y val="9.3091911867633506E-2"/>
          <c:w val="0.39056372892111585"/>
          <c:h val="0.90690808813236656"/>
        </c:manualLayout>
      </c:layout>
      <c:txPr>
        <a:bodyPr/>
        <a:lstStyle/>
        <a:p>
          <a:pPr>
            <a:defRPr sz="1300" b="1" i="0" u="none" strike="noStrike" baseline="0">
              <a:solidFill>
                <a:srgbClr val="00206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997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autoTitleDeleted val="1"/>
    <c:view3D>
      <c:rotX val="30"/>
      <c:rotY val="30"/>
      <c:perspective val="30"/>
    </c:view3D>
    <c:plotArea>
      <c:layout>
        <c:manualLayout>
          <c:layoutTarget val="inner"/>
          <c:xMode val="edge"/>
          <c:yMode val="edge"/>
          <c:x val="8.2783021788882527E-3"/>
          <c:y val="0.18082100832695616"/>
          <c:w val="0.6392596843883428"/>
          <c:h val="0.714920105546067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муниципального образования Усть-Абаканский район </c:v>
                </c:pt>
              </c:strCache>
            </c:strRef>
          </c:tx>
          <c:explosion val="25"/>
          <c:dPt>
            <c:idx val="4"/>
            <c:explosion val="20"/>
          </c:dPt>
          <c:dPt>
            <c:idx val="6"/>
            <c:explosion val="13"/>
          </c:dPt>
          <c:dLbls>
            <c:dLbl>
              <c:idx val="0"/>
              <c:layout>
                <c:manualLayout>
                  <c:x val="-5.8023597724053563E-2"/>
                  <c:y val="-0.34721830225562883"/>
                </c:manualLayout>
              </c:layout>
              <c:showPercent val="1"/>
            </c:dLbl>
            <c:dLbl>
              <c:idx val="1"/>
              <c:layout>
                <c:manualLayout>
                  <c:x val="5.0254769638316418E-2"/>
                  <c:y val="-3.8533008539107958E-3"/>
                </c:manualLayout>
              </c:layout>
              <c:showPercent val="1"/>
            </c:dLbl>
            <c:dLbl>
              <c:idx val="2"/>
              <c:layout>
                <c:manualLayout>
                  <c:x val="2.3259291416443652E-2"/>
                  <c:y val="1.417438873777286E-2"/>
                </c:manualLayout>
              </c:layout>
              <c:showPercent val="1"/>
            </c:dLbl>
            <c:dLbl>
              <c:idx val="3"/>
              <c:layout>
                <c:manualLayout>
                  <c:x val="-4.9342591995077531E-3"/>
                  <c:y val="1.2994531409824145E-2"/>
                </c:manualLayout>
              </c:layout>
              <c:showPercent val="1"/>
            </c:dLbl>
            <c:dLbl>
              <c:idx val="4"/>
              <c:layout>
                <c:manualLayout>
                  <c:x val="-3.4019259111510089E-3"/>
                  <c:y val="1.8629575469196368E-2"/>
                </c:manualLayout>
              </c:layout>
              <c:showPercent val="1"/>
            </c:dLbl>
            <c:dLbl>
              <c:idx val="5"/>
              <c:layout>
                <c:manualLayout>
                  <c:x val="-0.23614894500592659"/>
                  <c:y val="-0.25951576891850281"/>
                </c:manualLayout>
              </c:layout>
              <c:showPercent val="1"/>
            </c:dLbl>
            <c:numFmt formatCode="0.0%" sourceLinked="0"/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Percent val="1"/>
          </c:dLbls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0.77522399409628229</c:v>
                </c:pt>
                <c:pt idx="1">
                  <c:v>8.2000000000000003E-2</c:v>
                </c:pt>
                <c:pt idx="2">
                  <c:v>6.1000000000000006E-2</c:v>
                </c:pt>
                <c:pt idx="3">
                  <c:v>6.000000000000001E-3</c:v>
                </c:pt>
                <c:pt idx="4">
                  <c:v>7.5776005903717816E-2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1755262.4</c:v>
                </c:pt>
                <c:pt idx="1">
                  <c:v>157420.59999999998</c:v>
                </c:pt>
                <c:pt idx="2">
                  <c:v>145701.79999999999</c:v>
                </c:pt>
                <c:pt idx="3">
                  <c:v>13197.9</c:v>
                </c:pt>
                <c:pt idx="4">
                  <c:v>192617.69000000003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</c:numCache>
            </c:numRef>
          </c:val>
        </c:ser>
        <c:dLbls/>
      </c:pie3DChart>
    </c:plotArea>
    <c:legend>
      <c:legendPos val="r"/>
      <c:layout>
        <c:manualLayout>
          <c:xMode val="edge"/>
          <c:yMode val="edge"/>
          <c:x val="0.59853402349603757"/>
          <c:y val="0.13507412998840737"/>
          <c:w val="0.31619385828198504"/>
          <c:h val="0.7444040240640698"/>
        </c:manualLayout>
      </c:layout>
    </c:legend>
    <c:plotVisOnly val="1"/>
    <c:dispBlanksAs val="zero"/>
  </c:chart>
  <c:spPr>
    <a:scene3d>
      <a:camera prst="orthographicFront"/>
      <a:lightRig rig="threePt" dir="t"/>
    </a:scene3d>
    <a:sp3d prstMaterial="matte"/>
  </c:spPr>
  <c:txPr>
    <a:bodyPr/>
    <a:lstStyle/>
    <a:p>
      <a:pPr>
        <a:defRPr sz="1800"/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gradFill>
          <a:gsLst>
            <a:gs pos="0">
              <a:srgbClr val="D6ECFF">
                <a:lumMod val="75000"/>
              </a:srgbClr>
            </a:gs>
            <a:gs pos="50000">
              <a:srgbClr val="00ADDC">
                <a:lumMod val="40000"/>
                <a:lumOff val="60000"/>
              </a:srgbClr>
            </a:gs>
          </a:gsLst>
          <a:lin ang="5400000" scaled="0"/>
        </a:gradFill>
      </c:spPr>
    </c:floor>
    <c:plotArea>
      <c:layout>
        <c:manualLayout>
          <c:layoutTarget val="inner"/>
          <c:xMode val="edge"/>
          <c:yMode val="edge"/>
          <c:x val="1.2829150996513109E-2"/>
          <c:y val="3.0451071367670612E-2"/>
          <c:w val="0.95853928899480778"/>
          <c:h val="0.54923150144180966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Дошкольное образование (9 организаций)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223044.3</c:v>
                </c:pt>
                <c:pt idx="1">
                  <c:v>200691.20000000001</c:v>
                </c:pt>
                <c:pt idx="2">
                  <c:v>202709.7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Общее образование (17 общеобразовательных организаций)</c:v>
                </c:pt>
              </c:strCache>
            </c:strRef>
          </c:tx>
          <c:spPr>
            <a:gradFill flip="none" rotWithShape="1">
              <a:gsLst>
                <a:gs pos="0">
                  <a:srgbClr val="CC9099">
                    <a:shade val="30000"/>
                    <a:satMod val="115000"/>
                  </a:srgbClr>
                </a:gs>
                <a:gs pos="50000">
                  <a:srgbClr val="CC9099">
                    <a:shade val="67500"/>
                    <a:satMod val="115000"/>
                  </a:srgbClr>
                </a:gs>
                <a:gs pos="100000">
                  <a:srgbClr val="CC9099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1047385.6</c:v>
                </c:pt>
                <c:pt idx="1">
                  <c:v>906363.6</c:v>
                </c:pt>
                <c:pt idx="2">
                  <c:v>912893.9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Дополнительное образование (3 учреждения)</c:v>
                </c:pt>
              </c:strCache>
            </c:strRef>
          </c:tx>
          <c:spPr>
            <a:solidFill>
              <a:srgbClr val="DA7326"/>
            </a:soli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97860.1</c:v>
                </c:pt>
                <c:pt idx="1">
                  <c:v>73894.8</c:v>
                </c:pt>
                <c:pt idx="2">
                  <c:v>73894.8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Повышение квалификации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Лист1!$E$2:$E$4</c:f>
              <c:numCache>
                <c:formatCode>#,##0.0</c:formatCode>
                <c:ptCount val="3"/>
                <c:pt idx="0">
                  <c:v>162.69999999999999</c:v>
                </c:pt>
                <c:pt idx="1">
                  <c:v>3.3</c:v>
                </c:pt>
                <c:pt idx="2">
                  <c:v>3.3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Молодежная политика (1 учреждение)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Лист1!$F$2:$F$4</c:f>
              <c:numCache>
                <c:formatCode>#,##0.0</c:formatCode>
                <c:ptCount val="3"/>
                <c:pt idx="0">
                  <c:v>8821.2000000000007</c:v>
                </c:pt>
                <c:pt idx="1">
                  <c:v>6352.8</c:v>
                </c:pt>
                <c:pt idx="2">
                  <c:v>5501.8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Другие вопросы в образовании</c:v>
                </c:pt>
              </c:strCache>
            </c:strRef>
          </c:tx>
          <c:dLbls>
            <c:dLbl>
              <c:idx val="0"/>
              <c:layout>
                <c:manualLayout>
                  <c:x val="7.7086892405818811E-3"/>
                  <c:y val="-2.5867496204125481E-2"/>
                </c:manualLayout>
              </c:layout>
              <c:showVal val="1"/>
            </c:dLbl>
            <c:dLbl>
              <c:idx val="1"/>
              <c:layout>
                <c:manualLayout>
                  <c:x val="-3.8543446202909202E-3"/>
                  <c:y val="-2.8219086768136874E-2"/>
                </c:manualLayout>
              </c:layout>
              <c:showVal val="1"/>
            </c:dLbl>
            <c:dLbl>
              <c:idx val="2"/>
              <c:layout>
                <c:manualLayout>
                  <c:x val="1.9271723101454581E-3"/>
                  <c:y val="-2.1164315076102651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Лист1!$G$2:$G$4</c:f>
              <c:numCache>
                <c:formatCode>#,##0.0</c:formatCode>
                <c:ptCount val="3"/>
                <c:pt idx="0">
                  <c:v>64094.400000000001</c:v>
                </c:pt>
                <c:pt idx="1">
                  <c:v>55366</c:v>
                </c:pt>
                <c:pt idx="2">
                  <c:v>55366</c:v>
                </c:pt>
              </c:numCache>
            </c:numRef>
          </c:val>
        </c:ser>
        <c:dLbls/>
        <c:shape val="box"/>
        <c:axId val="134613248"/>
        <c:axId val="134635520"/>
        <c:axId val="0"/>
      </c:bar3DChart>
      <c:catAx>
        <c:axId val="13461324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34635520"/>
        <c:crosses val="autoZero"/>
        <c:auto val="1"/>
        <c:lblAlgn val="ctr"/>
        <c:lblOffset val="100"/>
      </c:catAx>
      <c:valAx>
        <c:axId val="134635520"/>
        <c:scaling>
          <c:orientation val="minMax"/>
        </c:scaling>
        <c:delete val="1"/>
        <c:axPos val="l"/>
        <c:numFmt formatCode="#,##0.0" sourceLinked="1"/>
        <c:tickLblPos val="none"/>
        <c:crossAx val="13461324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4.3456485966074702E-2"/>
          <c:y val="0.64099933340740756"/>
          <c:w val="0.69893926615099755"/>
          <c:h val="0.34672443802540481"/>
        </c:manualLayout>
      </c:layout>
      <c:txPr>
        <a:bodyPr/>
        <a:lstStyle/>
        <a:p>
          <a:pPr>
            <a:defRPr sz="12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5.1347120485180697E-2"/>
          <c:y val="0"/>
          <c:w val="0.78499513926230713"/>
          <c:h val="0.9951260387117265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Pt>
            <c:idx val="0"/>
            <c:explosion val="3"/>
          </c:dPt>
          <c:dPt>
            <c:idx val="1"/>
            <c:explosion val="19"/>
          </c:dPt>
          <c:dPt>
            <c:idx val="2"/>
            <c:explosion val="9"/>
          </c:dPt>
          <c:dPt>
            <c:idx val="3"/>
            <c:spPr>
              <a:solidFill>
                <a:schemeClr val="bg2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-0.19705700819091371"/>
                  <c:y val="5.1337083970032532E-2"/>
                </c:manualLayout>
              </c:layout>
              <c:showVal val="1"/>
            </c:dLbl>
            <c:dLbl>
              <c:idx val="1"/>
              <c:layout>
                <c:manualLayout>
                  <c:x val="0.14558178659863671"/>
                  <c:y val="-0.27569751490477667"/>
                </c:manualLayout>
              </c:layout>
              <c:showVal val="1"/>
            </c:dLbl>
            <c:dLbl>
              <c:idx val="2"/>
              <c:layout>
                <c:manualLayout>
                  <c:x val="0.15689732478392426"/>
                  <c:y val="4.4572395513559654E-2"/>
                </c:manualLayout>
              </c:layout>
              <c:showVal val="1"/>
            </c:dLbl>
            <c:dLbl>
              <c:idx val="3"/>
              <c:layout>
                <c:manualLayout>
                  <c:x val="9.1476617109994482E-2"/>
                  <c:y val="9.8341902589788546E-2"/>
                </c:manualLayout>
              </c:layout>
              <c:showVal val="1"/>
            </c:dLbl>
            <c:spPr>
              <a:solidFill>
                <a:srgbClr val="ADFBD6"/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добыча</c:v>
                </c:pt>
                <c:pt idx="1">
                  <c:v>обработка</c:v>
                </c:pt>
                <c:pt idx="2">
                  <c:v>электроэнергия, газ, вода</c:v>
                </c:pt>
                <c:pt idx="3">
                  <c:v>водоснабжение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1072.9000000000001</c:v>
                </c:pt>
                <c:pt idx="1">
                  <c:v>1739.1</c:v>
                </c:pt>
                <c:pt idx="2">
                  <c:v>626.1</c:v>
                </c:pt>
                <c:pt idx="3">
                  <c:v>420.5</c:v>
                </c:pt>
              </c:numCache>
            </c:numRef>
          </c:val>
        </c:ser>
        <c:dLbls/>
      </c:pie3DChart>
    </c:plotArea>
    <c:legend>
      <c:legendPos val="r"/>
      <c:layout>
        <c:manualLayout>
          <c:xMode val="edge"/>
          <c:yMode val="edge"/>
          <c:x val="0"/>
          <c:y val="0.81390856406954282"/>
          <c:w val="1"/>
          <c:h val="0.1798876501790137"/>
        </c:manualLayout>
      </c:layout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7.4736134830203943E-2"/>
          <c:y val="0.23855007139057638"/>
          <c:w val="0.922784997258421"/>
          <c:h val="9.3023255813953501E-2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расходов</c:v>
                </c:pt>
              </c:strCache>
            </c:strRef>
          </c:tx>
          <c:dLbls>
            <c:dLbl>
              <c:idx val="0"/>
              <c:layout>
                <c:manualLayout>
                  <c:x val="-6.7087019513424231E-2"/>
                  <c:y val="-4.076485903860692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 </a:t>
                    </a:r>
                    <a:r>
                      <a:rPr lang="ru-RU" dirty="0" smtClean="0"/>
                      <a:t>4</a:t>
                    </a:r>
                    <a:r>
                      <a:rPr lang="en-US" dirty="0" smtClean="0"/>
                      <a:t>41</a:t>
                    </a:r>
                    <a:r>
                      <a:rPr lang="en-US" baseline="0" dirty="0" smtClean="0"/>
                      <a:t> 368,3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-4.1441276816946912E-2"/>
                  <c:y val="-3.4883720930232537E-2"/>
                </c:manualLayout>
              </c:layout>
              <c:showVal val="1"/>
            </c:dLbl>
            <c:dLbl>
              <c:idx val="2"/>
              <c:layout>
                <c:manualLayout>
                  <c:x val="-7.9000620698555804E-2"/>
                  <c:y val="-4.4720941906092215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1433203.5</c:v>
                </c:pt>
                <c:pt idx="1">
                  <c:v>1242671.7</c:v>
                </c:pt>
                <c:pt idx="2">
                  <c:v>1250369.5</c:v>
                </c:pt>
              </c:numCache>
            </c:numRef>
          </c:val>
        </c:ser>
        <c:dLbls/>
        <c:marker val="1"/>
        <c:axId val="134647168"/>
        <c:axId val="74351744"/>
      </c:lineChart>
      <c:catAx>
        <c:axId val="134647168"/>
        <c:scaling>
          <c:orientation val="minMax"/>
        </c:scaling>
        <c:delete val="1"/>
        <c:axPos val="b"/>
        <c:numFmt formatCode="General" sourceLinked="1"/>
        <c:tickLblPos val="none"/>
        <c:crossAx val="74351744"/>
        <c:crosses val="autoZero"/>
        <c:auto val="1"/>
        <c:lblAlgn val="ctr"/>
        <c:lblOffset val="100"/>
      </c:catAx>
      <c:valAx>
        <c:axId val="74351744"/>
        <c:scaling>
          <c:orientation val="minMax"/>
        </c:scaling>
        <c:delete val="1"/>
        <c:axPos val="l"/>
        <c:numFmt formatCode="#,##0.00" sourceLinked="1"/>
        <c:tickLblPos val="none"/>
        <c:crossAx val="13464716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594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CCCF5"/>
            </a:soli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468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на 01.01.2025</c:v>
                </c:pt>
                <c:pt idx="1">
                  <c:v>на 01.01.2026</c:v>
                </c:pt>
                <c:pt idx="2">
                  <c:v>на 01.01.2027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13948.9</c:v>
                </c:pt>
                <c:pt idx="2">
                  <c:v>28329</c:v>
                </c:pt>
              </c:numCache>
            </c:numRef>
          </c:val>
        </c:ser>
        <c:dLbls/>
        <c:shape val="box"/>
        <c:axId val="163001472"/>
        <c:axId val="163003008"/>
        <c:axId val="0"/>
      </c:bar3DChart>
      <c:catAx>
        <c:axId val="163001472"/>
        <c:scaling>
          <c:orientation val="minMax"/>
        </c:scaling>
        <c:delete val="1"/>
        <c:axPos val="b"/>
        <c:tickLblPos val="none"/>
        <c:crossAx val="163003008"/>
        <c:crosses val="autoZero"/>
        <c:auto val="1"/>
        <c:lblAlgn val="ctr"/>
        <c:lblOffset val="100"/>
      </c:catAx>
      <c:valAx>
        <c:axId val="163003008"/>
        <c:scaling>
          <c:orientation val="minMax"/>
          <c:max val="36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163001472"/>
        <c:crosses val="autoZero"/>
        <c:crossBetween val="between"/>
        <c:majorUnit val="5000"/>
        <c:minorUnit val="1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616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60000"/>
                  </a:schemeClr>
                </a:gs>
                <a:gs pos="33000">
                  <a:schemeClr val="accent5">
                    <a:tint val="86500"/>
                  </a:schemeClr>
                </a:gs>
                <a:gs pos="46750">
                  <a:schemeClr val="accent5">
                    <a:tint val="71000"/>
                    <a:satMod val="112000"/>
                  </a:schemeClr>
                </a:gs>
                <a:gs pos="53000">
                  <a:schemeClr val="accent5">
                    <a:tint val="71000"/>
                    <a:satMod val="112000"/>
                  </a:schemeClr>
                </a:gs>
                <a:gs pos="68000">
                  <a:schemeClr val="accent5">
                    <a:tint val="86000"/>
                  </a:schemeClr>
                </a:gs>
                <a:gs pos="100000">
                  <a:schemeClr val="accent5">
                    <a:shade val="60000"/>
                  </a:schemeClr>
                </a:gs>
              </a:gsLst>
              <a:lin ang="8350000" scaled="1"/>
            </a:gra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0"/>
            <c:spPr>
              <a:solidFill>
                <a:schemeClr val="accent2">
                  <a:lumMod val="20000"/>
                  <a:lumOff val="80000"/>
                </a:schemeClr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477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/>
        <c:shape val="box"/>
        <c:axId val="163040640"/>
        <c:axId val="163124352"/>
        <c:axId val="0"/>
      </c:bar3DChart>
      <c:catAx>
        <c:axId val="163040640"/>
        <c:scaling>
          <c:orientation val="minMax"/>
        </c:scaling>
        <c:delete val="1"/>
        <c:axPos val="b"/>
        <c:tickLblPos val="none"/>
        <c:crossAx val="163124352"/>
        <c:crosses val="autoZero"/>
        <c:auto val="1"/>
        <c:lblAlgn val="ctr"/>
        <c:lblOffset val="100"/>
      </c:catAx>
      <c:valAx>
        <c:axId val="163124352"/>
        <c:scaling>
          <c:orientation val="minMax"/>
          <c:max val="10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163040640"/>
        <c:crosses val="autoZero"/>
        <c:crossBetween val="between"/>
        <c:majorUnit val="1000"/>
        <c:minorUnit val="10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AngAx val="1"/>
    </c:view3D>
    <c:plotArea>
      <c:layout/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C000"/>
            </a:solidFill>
          </c:spPr>
          <c:dLbls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493.5</c:v>
                </c:pt>
                <c:pt idx="1">
                  <c:v>560</c:v>
                </c:pt>
                <c:pt idx="2">
                  <c:v>626.1</c:v>
                </c:pt>
                <c:pt idx="3">
                  <c:v>695.5</c:v>
                </c:pt>
                <c:pt idx="4">
                  <c:v>771.8</c:v>
                </c:pt>
                <c:pt idx="5">
                  <c:v>855.7</c:v>
                </c:pt>
              </c:numCache>
            </c:numRef>
          </c:val>
        </c:ser>
        <c:dLbls/>
        <c:shape val="cone"/>
        <c:axId val="158613888"/>
        <c:axId val="158615424"/>
        <c:axId val="0"/>
      </c:bar3DChart>
      <c:catAx>
        <c:axId val="158613888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10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8615424"/>
        <c:crosses val="autoZero"/>
        <c:auto val="1"/>
        <c:lblAlgn val="ctr"/>
        <c:lblOffset val="100"/>
      </c:catAx>
      <c:valAx>
        <c:axId val="158615424"/>
        <c:scaling>
          <c:orientation val="minMax"/>
        </c:scaling>
        <c:delete val="1"/>
        <c:axPos val="b"/>
        <c:majorGridlines/>
        <c:numFmt formatCode="General" sourceLinked="1"/>
        <c:tickLblPos val="none"/>
        <c:crossAx val="15861388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8"/>
  <c:chart>
    <c:autoTitleDeleted val="1"/>
    <c:plotArea>
      <c:layout>
        <c:manualLayout>
          <c:layoutTarget val="inner"/>
          <c:xMode val="edge"/>
          <c:yMode val="edge"/>
          <c:x val="2.7936491176708204E-2"/>
          <c:y val="0.27612099883666608"/>
          <c:w val="0.94412701764659035"/>
          <c:h val="0.56850129825416262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1000.9</c:v>
                </c:pt>
                <c:pt idx="1">
                  <c:v>786.3</c:v>
                </c:pt>
                <c:pt idx="2">
                  <c:v>1072.9000000000001</c:v>
                </c:pt>
                <c:pt idx="3">
                  <c:v>1332.5</c:v>
                </c:pt>
                <c:pt idx="4">
                  <c:v>1560.8</c:v>
                </c:pt>
                <c:pt idx="5">
                  <c:v>1784</c:v>
                </c:pt>
              </c:numCache>
            </c:numRef>
          </c:val>
        </c:ser>
        <c:dLbls/>
        <c:axId val="158823552"/>
        <c:axId val="158825088"/>
      </c:barChart>
      <c:catAx>
        <c:axId val="15882355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58825088"/>
        <c:crosses val="autoZero"/>
        <c:auto val="1"/>
        <c:lblAlgn val="ctr"/>
        <c:lblOffset val="100"/>
      </c:catAx>
      <c:valAx>
        <c:axId val="158825088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5882355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400" b="1" i="0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Индекс производства продукции сельского хозяйства, %</a:t>
            </a:r>
            <a:endParaRPr lang="ru-RU" sz="1400" b="1" i="0" baseline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5901966565413544"/>
          <c:y val="2.607439601756426E-3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933926567846891"/>
          <c:w val="0.87218887106902065"/>
          <c:h val="0.6010343557727295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5.0042081945184134E-2"/>
                  <c:y val="-6.3877875812700421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0033CC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96.3</c:v>
                </c:pt>
                <c:pt idx="1">
                  <c:v>103.2</c:v>
                </c:pt>
                <c:pt idx="2">
                  <c:v>96.8</c:v>
                </c:pt>
                <c:pt idx="3">
                  <c:v>96.5</c:v>
                </c:pt>
                <c:pt idx="4">
                  <c:v>96.5</c:v>
                </c:pt>
                <c:pt idx="5">
                  <c:v>97.7</c:v>
                </c:pt>
              </c:numCache>
            </c:numRef>
          </c:val>
        </c:ser>
        <c:dLbls/>
        <c:marker val="1"/>
        <c:axId val="127946112"/>
        <c:axId val="158925952"/>
      </c:lineChart>
      <c:catAx>
        <c:axId val="12794611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8925952"/>
        <c:crosses val="autoZero"/>
        <c:auto val="1"/>
        <c:lblAlgn val="ctr"/>
        <c:lblOffset val="100"/>
      </c:catAx>
      <c:valAx>
        <c:axId val="158925952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2794611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200" baseline="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>
        <c:manualLayout>
          <c:layoutTarget val="inner"/>
          <c:xMode val="edge"/>
          <c:yMode val="edge"/>
          <c:x val="1.9171979102680241E-2"/>
          <c:y val="0"/>
          <c:w val="0.93052677144044649"/>
          <c:h val="0.64067863042082329"/>
        </c:manualLayout>
      </c:layout>
      <c:bar3DChart>
        <c:barDir val="col"/>
        <c:grouping val="stacked"/>
        <c:ser>
          <c:idx val="0"/>
          <c:order val="0"/>
          <c:tx>
            <c:strRef>
              <c:f>Лист1!$C$1</c:f>
              <c:strCache>
                <c:ptCount val="1"/>
                <c:pt idx="0">
                  <c:v>растениеводство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dLbls>
            <c:dLbl>
              <c:idx val="0"/>
              <c:layout>
                <c:manualLayout>
                  <c:x val="6.5843160554658704E-3"/>
                  <c:y val="-7.4073555623990969E-3"/>
                </c:manualLayout>
              </c:layout>
              <c:showVal val="1"/>
            </c:dLbl>
            <c:dLbl>
              <c:idx val="1"/>
              <c:layout>
                <c:manualLayout>
                  <c:x val="1.3168632110931722E-2"/>
                  <c:y val="3.7036777811996287E-3"/>
                </c:manualLayout>
              </c:layout>
              <c:showVal val="1"/>
            </c:dLbl>
            <c:dLbl>
              <c:idx val="2"/>
              <c:layout>
                <c:manualLayout>
                  <c:x val="1.3168632110931722E-2"/>
                  <c:y val="3.7036777811996287E-3"/>
                </c:manualLayout>
              </c:layout>
              <c:showVal val="1"/>
            </c:dLbl>
            <c:dLbl>
              <c:idx val="3"/>
              <c:layout>
                <c:manualLayout>
                  <c:x val="1.0973860092443105E-2"/>
                  <c:y val="-3.7036777811996287E-3"/>
                </c:manualLayout>
              </c:layout>
              <c:showVal val="1"/>
            </c:dLbl>
            <c:dLbl>
              <c:idx val="4"/>
              <c:layout>
                <c:manualLayout>
                  <c:x val="1.0973860092443187E-2"/>
                  <c:y val="0"/>
                </c:manualLayout>
              </c:layout>
              <c:showVal val="1"/>
            </c:dLbl>
            <c:dLbl>
              <c:idx val="5"/>
              <c:layout>
                <c:manualLayout>
                  <c:x val="1.0973860092443105E-2"/>
                  <c:y val="3.7036777811995619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605</c:v>
                </c:pt>
                <c:pt idx="1">
                  <c:v>654</c:v>
                </c:pt>
                <c:pt idx="2">
                  <c:v>666</c:v>
                </c:pt>
                <c:pt idx="3">
                  <c:v>675</c:v>
                </c:pt>
                <c:pt idx="4">
                  <c:v>681</c:v>
                </c:pt>
                <c:pt idx="5">
                  <c:v>688</c:v>
                </c:pt>
              </c:numCache>
            </c:numRef>
          </c:val>
        </c:ser>
        <c:ser>
          <c:idx val="1"/>
          <c:order val="1"/>
          <c:tx>
            <c:strRef>
              <c:f>Лист1!$B$1</c:f>
              <c:strCache>
                <c:ptCount val="1"/>
                <c:pt idx="0">
                  <c:v>животноводство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8.7790880739544858E-3"/>
                  <c:y val="4.8147811155594127E-2"/>
                </c:manualLayout>
              </c:layout>
              <c:showVal val="1"/>
            </c:dLbl>
            <c:dLbl>
              <c:idx val="2"/>
              <c:layout>
                <c:manualLayout>
                  <c:x val="8.7790880739544858E-3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6.5843160554658704E-3"/>
                  <c:y val="3.7036777811996287E-3"/>
                </c:manualLayout>
              </c:layout>
              <c:showVal val="1"/>
            </c:dLbl>
            <c:dLbl>
              <c:idx val="4"/>
              <c:layout>
                <c:manualLayout>
                  <c:x val="1.7558176147909051E-2"/>
                  <c:y val="-1.1111033343598645E-2"/>
                </c:manualLayout>
              </c:layout>
              <c:showVal val="1"/>
            </c:dLbl>
            <c:dLbl>
              <c:idx val="5"/>
              <c:layout>
                <c:manualLayout>
                  <c:x val="1.7558176147908982E-2"/>
                  <c:y val="-3.3949987467845898E-17"/>
                </c:manualLayout>
              </c:layout>
              <c:showVal val="1"/>
            </c:dLbl>
            <c:dLbl>
              <c:idx val="6"/>
              <c:layout>
                <c:manualLayout>
                  <c:x val="1.6345481740672727E-2"/>
                  <c:y val="-4.5583726537841126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1312</c:v>
                </c:pt>
                <c:pt idx="1">
                  <c:v>1512</c:v>
                </c:pt>
                <c:pt idx="2">
                  <c:v>1517</c:v>
                </c:pt>
                <c:pt idx="3">
                  <c:v>1525</c:v>
                </c:pt>
                <c:pt idx="4">
                  <c:v>1530</c:v>
                </c:pt>
                <c:pt idx="5">
                  <c:v>1560</c:v>
                </c:pt>
              </c:numCache>
            </c:numRef>
          </c:val>
        </c:ser>
        <c:dLbls/>
        <c:shape val="cylinder"/>
        <c:axId val="159000832"/>
        <c:axId val="159080448"/>
        <c:axId val="0"/>
      </c:bar3DChart>
      <c:catAx>
        <c:axId val="15900083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9080448"/>
        <c:crossesAt val="0"/>
        <c:auto val="1"/>
        <c:lblAlgn val="ctr"/>
        <c:lblOffset val="100"/>
      </c:catAx>
      <c:valAx>
        <c:axId val="159080448"/>
        <c:scaling>
          <c:orientation val="minMax"/>
        </c:scaling>
        <c:delete val="1"/>
        <c:axPos val="l"/>
        <c:numFmt formatCode="General" sourceLinked="1"/>
        <c:tickLblPos val="none"/>
        <c:crossAx val="1590008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2.5071174949182991E-2"/>
          <c:y val="0.71244777911537904"/>
          <c:w val="0.91111122277792356"/>
          <c:h val="0.17967708262509349"/>
        </c:manualLayout>
      </c:layout>
      <c:txPr>
        <a:bodyPr/>
        <a:lstStyle/>
        <a:p>
          <a:pPr>
            <a:defRPr sz="1400">
              <a:solidFill>
                <a:schemeClr val="tx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6.1330227939325022E-2"/>
          <c:y val="6.1888800375320158E-2"/>
          <c:w val="0.8669247129967208"/>
          <c:h val="0.7273215087123645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spPr>
              <a:solidFill>
                <a:schemeClr val="accent1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3404.4</c:v>
                </c:pt>
                <c:pt idx="1">
                  <c:v>3499.6</c:v>
                </c:pt>
                <c:pt idx="2">
                  <c:v>3668.7</c:v>
                </c:pt>
                <c:pt idx="3">
                  <c:v>3955.7</c:v>
                </c:pt>
                <c:pt idx="4">
                  <c:v>4233</c:v>
                </c:pt>
                <c:pt idx="5">
                  <c:v>4538.7</c:v>
                </c:pt>
              </c:numCache>
            </c:numRef>
          </c:val>
        </c:ser>
        <c:dLbls/>
        <c:axId val="159054464"/>
        <c:axId val="159060352"/>
      </c:barChart>
      <c:catAx>
        <c:axId val="15905446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9060352"/>
        <c:crossesAt val="0"/>
        <c:auto val="1"/>
        <c:lblAlgn val="ctr"/>
        <c:lblOffset val="100"/>
      </c:catAx>
      <c:valAx>
        <c:axId val="159060352"/>
        <c:scaling>
          <c:orientation val="minMax"/>
        </c:scaling>
        <c:delete val="1"/>
        <c:axPos val="l"/>
        <c:majorGridlines/>
        <c:minorGridlines>
          <c:spPr>
            <a:ln w="6350">
              <a:solidFill>
                <a:schemeClr val="tx2">
                  <a:lumMod val="20000"/>
                  <a:lumOff val="80000"/>
                  <a:alpha val="0"/>
                </a:schemeClr>
              </a:solidFill>
            </a:ln>
          </c:spPr>
        </c:minorGridlines>
        <c:numFmt formatCode="General" sourceLinked="1"/>
        <c:tickLblPos val="none"/>
        <c:crossAx val="159054464"/>
        <c:crosses val="autoZero"/>
        <c:crossBetween val="between"/>
      </c:valAx>
      <c:spPr>
        <a:solidFill>
          <a:schemeClr val="tx2">
            <a:lumMod val="20000"/>
            <a:lumOff val="80000"/>
          </a:schemeClr>
        </a:solidFill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600"/>
            </a:pPr>
            <a:r>
              <a:rPr lang="ru-RU" sz="1400" dirty="0"/>
              <a:t>Платные услуги населению</a:t>
            </a:r>
            <a:r>
              <a:rPr lang="ru-RU" sz="1400" dirty="0" smtClean="0"/>
              <a:t>, млн. руб. </a:t>
            </a:r>
          </a:p>
        </c:rich>
      </c:tx>
    </c:title>
    <c:view3D>
      <c:rAngAx val="1"/>
    </c:view3D>
    <c:sideWall>
      <c:spPr>
        <a:solidFill>
          <a:schemeClr val="bg1">
            <a:lumMod val="85000"/>
          </a:schemeClr>
        </a:solidFill>
      </c:spPr>
    </c:sideWall>
    <c:backWall>
      <c:spPr>
        <a:solidFill>
          <a:schemeClr val="bg1">
            <a:lumMod val="85000"/>
          </a:schemeClr>
        </a:solidFill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Платные услуги населению, млн. руб.</c:v>
                </c:pt>
              </c:strCache>
            </c:strRef>
          </c:tx>
          <c:spPr>
            <a:solidFill>
              <a:srgbClr val="0099FF"/>
            </a:solidFill>
          </c:spPr>
          <c:dLbls>
            <c:spPr>
              <a:solidFill>
                <a:schemeClr val="accent3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482</c:v>
                </c:pt>
                <c:pt idx="1">
                  <c:v>539.1</c:v>
                </c:pt>
                <c:pt idx="2">
                  <c:v>602.6</c:v>
                </c:pt>
                <c:pt idx="3">
                  <c:v>646.70000000000005</c:v>
                </c:pt>
                <c:pt idx="4">
                  <c:v>690.7</c:v>
                </c:pt>
                <c:pt idx="5">
                  <c:v>738.4</c:v>
                </c:pt>
              </c:numCache>
            </c:numRef>
          </c:val>
        </c:ser>
        <c:dLbls/>
        <c:shape val="cone"/>
        <c:axId val="158967296"/>
        <c:axId val="158968832"/>
        <c:axId val="0"/>
      </c:bar3DChart>
      <c:catAx>
        <c:axId val="15896729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8968832"/>
        <c:crosses val="autoZero"/>
        <c:auto val="1"/>
        <c:lblAlgn val="ctr"/>
        <c:lblOffset val="100"/>
      </c:catAx>
      <c:valAx>
        <c:axId val="158968832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5896729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</a:defRPr>
            </a:pPr>
            <a:r>
              <a:rPr lang="ru-RU" sz="1400" b="1" i="0" baseline="0" dirty="0" smtClean="0">
                <a:solidFill>
                  <a:schemeClr val="tx1"/>
                </a:solidFill>
              </a:rPr>
              <a:t>Индекс потребительских цен, %</a:t>
            </a:r>
            <a:endParaRPr lang="ru-RU" sz="1400" b="1" i="0" baseline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3475067392799071"/>
          <c:y val="2.6631313934854059E-2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231670974986859"/>
          <c:w val="0.87218887106902065"/>
          <c:h val="0.608056517027557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7.5041958868209052E-2"/>
                  <c:y val="-7.7552836196353794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33CC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106.4</c:v>
                </c:pt>
                <c:pt idx="1">
                  <c:v>119.6</c:v>
                </c:pt>
                <c:pt idx="2">
                  <c:v>105.2</c:v>
                </c:pt>
                <c:pt idx="3">
                  <c:v>105.1</c:v>
                </c:pt>
                <c:pt idx="4">
                  <c:v>104.1</c:v>
                </c:pt>
                <c:pt idx="5">
                  <c:v>104.1</c:v>
                </c:pt>
              </c:numCache>
            </c:numRef>
          </c:val>
        </c:ser>
        <c:dLbls/>
        <c:marker val="1"/>
        <c:axId val="159047040"/>
        <c:axId val="159233152"/>
      </c:lineChart>
      <c:catAx>
        <c:axId val="15904704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9233152"/>
        <c:crosses val="autoZero"/>
        <c:auto val="1"/>
        <c:lblAlgn val="ctr"/>
        <c:lblOffset val="100"/>
      </c:catAx>
      <c:valAx>
        <c:axId val="159233152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59047040"/>
        <c:crosses val="autoZero"/>
        <c:crossBetween val="between"/>
      </c:valAx>
    </c:plotArea>
    <c:plotVisOnly val="1"/>
    <c:dispBlanksAs val="gap"/>
  </c:chart>
  <c:spPr>
    <a:solidFill>
      <a:schemeClr val="accent6">
        <a:lumMod val="40000"/>
        <a:lumOff val="60000"/>
      </a:schemeClr>
    </a:solidFill>
  </c:spPr>
  <c:txPr>
    <a:bodyPr/>
    <a:lstStyle/>
    <a:p>
      <a:pPr>
        <a:defRPr sz="1200" baseline="0"/>
      </a:pPr>
      <a:endParaRPr lang="ru-RU"/>
    </a:p>
  </c:txPr>
  <c:externalData r:id="rId1"/>
</c:chartSpace>
</file>

<file path=ppt/diagrams/_rels/data26.xml.rels><?xml version="1.0" encoding="UTF-8" standalone="yes"?>
<Relationships xmlns="http://schemas.openxmlformats.org/package/2006/relationships"><Relationship Id="rId1" Type="http://schemas.openxmlformats.org/officeDocument/2006/relationships/hyperlink" Target="http://&#1091;&#1089;&#1090;&#1100;-&#1072;&#1073;&#1072;&#1082;&#1072;&#1085;.&#1088;&#1091;&#1089;/" TargetMode="Externa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4F5703-4AD9-406B-AFA4-BEA8FF821509}" type="doc">
      <dgm:prSet loTypeId="urn:microsoft.com/office/officeart/2005/8/layout/arrow4" loCatId="process" qsTypeId="urn:microsoft.com/office/officeart/2005/8/quickstyle/3d2" qsCatId="3D" csTypeId="urn:microsoft.com/office/officeart/2005/8/colors/colorful3" csCatId="colorful"/>
      <dgm:spPr/>
      <dgm:t>
        <a:bodyPr/>
        <a:lstStyle/>
        <a:p>
          <a:endParaRPr lang="ru-RU"/>
        </a:p>
      </dgm:t>
    </dgm:pt>
    <dgm:pt modelId="{718DF482-D4DB-4A29-842E-2EECFB4A2E5C}">
      <dgm:prSet/>
      <dgm:spPr/>
      <dgm:t>
        <a:bodyPr/>
        <a:lstStyle/>
        <a:p>
          <a:pPr rtl="0"/>
          <a:r>
            <a:rPr lang="ru-RU" b="1" i="0" baseline="0" dirty="0" smtClean="0">
              <a:solidFill>
                <a:schemeClr val="accent1">
                  <a:lumMod val="50000"/>
                </a:schemeClr>
              </a:solidFill>
            </a:rPr>
            <a:t>Бюджет Усть-Абаканского района – социальный бюджет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60466B31-AF58-4B39-B68B-A9693E45B3C9}" type="par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714183D1-46D5-4F06-AB76-03681A3C4781}" type="sib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1309AC7E-52F1-4EB8-BD98-3A6B880742D2}" type="pres">
      <dgm:prSet presAssocID="{F44F5703-4AD9-406B-AFA4-BEA8FF821509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705621-E2E0-4A04-928F-13AAF10452AE}" type="pres">
      <dgm:prSet presAssocID="{718DF482-D4DB-4A29-842E-2EECFB4A2E5C}" presName="upArrow" presStyleLbl="node1" presStyleIdx="0" presStyleCnt="1" custAng="10800000" custLinFactNeighborX="-8047" custLinFactNeighborY="-183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2392B656-4CEE-4630-8A93-C1D169900F24}" type="pres">
      <dgm:prSet presAssocID="{718DF482-D4DB-4A29-842E-2EECFB4A2E5C}" presName="upArrowText" presStyleLbl="revTx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C35446-C734-4011-8CF3-31B423360BFA}" srcId="{F44F5703-4AD9-406B-AFA4-BEA8FF821509}" destId="{718DF482-D4DB-4A29-842E-2EECFB4A2E5C}" srcOrd="0" destOrd="0" parTransId="{60466B31-AF58-4B39-B68B-A9693E45B3C9}" sibTransId="{714183D1-46D5-4F06-AB76-03681A3C4781}"/>
    <dgm:cxn modelId="{663048D3-A5B4-4D8C-A993-BA4ECCC9713E}" type="presOf" srcId="{718DF482-D4DB-4A29-842E-2EECFB4A2E5C}" destId="{2392B656-4CEE-4630-8A93-C1D169900F24}" srcOrd="0" destOrd="0" presId="urn:microsoft.com/office/officeart/2005/8/layout/arrow4"/>
    <dgm:cxn modelId="{BF87CBAF-C01D-45F7-8735-15C9F24EC2A2}" type="presOf" srcId="{F44F5703-4AD9-406B-AFA4-BEA8FF821509}" destId="{1309AC7E-52F1-4EB8-BD98-3A6B880742D2}" srcOrd="0" destOrd="0" presId="urn:microsoft.com/office/officeart/2005/8/layout/arrow4"/>
    <dgm:cxn modelId="{BA0C7DE6-61DE-4451-A652-17A9E5CBA761}" type="presParOf" srcId="{1309AC7E-52F1-4EB8-BD98-3A6B880742D2}" destId="{D3705621-E2E0-4A04-928F-13AAF10452AE}" srcOrd="0" destOrd="0" presId="urn:microsoft.com/office/officeart/2005/8/layout/arrow4"/>
    <dgm:cxn modelId="{6D151571-8A64-4DF1-9154-2B81CB67A37C}" type="presParOf" srcId="{1309AC7E-52F1-4EB8-BD98-3A6B880742D2}" destId="{2392B656-4CEE-4630-8A93-C1D169900F24}" srcOrd="1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2E0D0D-413F-4873-9312-DF550E1779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A6DAE13-2D84-4315-AB61-CFE43C424431}" type="presOf" srcId="{F8666547-D28F-4D89-8F79-700D7C81A9BF}" destId="{A58C4849-C275-4184-AB08-641E6033B6D0}" srcOrd="0" destOrd="0" presId="urn:microsoft.com/office/officeart/2005/8/layout/vList2"/>
    <dgm:cxn modelId="{F95067A3-C89E-4451-851D-90F8AFDDCAD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C46077-82F9-46B5-B6AE-B339A42917E9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4A73B7A-AEED-47C8-9A15-7DBCFD1C5857}" type="presOf" srcId="{84057E5B-46AD-4CD3-AD6E-8932A523E451}" destId="{F283F43F-10E6-4B88-9B8C-A6E1D7F295D9}" srcOrd="0" destOrd="0" presId="urn:microsoft.com/office/officeart/2005/8/layout/vList2"/>
    <dgm:cxn modelId="{E3CE679D-9973-469C-AB4F-0E95E71403E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5496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1B85F95-2F27-4AC4-BFED-9E6158C39EA6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D5262DD-CDAC-43F9-AAA5-801DE55114F2}" type="presOf" srcId="{1566F6CF-C665-436D-B779-88A8A80C1C5D}" destId="{79F34D2B-5F80-456A-B944-5D38073B2182}" srcOrd="0" destOrd="0" presId="urn:microsoft.com/office/officeart/2005/8/layout/vList2"/>
    <dgm:cxn modelId="{CD0A0134-6875-4EBC-B009-F566B154E898}" type="presOf" srcId="{F8666547-D28F-4D89-8F79-700D7C81A9BF}" destId="{A58C4849-C275-4184-AB08-641E6033B6D0}" srcOrd="0" destOrd="0" presId="urn:microsoft.com/office/officeart/2005/8/layout/vList2"/>
    <dgm:cxn modelId="{91AD2CEB-4045-49E3-B70B-4B453EA44ACD}" type="presParOf" srcId="{F283F43F-10E6-4B88-9B8C-A6E1D7F295D9}" destId="{A58C4849-C275-4184-AB08-641E6033B6D0}" srcOrd="0" destOrd="0" presId="urn:microsoft.com/office/officeart/2005/8/layout/vList2"/>
    <dgm:cxn modelId="{11410DF3-F04C-415B-8A5B-2F69F9C9342C}" type="presParOf" srcId="{F283F43F-10E6-4B88-9B8C-A6E1D7F295D9}" destId="{4059FFB4-9F16-407A-99E1-3875466703CC}" srcOrd="1" destOrd="0" presId="urn:microsoft.com/office/officeart/2005/8/layout/vList2"/>
    <dgm:cxn modelId="{81CAC271-28FC-495E-B2FE-133428753165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Y="666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98BC46-262D-47F4-A821-D328D4882F4E}" type="presOf" srcId="{F8666547-D28F-4D89-8F79-700D7C81A9BF}" destId="{A58C4849-C275-4184-AB08-641E6033B6D0}" srcOrd="0" destOrd="0" presId="urn:microsoft.com/office/officeart/2005/8/layout/vList2"/>
    <dgm:cxn modelId="{6F429A01-2AE1-4935-8D3B-174F2A4108BC}" type="presOf" srcId="{84057E5B-46AD-4CD3-AD6E-8932A523E451}" destId="{F283F43F-10E6-4B88-9B8C-A6E1D7F295D9}" srcOrd="0" destOrd="0" presId="urn:microsoft.com/office/officeart/2005/8/layout/vList2"/>
    <dgm:cxn modelId="{876E4A3F-D11C-4CAF-BBEC-9CB35BB4AC6C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38821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4065" custLinFactNeighborY="-7550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9CC47F-8047-4AB0-8550-B3EC030D9DE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BC676C2-4BC4-4706-B6CB-89B0D5635485}" type="presOf" srcId="{F8666547-D28F-4D89-8F79-700D7C81A9BF}" destId="{A58C4849-C275-4184-AB08-641E6033B6D0}" srcOrd="0" destOrd="0" presId="urn:microsoft.com/office/officeart/2005/8/layout/vList2"/>
    <dgm:cxn modelId="{EC7ACA22-3173-4558-BED1-5382C757BEF3}" type="presOf" srcId="{1566F6CF-C665-436D-B779-88A8A80C1C5D}" destId="{79F34D2B-5F80-456A-B944-5D38073B2182}" srcOrd="0" destOrd="0" presId="urn:microsoft.com/office/officeart/2005/8/layout/vList2"/>
    <dgm:cxn modelId="{3824F719-27C3-41FB-B404-76E605F6BF7C}" type="presParOf" srcId="{F283F43F-10E6-4B88-9B8C-A6E1D7F295D9}" destId="{A58C4849-C275-4184-AB08-641E6033B6D0}" srcOrd="0" destOrd="0" presId="urn:microsoft.com/office/officeart/2005/8/layout/vList2"/>
    <dgm:cxn modelId="{38C37441-73E8-477C-A283-B9E337C64896}" type="presParOf" srcId="{F283F43F-10E6-4B88-9B8C-A6E1D7F295D9}" destId="{4059FFB4-9F16-407A-99E1-3875466703CC}" srcOrd="1" destOrd="0" presId="urn:microsoft.com/office/officeart/2005/8/layout/vList2"/>
    <dgm:cxn modelId="{D54F2826-F534-4A87-AA68-1D49159C3BCA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Природоохранные мероприятия.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NeighborX="-2083" custLinFactNeighborY="-5000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900628D0-17AA-4977-80BF-8B9DB781D187}" type="presOf" srcId="{1566F6CF-C665-436D-B779-88A8A80C1C5D}" destId="{79F34D2B-5F80-456A-B944-5D38073B2182}" srcOrd="0" destOrd="0" presId="urn:microsoft.com/office/officeart/2005/8/layout/vList2"/>
    <dgm:cxn modelId="{83F213F8-DF4B-4C94-AE8E-A5FFA9309C94}" type="presOf" srcId="{84057E5B-46AD-4CD3-AD6E-8932A523E451}" destId="{F283F43F-10E6-4B88-9B8C-A6E1D7F295D9}" srcOrd="0" destOrd="0" presId="urn:microsoft.com/office/officeart/2005/8/layout/vList2"/>
    <dgm:cxn modelId="{D539F497-A67E-4993-9043-E30AE34B9406}" type="presOf" srcId="{F8666547-D28F-4D89-8F79-700D7C81A9BF}" destId="{A58C4849-C275-4184-AB08-641E6033B6D0}" srcOrd="0" destOrd="0" presId="urn:microsoft.com/office/officeart/2005/8/layout/vList2"/>
    <dgm:cxn modelId="{22CF65B0-6A9A-4159-B7B8-12C064AC0B1E}" type="presParOf" srcId="{F283F43F-10E6-4B88-9B8C-A6E1D7F295D9}" destId="{A58C4849-C275-4184-AB08-641E6033B6D0}" srcOrd="0" destOrd="0" presId="urn:microsoft.com/office/officeart/2005/8/layout/vList2"/>
    <dgm:cxn modelId="{B51513FA-25D8-4675-9626-C2D179ACC9FE}" type="presParOf" srcId="{F283F43F-10E6-4B88-9B8C-A6E1D7F295D9}" destId="{4059FFB4-9F16-407A-99E1-3875466703CC}" srcOrd="1" destOrd="0" presId="urn:microsoft.com/office/officeart/2005/8/layout/vList2"/>
    <dgm:cxn modelId="{9CA52EBC-0778-46CA-B5D8-73877499831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F34D2B-5F80-456A-B944-5D38073B2182}" type="pres">
      <dgm:prSet presAssocID="{1566F6CF-C665-436D-B779-88A8A80C1C5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3EDB8E-DE33-4568-9541-104B6F0A9358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0" destOrd="0" parTransId="{B9B4308F-1501-4305-A930-4DC2DF78FB2A}" sibTransId="{40779446-4BFF-47CC-B561-C0BE0F0303A4}"/>
    <dgm:cxn modelId="{F00827C9-3FDA-4780-84E4-ECBFCB29D102}" type="presOf" srcId="{84057E5B-46AD-4CD3-AD6E-8932A523E451}" destId="{F283F43F-10E6-4B88-9B8C-A6E1D7F295D9}" srcOrd="0" destOrd="0" presId="urn:microsoft.com/office/officeart/2005/8/layout/vList2"/>
    <dgm:cxn modelId="{01435493-0931-4AA7-81B3-60F498F2DD67}" type="presParOf" srcId="{F283F43F-10E6-4B88-9B8C-A6E1D7F295D9}" destId="{79F34D2B-5F80-456A-B944-5D38073B218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43681" custLinFactNeighborX="-2083" custLinFactNeighborY="-395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FB3FEF-FB55-4413-8CBA-76CC0D955581}" type="presOf" srcId="{84057E5B-46AD-4CD3-AD6E-8932A523E451}" destId="{F283F43F-10E6-4B88-9B8C-A6E1D7F295D9}" srcOrd="0" destOrd="0" presId="urn:microsoft.com/office/officeart/2005/8/layout/vList2"/>
    <dgm:cxn modelId="{D3FB2B64-943A-4897-B4C6-6507551DC3F3}" type="presOf" srcId="{F8666547-D28F-4D89-8F79-700D7C81A9BF}" destId="{A58C4849-C275-4184-AB08-641E6033B6D0}" srcOrd="0" destOrd="0" presId="urn:microsoft.com/office/officeart/2005/8/layout/vList2"/>
    <dgm:cxn modelId="{E35695B7-B80F-40D3-915A-8127A324C648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33DDE6-212F-4962-AD69-73BE3A0BA928}" type="presOf" srcId="{1566F6CF-C665-436D-B779-88A8A80C1C5D}" destId="{79F34D2B-5F80-456A-B944-5D38073B2182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7F17326E-9AE0-43C9-9222-7ABCF6355390}" type="presOf" srcId="{F8666547-D28F-4D89-8F79-700D7C81A9BF}" destId="{A58C4849-C275-4184-AB08-641E6033B6D0}" srcOrd="0" destOrd="0" presId="urn:microsoft.com/office/officeart/2005/8/layout/vList2"/>
    <dgm:cxn modelId="{3F9FB0EC-4A1B-4CF3-9CF7-7B228965A0FF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826649F0-B85B-4E08-B531-DC8CF7658D62}" type="presParOf" srcId="{F283F43F-10E6-4B88-9B8C-A6E1D7F295D9}" destId="{A58C4849-C275-4184-AB08-641E6033B6D0}" srcOrd="0" destOrd="0" presId="urn:microsoft.com/office/officeart/2005/8/layout/vList2"/>
    <dgm:cxn modelId="{DC50FFE1-58CF-4D9A-B27A-B8B23BFE16AA}" type="presParOf" srcId="{F283F43F-10E6-4B88-9B8C-A6E1D7F295D9}" destId="{4059FFB4-9F16-407A-99E1-3875466703CC}" srcOrd="1" destOrd="0" presId="urn:microsoft.com/office/officeart/2005/8/layout/vList2"/>
    <dgm:cxn modelId="{8D145C30-CE91-4C7C-9605-CEE8E75D5D76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3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начинающих - гранты начинающим на создание собственного бизнеса.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Проведение мероприятий в целях популяризации малого и среднего предпринимательства.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2AA6DC24-BA9B-41C9-95B7-8550B41A8712}" type="presOf" srcId="{1566F6CF-C665-436D-B779-88A8A80C1C5D}" destId="{79F34D2B-5F80-456A-B944-5D38073B2182}" srcOrd="0" destOrd="0" presId="urn:microsoft.com/office/officeart/2005/8/layout/vList2"/>
    <dgm:cxn modelId="{8A475C1A-40F4-4C61-9817-716E068F9E51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4BCDE54-558B-4C7E-9693-35BE4831F350}" type="presOf" srcId="{F8666547-D28F-4D89-8F79-700D7C81A9BF}" destId="{A58C4849-C275-4184-AB08-641E6033B6D0}" srcOrd="0" destOrd="0" presId="urn:microsoft.com/office/officeart/2005/8/layout/vList2"/>
    <dgm:cxn modelId="{F314CA07-FC94-480C-ACA0-C84DCB7E431F}" type="presParOf" srcId="{F283F43F-10E6-4B88-9B8C-A6E1D7F295D9}" destId="{A58C4849-C275-4184-AB08-641E6033B6D0}" srcOrd="0" destOrd="0" presId="urn:microsoft.com/office/officeart/2005/8/layout/vList2"/>
    <dgm:cxn modelId="{9410976E-0078-43CE-A0D7-64F53FD5D043}" type="presParOf" srcId="{F283F43F-10E6-4B88-9B8C-A6E1D7F295D9}" destId="{4059FFB4-9F16-407A-99E1-3875466703CC}" srcOrd="1" destOrd="0" presId="urn:microsoft.com/office/officeart/2005/8/layout/vList2"/>
    <dgm:cxn modelId="{61A1C81A-2C86-42AB-8C71-0DD5EF6B7B37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AE6CB4-C484-43CF-A7ED-C76104F0022B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505BE5B3-CF3A-4814-BE17-528E8859F083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рамках муниципальных программ составляют 2 1</a:t>
          </a:r>
          <a:r>
            <a:rPr lang="en-US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64 945,9</a:t>
          </a:r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тыс.рублей ( 95,6 %)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A3717F-850E-4411-8140-5D14D7C068F4}" type="parTrans" cxnId="{348C4ABE-8DD0-4225-9789-3024ED4DFA36}">
      <dgm:prSet/>
      <dgm:spPr/>
      <dgm:t>
        <a:bodyPr/>
        <a:lstStyle/>
        <a:p>
          <a:endParaRPr lang="ru-RU"/>
        </a:p>
      </dgm:t>
    </dgm:pt>
    <dgm:pt modelId="{D6248A6D-C195-4BCB-A912-A5BC38E6E6B7}" type="sibTrans" cxnId="{348C4ABE-8DD0-4225-9789-3024ED4DFA36}">
      <dgm:prSet/>
      <dgm:spPr/>
      <dgm:t>
        <a:bodyPr/>
        <a:lstStyle/>
        <a:p>
          <a:endParaRPr lang="ru-RU"/>
        </a:p>
      </dgm:t>
    </dgm:pt>
    <dgm:pt modelId="{42F3AADE-91BC-4F53-96CB-8E1EE585A2DA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Непрограммные расходы</a:t>
          </a:r>
        </a:p>
        <a:p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</a:t>
          </a:r>
          <a:r>
            <a:rPr lang="en-US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9 254,4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 рублей ( 4,4%)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B4C55D-2479-4804-BFC2-D3961F801360}" type="parTrans" cxnId="{B93B9D0D-A25C-4E69-8DEC-354A7A29B104}">
      <dgm:prSet/>
      <dgm:spPr/>
      <dgm:t>
        <a:bodyPr/>
        <a:lstStyle/>
        <a:p>
          <a:endParaRPr lang="ru-RU"/>
        </a:p>
      </dgm:t>
    </dgm:pt>
    <dgm:pt modelId="{1F76F3BF-E57F-467A-A98E-C3ED1E5E11B0}" type="sibTrans" cxnId="{B93B9D0D-A25C-4E69-8DEC-354A7A29B104}">
      <dgm:prSet/>
      <dgm:spPr/>
      <dgm:t>
        <a:bodyPr/>
        <a:lstStyle/>
        <a:p>
          <a:endParaRPr lang="ru-RU"/>
        </a:p>
      </dgm:t>
    </dgm:pt>
    <dgm:pt modelId="{56727721-662E-44E6-9968-5331C400028A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2024 году планируется осуществлять в рамках 17 муниципальных программ</a:t>
          </a:r>
          <a:endParaRPr lang="ru-RU" sz="1600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CCDF4B-C372-49E7-BC34-4D6B903DF579}" type="sibTrans" cxnId="{5E18BD50-DA70-4D34-AF62-E7CBF120FFFA}">
      <dgm:prSet/>
      <dgm:spPr/>
      <dgm:t>
        <a:bodyPr/>
        <a:lstStyle/>
        <a:p>
          <a:endParaRPr lang="ru-RU"/>
        </a:p>
      </dgm:t>
    </dgm:pt>
    <dgm:pt modelId="{85527C36-0B93-4DA0-8D8F-5987E02310B6}" type="parTrans" cxnId="{5E18BD50-DA70-4D34-AF62-E7CBF120FFFA}">
      <dgm:prSet/>
      <dgm:spPr/>
      <dgm:t>
        <a:bodyPr/>
        <a:lstStyle/>
        <a:p>
          <a:endParaRPr lang="ru-RU"/>
        </a:p>
      </dgm:t>
    </dgm:pt>
    <dgm:pt modelId="{86BEF549-315E-4A3F-B55E-B57D26A55129}" type="pres">
      <dgm:prSet presAssocID="{E6AE6CB4-C484-43CF-A7ED-C76104F0022B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6A4337D-FF19-472E-916A-D9FD8841784D}" type="pres">
      <dgm:prSet presAssocID="{505BE5B3-CF3A-4814-BE17-528E8859F083}" presName="parentText1" presStyleLbl="node1" presStyleIdx="0" presStyleCnt="2" custScaleX="67285" custScaleY="230242" custLinFactNeighborX="-20086" custLinFactNeighborY="-37376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F430F6-A5FF-4650-892D-A1CC762059F0}" type="pres">
      <dgm:prSet presAssocID="{505BE5B3-CF3A-4814-BE17-528E8859F083}" presName="childText1" presStyleLbl="solidAlignAcc1" presStyleIdx="0" presStyleCnt="1" custScaleY="27423" custLinFactNeighborX="-4265" custLinFactNeighborY="136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14EB7D-8A5B-4060-AAF1-418D36193991}" type="pres">
      <dgm:prSet presAssocID="{42F3AADE-91BC-4F53-96CB-8E1EE585A2DA}" presName="parentText2" presStyleLbl="node1" presStyleIdx="1" presStyleCnt="2" custScaleX="66948" custScaleY="153903" custLinFactNeighborX="-62712" custLinFactNeighborY="1408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B64E5-D652-4AAF-BC70-8BE2B0344965}" type="presOf" srcId="{E6AE6CB4-C484-43CF-A7ED-C76104F0022B}" destId="{86BEF549-315E-4A3F-B55E-B57D26A55129}" srcOrd="0" destOrd="0" presId="urn:microsoft.com/office/officeart/2009/3/layout/IncreasingArrowsProcess"/>
    <dgm:cxn modelId="{B93B9D0D-A25C-4E69-8DEC-354A7A29B104}" srcId="{E6AE6CB4-C484-43CF-A7ED-C76104F0022B}" destId="{42F3AADE-91BC-4F53-96CB-8E1EE585A2DA}" srcOrd="1" destOrd="0" parTransId="{39B4C55D-2479-4804-BFC2-D3961F801360}" sibTransId="{1F76F3BF-E57F-467A-A98E-C3ED1E5E11B0}"/>
    <dgm:cxn modelId="{997C83DA-2F38-4DA3-A957-CCC47CA3DB2D}" type="presOf" srcId="{42F3AADE-91BC-4F53-96CB-8E1EE585A2DA}" destId="{5914EB7D-8A5B-4060-AAF1-418D36193991}" srcOrd="0" destOrd="0" presId="urn:microsoft.com/office/officeart/2009/3/layout/IncreasingArrowsProcess"/>
    <dgm:cxn modelId="{348C4ABE-8DD0-4225-9789-3024ED4DFA36}" srcId="{E6AE6CB4-C484-43CF-A7ED-C76104F0022B}" destId="{505BE5B3-CF3A-4814-BE17-528E8859F083}" srcOrd="0" destOrd="0" parTransId="{8FA3717F-850E-4411-8140-5D14D7C068F4}" sibTransId="{D6248A6D-C195-4BCB-A912-A5BC38E6E6B7}"/>
    <dgm:cxn modelId="{F51BB500-F72B-4929-9A36-D044C0E0240C}" type="presOf" srcId="{56727721-662E-44E6-9968-5331C400028A}" destId="{B2F430F6-A5FF-4650-892D-A1CC762059F0}" srcOrd="0" destOrd="0" presId="urn:microsoft.com/office/officeart/2009/3/layout/IncreasingArrowsProcess"/>
    <dgm:cxn modelId="{5E18BD50-DA70-4D34-AF62-E7CBF120FFFA}" srcId="{505BE5B3-CF3A-4814-BE17-528E8859F083}" destId="{56727721-662E-44E6-9968-5331C400028A}" srcOrd="0" destOrd="0" parTransId="{85527C36-0B93-4DA0-8D8F-5987E02310B6}" sibTransId="{ACCCDF4B-C372-49E7-BC34-4D6B903DF579}"/>
    <dgm:cxn modelId="{927DA404-E7AD-4D6D-975F-AAC72FF19472}" type="presOf" srcId="{505BE5B3-CF3A-4814-BE17-528E8859F083}" destId="{86A4337D-FF19-472E-916A-D9FD8841784D}" srcOrd="0" destOrd="0" presId="urn:microsoft.com/office/officeart/2009/3/layout/IncreasingArrowsProcess"/>
    <dgm:cxn modelId="{146E9B98-3E29-48EF-B281-D446F0B62C9D}" type="presParOf" srcId="{86BEF549-315E-4A3F-B55E-B57D26A55129}" destId="{86A4337D-FF19-472E-916A-D9FD8841784D}" srcOrd="0" destOrd="0" presId="urn:microsoft.com/office/officeart/2009/3/layout/IncreasingArrowsProcess"/>
    <dgm:cxn modelId="{B5D7F8BE-E2A2-4F6D-942F-48A932F7435A}" type="presParOf" srcId="{86BEF549-315E-4A3F-B55E-B57D26A55129}" destId="{B2F430F6-A5FF-4650-892D-A1CC762059F0}" srcOrd="1" destOrd="0" presId="urn:microsoft.com/office/officeart/2009/3/layout/IncreasingArrowsProcess"/>
    <dgm:cxn modelId="{7B628C89-7F66-40B0-B6D6-592622E41770}" type="presParOf" srcId="{86BEF549-315E-4A3F-B55E-B57D26A55129}" destId="{5914EB7D-8A5B-4060-AAF1-418D36193991}" srcOrd="2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организаций торговли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Возмещение части затрат хозяйствующим субъектам, осуществляющим торговую деятельность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NeighborY="209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5BC611-D46A-454F-ABF5-29EBC1CA1F20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625614A-F4B4-469C-8A05-28B1C1012EA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4E9D9AD-FCA1-433A-98D9-29E6124FC043}" type="presOf" srcId="{F8666547-D28F-4D89-8F79-700D7C81A9BF}" destId="{A58C4849-C275-4184-AB08-641E6033B6D0}" srcOrd="0" destOrd="0" presId="urn:microsoft.com/office/officeart/2005/8/layout/vList2"/>
    <dgm:cxn modelId="{500814B1-2A3B-4D99-B761-AF9F803D0621}" type="presParOf" srcId="{F283F43F-10E6-4B88-9B8C-A6E1D7F295D9}" destId="{A58C4849-C275-4184-AB08-641E6033B6D0}" srcOrd="0" destOrd="0" presId="urn:microsoft.com/office/officeart/2005/8/layout/vList2"/>
    <dgm:cxn modelId="{B3CB386A-2906-4DE8-ADC8-DD1510A96187}" type="presParOf" srcId="{F283F43F-10E6-4B88-9B8C-A6E1D7F295D9}" destId="{4059FFB4-9F16-407A-99E1-3875466703CC}" srcOrd="1" destOrd="0" presId="urn:microsoft.com/office/officeart/2005/8/layout/vList2"/>
    <dgm:cxn modelId="{24402D8E-A9A0-425C-9F2A-5D31B6E8AC7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Повышение эффективности управления объектами недвижимого имущества муниципальной собственности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Эффективное использование и вовлечение в хозяйственный оборот земельных участков и иной недвижимости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154670" custLinFactY="-273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87" custLinFactNeighborX="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19862C-0A23-44F3-8D65-FD44387D1596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A4BD1CF6-F044-40A3-9A49-1D1151D0F29F}" type="presOf" srcId="{F8666547-D28F-4D89-8F79-700D7C81A9BF}" destId="{A58C4849-C275-4184-AB08-641E6033B6D0}" srcOrd="0" destOrd="0" presId="urn:microsoft.com/office/officeart/2005/8/layout/vList2"/>
    <dgm:cxn modelId="{898F8A2E-2C94-4497-965F-0D2FE4473C47}" type="presOf" srcId="{84057E5B-46AD-4CD3-AD6E-8932A523E451}" destId="{F283F43F-10E6-4B88-9B8C-A6E1D7F295D9}" srcOrd="0" destOrd="0" presId="urn:microsoft.com/office/officeart/2005/8/layout/vList2"/>
    <dgm:cxn modelId="{96CD56AE-1F91-4B70-9541-C9F932220D34}" type="presParOf" srcId="{F283F43F-10E6-4B88-9B8C-A6E1D7F295D9}" destId="{A58C4849-C275-4184-AB08-641E6033B6D0}" srcOrd="0" destOrd="0" presId="urn:microsoft.com/office/officeart/2005/8/layout/vList2"/>
    <dgm:cxn modelId="{3CD50013-19E9-49EF-A041-CCDCE39F2929}" type="presParOf" srcId="{F283F43F-10E6-4B88-9B8C-A6E1D7F295D9}" destId="{4059FFB4-9F16-407A-99E1-3875466703CC}" srcOrd="1" destOrd="0" presId="urn:microsoft.com/office/officeart/2005/8/layout/vList2"/>
    <dgm:cxn modelId="{4C6AE7D1-4AD1-4630-9CBA-43269AD22539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2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Осуществление муниципальных функций в финансовой сфере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Резервный фонд органов исполнительной власти местного самоуправления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FC3478-54E4-41D6-A1E1-C278A5A142BE}" type="presOf" srcId="{F8666547-D28F-4D89-8F79-700D7C81A9BF}" destId="{A58C4849-C275-4184-AB08-641E6033B6D0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BF33FDE6-EF76-40C5-8DC7-02384861EC26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50ADB22-D3CE-495E-89EB-EACAF8A5E77B}" type="presOf" srcId="{1566F6CF-C665-436D-B779-88A8A80C1C5D}" destId="{79F34D2B-5F80-456A-B944-5D38073B2182}" srcOrd="0" destOrd="0" presId="urn:microsoft.com/office/officeart/2005/8/layout/vList2"/>
    <dgm:cxn modelId="{04ADBB76-EED0-4C15-9E9C-7688D658271D}" type="presParOf" srcId="{F283F43F-10E6-4B88-9B8C-A6E1D7F295D9}" destId="{A58C4849-C275-4184-AB08-641E6033B6D0}" srcOrd="0" destOrd="0" presId="urn:microsoft.com/office/officeart/2005/8/layout/vList2"/>
    <dgm:cxn modelId="{0FD832D0-9853-4532-A729-56ECB34D5848}" type="presParOf" srcId="{F283F43F-10E6-4B88-9B8C-A6E1D7F295D9}" destId="{4059FFB4-9F16-407A-99E1-3875466703CC}" srcOrd="1" destOrd="0" presId="urn:microsoft.com/office/officeart/2005/8/layout/vList2"/>
    <dgm:cxn modelId="{6A725522-BDCF-4320-ADB4-042A2A4C7E5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Снижение уровня  производственного травматизма и профессиональной заболеваемости  в учреждениях.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4693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22804ACB-ACC2-4CBE-9C62-202446978EE1}" type="presOf" srcId="{F8666547-D28F-4D89-8F79-700D7C81A9BF}" destId="{A58C4849-C275-4184-AB08-641E6033B6D0}" srcOrd="0" destOrd="0" presId="urn:microsoft.com/office/officeart/2005/8/layout/vList2"/>
    <dgm:cxn modelId="{17160270-5FF8-46DD-85EF-A2139F13B8F7}" type="presOf" srcId="{84057E5B-46AD-4CD3-AD6E-8932A523E451}" destId="{F283F43F-10E6-4B88-9B8C-A6E1D7F295D9}" srcOrd="0" destOrd="0" presId="urn:microsoft.com/office/officeart/2005/8/layout/vList2"/>
    <dgm:cxn modelId="{88805084-91B5-4BA3-838A-56BEE0E370BD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улучшений условий 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298FA6-1D90-4CB1-A690-A57495E7195E}" type="presOf" srcId="{F8666547-D28F-4D89-8F79-700D7C81A9BF}" destId="{A58C4849-C275-4184-AB08-641E6033B6D0}" srcOrd="0" destOrd="0" presId="urn:microsoft.com/office/officeart/2005/8/layout/vList2"/>
    <dgm:cxn modelId="{E46E9BC1-A403-4F56-AD95-2578BC3368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B3E72CD1-D7BB-4D87-8613-C4845D354AC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Осуществление органами местного самоуправления государственных полномочий в области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FB19B6B-F307-4019-9A46-023BEFDC9E8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115A81D-2245-4C58-A0EA-7FEDD608C9BC}" type="presOf" srcId="{F8666547-D28F-4D89-8F79-700D7C81A9BF}" destId="{A58C4849-C275-4184-AB08-641E6033B6D0}" srcOrd="0" destOrd="0" presId="urn:microsoft.com/office/officeart/2005/8/layout/vList2"/>
    <dgm:cxn modelId="{257BC4E9-E50E-4194-B034-F08AF56A13A9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0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B692653A-1789-410F-8338-88D70A7E5AD4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E5B700E-7C92-46D6-86F1-4819FCE1306F}">
      <dgm:prSet/>
      <dgm:spPr/>
      <dgm:t>
        <a:bodyPr/>
        <a:lstStyle/>
        <a:p>
          <a:pPr rtl="0"/>
          <a:r>
            <a:rPr lang="ru-RU" dirty="0" smtClean="0"/>
            <a:t>Интернет сайт: </a:t>
          </a:r>
          <a:r>
            <a:rPr lang="ru-RU" b="1" dirty="0" smtClean="0">
              <a:hlinkClick xmlns:r="http://schemas.openxmlformats.org/officeDocument/2006/relationships" r:id="rId1"/>
            </a:rPr>
            <a:t>усть-абакан.рус</a:t>
          </a:r>
          <a:endParaRPr lang="ru-RU" b="1" dirty="0"/>
        </a:p>
      </dgm:t>
    </dgm:pt>
    <dgm:pt modelId="{C4EA182D-0128-4295-AA85-BB63505FD059}" type="parTrans" cxnId="{A5B45374-F044-4FC0-BEC7-D25CB40F4628}">
      <dgm:prSet/>
      <dgm:spPr/>
      <dgm:t>
        <a:bodyPr/>
        <a:lstStyle/>
        <a:p>
          <a:endParaRPr lang="ru-RU"/>
        </a:p>
      </dgm:t>
    </dgm:pt>
    <dgm:pt modelId="{0F4D8E0E-28E9-4096-9691-5214FC1F1209}" type="sibTrans" cxnId="{A5B45374-F044-4FC0-BEC7-D25CB40F4628}">
      <dgm:prSet/>
      <dgm:spPr/>
      <dgm:t>
        <a:bodyPr/>
        <a:lstStyle/>
        <a:p>
          <a:endParaRPr lang="ru-RU"/>
        </a:p>
      </dgm:t>
    </dgm:pt>
    <dgm:pt modelId="{60BB787E-7737-4CB3-8621-B4A051834214}" type="pres">
      <dgm:prSet presAssocID="{B692653A-1789-410F-8338-88D70A7E5AD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184D5C-EE7A-4583-A403-BA13A8F99ED8}" type="pres">
      <dgm:prSet presAssocID="{6E5B700E-7C92-46D6-86F1-4819FCE1306F}" presName="circle1" presStyleLbl="node1" presStyleIdx="0" presStyleCnt="1"/>
      <dgm:spPr/>
    </dgm:pt>
    <dgm:pt modelId="{EBABAC46-8E65-4F94-942D-DCA0A3353F0E}" type="pres">
      <dgm:prSet presAssocID="{6E5B700E-7C92-46D6-86F1-4819FCE1306F}" presName="space" presStyleCnt="0"/>
      <dgm:spPr/>
    </dgm:pt>
    <dgm:pt modelId="{265E3A80-798A-4554-A963-5B38F7305C52}" type="pres">
      <dgm:prSet presAssocID="{6E5B700E-7C92-46D6-86F1-4819FCE1306F}" presName="rect1" presStyleLbl="alignAcc1" presStyleIdx="0" presStyleCnt="1"/>
      <dgm:spPr/>
      <dgm:t>
        <a:bodyPr/>
        <a:lstStyle/>
        <a:p>
          <a:endParaRPr lang="ru-RU"/>
        </a:p>
      </dgm:t>
    </dgm:pt>
    <dgm:pt modelId="{A7D721F9-979E-4FE0-BF12-1F9210289F00}" type="pres">
      <dgm:prSet presAssocID="{6E5B700E-7C92-46D6-86F1-4819FCE1306F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5B45374-F044-4FC0-BEC7-D25CB40F4628}" srcId="{B692653A-1789-410F-8338-88D70A7E5AD4}" destId="{6E5B700E-7C92-46D6-86F1-4819FCE1306F}" srcOrd="0" destOrd="0" parTransId="{C4EA182D-0128-4295-AA85-BB63505FD059}" sibTransId="{0F4D8E0E-28E9-4096-9691-5214FC1F1209}"/>
    <dgm:cxn modelId="{3933EA8A-7B59-4A0F-AB5F-B4A7F7084619}" type="presOf" srcId="{B692653A-1789-410F-8338-88D70A7E5AD4}" destId="{60BB787E-7737-4CB3-8621-B4A051834214}" srcOrd="0" destOrd="0" presId="urn:microsoft.com/office/officeart/2005/8/layout/target3"/>
    <dgm:cxn modelId="{1397B300-C1CF-4D0C-80EA-EE569FE2D5F5}" type="presOf" srcId="{6E5B700E-7C92-46D6-86F1-4819FCE1306F}" destId="{265E3A80-798A-4554-A963-5B38F7305C52}" srcOrd="0" destOrd="0" presId="urn:microsoft.com/office/officeart/2005/8/layout/target3"/>
    <dgm:cxn modelId="{02D20F73-3661-4DDC-BEDF-DFD2C3A8E895}" type="presOf" srcId="{6E5B700E-7C92-46D6-86F1-4819FCE1306F}" destId="{A7D721F9-979E-4FE0-BF12-1F9210289F00}" srcOrd="1" destOrd="0" presId="urn:microsoft.com/office/officeart/2005/8/layout/target3"/>
    <dgm:cxn modelId="{22550DE0-4B28-4AA4-9870-51F348621FEA}" type="presParOf" srcId="{60BB787E-7737-4CB3-8621-B4A051834214}" destId="{1B184D5C-EE7A-4583-A403-BA13A8F99ED8}" srcOrd="0" destOrd="0" presId="urn:microsoft.com/office/officeart/2005/8/layout/target3"/>
    <dgm:cxn modelId="{AB8E9DE1-668A-4970-B5CF-D608467168BF}" type="presParOf" srcId="{60BB787E-7737-4CB3-8621-B4A051834214}" destId="{EBABAC46-8E65-4F94-942D-DCA0A3353F0E}" srcOrd="1" destOrd="0" presId="urn:microsoft.com/office/officeart/2005/8/layout/target3"/>
    <dgm:cxn modelId="{FFFB9450-83D7-4A49-9328-E7254475C5F6}" type="presParOf" srcId="{60BB787E-7737-4CB3-8621-B4A051834214}" destId="{265E3A80-798A-4554-A963-5B38F7305C52}" srcOrd="2" destOrd="0" presId="urn:microsoft.com/office/officeart/2005/8/layout/target3"/>
    <dgm:cxn modelId="{E396332B-4049-49FB-B7D9-A2C17CF60BBF}" type="presParOf" srcId="{60BB787E-7737-4CB3-8621-B4A051834214}" destId="{A7D721F9-979E-4FE0-BF12-1F9210289F00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0C7CD0-6DBA-40F9-9A5B-BC4F9FE12613}" type="doc">
      <dgm:prSet loTypeId="urn:microsoft.com/office/officeart/2008/layout/TitledPictureBlocks" loCatId="pictur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99476C3-2A81-4D3E-B134-8CFCB39DDA5F}">
      <dgm:prSet phldrT="[Текст]"/>
      <dgm:spPr/>
      <dgm:t>
        <a:bodyPr/>
        <a:lstStyle/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Всего расходов </a:t>
          </a:r>
        </a:p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2 2</a:t>
          </a:r>
          <a:r>
            <a:rPr lang="en-US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64 200,3</a:t>
          </a:r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 тыс. рублей</a:t>
          </a:r>
          <a:endParaRPr lang="ru-RU" b="1" dirty="0">
            <a:solidFill>
              <a:srgbClr val="D3FDE4"/>
            </a:solidFill>
            <a:latin typeface="Times New Roman" pitchFamily="18" charset="0"/>
            <a:cs typeface="Times New Roman" pitchFamily="18" charset="0"/>
          </a:endParaRPr>
        </a:p>
      </dgm:t>
    </dgm:pt>
    <dgm:pt modelId="{BD473711-348F-42AD-A069-E93A31031663}" type="parTrans" cxnId="{DD807393-647F-4FF4-8B70-CD0B72D049B7}">
      <dgm:prSet/>
      <dgm:spPr/>
      <dgm:t>
        <a:bodyPr/>
        <a:lstStyle/>
        <a:p>
          <a:endParaRPr lang="ru-RU"/>
        </a:p>
      </dgm:t>
    </dgm:pt>
    <dgm:pt modelId="{C25A868D-A6E6-409F-BC9B-3807AC39FBF4}" type="sibTrans" cxnId="{DD807393-647F-4FF4-8B70-CD0B72D049B7}">
      <dgm:prSet/>
      <dgm:spPr/>
      <dgm:t>
        <a:bodyPr/>
        <a:lstStyle/>
        <a:p>
          <a:endParaRPr lang="ru-RU"/>
        </a:p>
      </dgm:t>
    </dgm:pt>
    <dgm:pt modelId="{FF3FBEF2-79DA-4384-AA3F-65AC63EE0747}" type="pres">
      <dgm:prSet presAssocID="{780C7CD0-6DBA-40F9-9A5B-BC4F9FE1261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99B798D-E5F6-44C9-AE36-C821D618352D}" type="pres">
      <dgm:prSet presAssocID="{899476C3-2A81-4D3E-B134-8CFCB39DDA5F}" presName="composite" presStyleCnt="0"/>
      <dgm:spPr/>
      <dgm:t>
        <a:bodyPr/>
        <a:lstStyle/>
        <a:p>
          <a:endParaRPr lang="ru-RU"/>
        </a:p>
      </dgm:t>
    </dgm:pt>
    <dgm:pt modelId="{85E56B1B-9BD5-49B1-8FF2-65F4FD596629}" type="pres">
      <dgm:prSet presAssocID="{899476C3-2A81-4D3E-B134-8CFCB39DDA5F}" presName="ParentText" presStyleLbl="node1" presStyleIdx="0" presStyleCnt="1" custScaleX="88138" custScaleY="356630" custLinFactY="-25278" custLinFactNeighborX="24056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5F33CE-3F20-42E5-AD94-FC4397BE5053}" type="pres">
      <dgm:prSet presAssocID="{899476C3-2A81-4D3E-B134-8CFCB39DDA5F}" presName="Image" presStyleLbl="bgImgPlace1" presStyleIdx="0" presStyleCnt="1" custLinFactNeighborX="24507" custLinFactNeighborY="2457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7BAC3A0-0F57-44F3-B3C7-CC8D2140E7EE}" type="pres">
      <dgm:prSet presAssocID="{899476C3-2A81-4D3E-B134-8CFCB39DDA5F}" presName="ChildText" presStyleLbl="fgAcc1" presStyleIdx="0" presStyleCnt="0" custLinFactNeighborX="-16810" custLinFactNeighborY="47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8E2D5E-7E88-405F-9AA8-102BC3E33EE3}" type="presOf" srcId="{780C7CD0-6DBA-40F9-9A5B-BC4F9FE12613}" destId="{FF3FBEF2-79DA-4384-AA3F-65AC63EE0747}" srcOrd="0" destOrd="0" presId="urn:microsoft.com/office/officeart/2008/layout/TitledPictureBlocks"/>
    <dgm:cxn modelId="{DD807393-647F-4FF4-8B70-CD0B72D049B7}" srcId="{780C7CD0-6DBA-40F9-9A5B-BC4F9FE12613}" destId="{899476C3-2A81-4D3E-B134-8CFCB39DDA5F}" srcOrd="0" destOrd="0" parTransId="{BD473711-348F-42AD-A069-E93A31031663}" sibTransId="{C25A868D-A6E6-409F-BC9B-3807AC39FBF4}"/>
    <dgm:cxn modelId="{99D22747-D7DC-4B99-9246-4BBCBF43A790}" type="presOf" srcId="{899476C3-2A81-4D3E-B134-8CFCB39DDA5F}" destId="{85E56B1B-9BD5-49B1-8FF2-65F4FD596629}" srcOrd="0" destOrd="0" presId="urn:microsoft.com/office/officeart/2008/layout/TitledPictureBlocks"/>
    <dgm:cxn modelId="{207A439B-89A8-4856-8BE0-549CF06087AF}" type="presParOf" srcId="{FF3FBEF2-79DA-4384-AA3F-65AC63EE0747}" destId="{399B798D-E5F6-44C9-AE36-C821D618352D}" srcOrd="0" destOrd="0" presId="urn:microsoft.com/office/officeart/2008/layout/TitledPictureBlocks"/>
    <dgm:cxn modelId="{3A2AEFF8-4A1A-4981-A408-45EDBBCBC2F6}" type="presParOf" srcId="{399B798D-E5F6-44C9-AE36-C821D618352D}" destId="{85E56B1B-9BD5-49B1-8FF2-65F4FD596629}" srcOrd="0" destOrd="0" presId="urn:microsoft.com/office/officeart/2008/layout/TitledPictureBlocks"/>
    <dgm:cxn modelId="{F0BF5ABD-6C98-4A89-A0E1-DAD590DE299E}" type="presParOf" srcId="{399B798D-E5F6-44C9-AE36-C821D618352D}" destId="{495F33CE-3F20-42E5-AD94-FC4397BE5053}" srcOrd="1" destOrd="0" presId="urn:microsoft.com/office/officeart/2008/layout/TitledPictureBlocks"/>
    <dgm:cxn modelId="{29039EA6-747F-4F09-913D-34E058279A2E}" type="presParOf" srcId="{399B798D-E5F6-44C9-AE36-C821D618352D}" destId="{A7BAC3A0-0F57-44F3-B3C7-CC8D2140E7EE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76460D-CCF9-486E-BFB6-D95756C66F95}" type="doc">
      <dgm:prSet loTypeId="urn:microsoft.com/office/officeart/2005/8/layout/vList3#1" loCatId="list" qsTypeId="urn:microsoft.com/office/officeart/2005/8/quickstyle/simple1" qsCatId="simple" csTypeId="urn:microsoft.com/office/officeart/2005/8/colors/accent0_3" csCatId="mainScheme" phldr="1"/>
      <dgm:spPr/>
    </dgm:pt>
    <dgm:pt modelId="{9D40C572-BE28-4F24-A677-C582BBDDCAC6}">
      <dgm:prSet phldrT="[Текст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4">
                <a:shade val="30000"/>
                <a:satMod val="115000"/>
              </a:schemeClr>
            </a:gs>
            <a:gs pos="50000">
              <a:schemeClr val="accent4">
                <a:shade val="67500"/>
                <a:satMod val="115000"/>
              </a:schemeClr>
            </a:gs>
            <a:gs pos="100000">
              <a:schemeClr val="accent4"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</a:t>
          </a:r>
          <a:r>
            <a:rPr lang="ru-RU" sz="2300" dirty="0" smtClean="0"/>
            <a:t>На поддержку отраслей экономики</a:t>
          </a:r>
          <a:endParaRPr lang="ru-RU" sz="2300" dirty="0"/>
        </a:p>
      </dgm:t>
    </dgm:pt>
    <dgm:pt modelId="{A8C6AAA7-7F9F-40D7-B9D1-6ADF9B3F2D93}" type="parTrans" cxnId="{6CE0D4D1-6285-4887-95EF-E197EB9A4936}">
      <dgm:prSet/>
      <dgm:spPr/>
      <dgm:t>
        <a:bodyPr/>
        <a:lstStyle/>
        <a:p>
          <a:endParaRPr lang="ru-RU"/>
        </a:p>
      </dgm:t>
    </dgm:pt>
    <dgm:pt modelId="{86EE2FBF-AAA8-45D9-93EE-98F72DFC1BB2}" type="sibTrans" cxnId="{6CE0D4D1-6285-4887-95EF-E197EB9A4936}">
      <dgm:prSet/>
      <dgm:spPr/>
      <dgm:t>
        <a:bodyPr/>
        <a:lstStyle/>
        <a:p>
          <a:endParaRPr lang="ru-RU"/>
        </a:p>
      </dgm:t>
    </dgm:pt>
    <dgm:pt modelId="{7F997C4E-2A1A-4117-B60A-5ADE2F7DB7C4}">
      <dgm:prSet phldrT="[Текст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</a:t>
          </a:r>
          <a:r>
            <a:rPr lang="ru-RU" sz="2300" dirty="0" smtClean="0"/>
            <a:t>На обеспечение безопасных условий</a:t>
          </a:r>
        </a:p>
        <a:p>
          <a:pPr algn="l"/>
          <a:r>
            <a:rPr lang="ru-RU" sz="2300" dirty="0" smtClean="0"/>
            <a:t>     жизнедеятельности</a:t>
          </a:r>
          <a:endParaRPr lang="ru-RU" sz="2300" dirty="0"/>
        </a:p>
      </dgm:t>
    </dgm:pt>
    <dgm:pt modelId="{8C9DF439-98DB-4C57-9D9C-F9C0AC8F296F}" type="parTrans" cxnId="{5C4F3FFD-A0EC-4ABB-BC88-D9FC7EB66FC0}">
      <dgm:prSet/>
      <dgm:spPr/>
      <dgm:t>
        <a:bodyPr/>
        <a:lstStyle/>
        <a:p>
          <a:endParaRPr lang="ru-RU"/>
        </a:p>
      </dgm:t>
    </dgm:pt>
    <dgm:pt modelId="{B38F981C-1408-4CA2-9CCC-7A508D1CBD52}" type="sibTrans" cxnId="{5C4F3FFD-A0EC-4ABB-BC88-D9FC7EB66FC0}">
      <dgm:prSet/>
      <dgm:spPr/>
      <dgm:t>
        <a:bodyPr/>
        <a:lstStyle/>
        <a:p>
          <a:endParaRPr lang="ru-RU"/>
        </a:p>
      </dgm:t>
    </dgm:pt>
    <dgm:pt modelId="{230436DC-5F0E-4DA4-AB64-0201AF3394AD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Общего характера</a:t>
          </a:r>
          <a:endParaRPr lang="ru-RU" sz="2300" dirty="0"/>
        </a:p>
      </dgm:t>
    </dgm:pt>
    <dgm:pt modelId="{15DDE921-1BE4-4D45-BE9D-C5D599DDBBC1}" type="parTrans" cxnId="{0339E911-38D1-48D2-B9D3-903137C1A8D9}">
      <dgm:prSet/>
      <dgm:spPr/>
      <dgm:t>
        <a:bodyPr/>
        <a:lstStyle/>
        <a:p>
          <a:endParaRPr lang="ru-RU"/>
        </a:p>
      </dgm:t>
    </dgm:pt>
    <dgm:pt modelId="{3A70D7D9-A4EE-4547-A1E5-C9082A9B14A6}" type="sibTrans" cxnId="{0339E911-38D1-48D2-B9D3-903137C1A8D9}">
      <dgm:prSet/>
      <dgm:spPr/>
      <dgm:t>
        <a:bodyPr/>
        <a:lstStyle/>
        <a:p>
          <a:endParaRPr lang="ru-RU"/>
        </a:p>
      </dgm:t>
    </dgm:pt>
    <dgm:pt modelId="{6C71AE6A-B050-4515-9CF2-3F71DEF2AA04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Социальной направленности </a:t>
          </a:r>
          <a:endParaRPr lang="ru-RU" sz="2300" dirty="0"/>
        </a:p>
      </dgm:t>
    </dgm:pt>
    <dgm:pt modelId="{6BDBF548-99E2-4C43-B67C-12D915461ABE}" type="parTrans" cxnId="{1933CCEA-2841-4C67-881F-4A91C408764A}">
      <dgm:prSet/>
      <dgm:spPr/>
      <dgm:t>
        <a:bodyPr/>
        <a:lstStyle/>
        <a:p>
          <a:endParaRPr lang="ru-RU"/>
        </a:p>
      </dgm:t>
    </dgm:pt>
    <dgm:pt modelId="{FDFB504D-D3C2-44B5-A126-62F159000EAE}" type="sibTrans" cxnId="{1933CCEA-2841-4C67-881F-4A91C408764A}">
      <dgm:prSet/>
      <dgm:spPr/>
      <dgm:t>
        <a:bodyPr/>
        <a:lstStyle/>
        <a:p>
          <a:endParaRPr lang="ru-RU"/>
        </a:p>
      </dgm:t>
    </dgm:pt>
    <dgm:pt modelId="{C75F3571-4274-403C-98F7-A93B0E9740BB}" type="pres">
      <dgm:prSet presAssocID="{1876460D-CCF9-486E-BFB6-D95756C66F95}" presName="linearFlow" presStyleCnt="0">
        <dgm:presLayoutVars>
          <dgm:dir/>
          <dgm:resizeHandles val="exact"/>
        </dgm:presLayoutVars>
      </dgm:prSet>
      <dgm:spPr/>
    </dgm:pt>
    <dgm:pt modelId="{D26D55CB-04A9-45A5-8342-9EA4E30C0C41}" type="pres">
      <dgm:prSet presAssocID="{6C71AE6A-B050-4515-9CF2-3F71DEF2AA04}" presName="composite" presStyleCnt="0"/>
      <dgm:spPr/>
    </dgm:pt>
    <dgm:pt modelId="{CDEEEE10-C59F-458A-A330-64FB345920B8}" type="pres">
      <dgm:prSet presAssocID="{6C71AE6A-B050-4515-9CF2-3F71DEF2AA04}" presName="imgShp" presStyleLbl="fgImgPlace1" presStyleIdx="0" presStyleCnt="4" custScaleX="2000000" custScaleY="2000000" custLinFactNeighborX="-32073" custLinFactNeighborY="-374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prstGeom prst="ellipse">
          <a:avLst/>
        </a:prstGeom>
        <a:solidFill>
          <a:schemeClr val="accent6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492C9903-633E-4E2C-A422-40DFE8419994}" type="pres">
      <dgm:prSet presAssocID="{6C71AE6A-B050-4515-9CF2-3F71DEF2AA04}" presName="txShp" presStyleLbl="node1" presStyleIdx="0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B5A84B-BB8F-4D3D-8BF3-0170DF0F2E1D}" type="pres">
      <dgm:prSet presAssocID="{FDFB504D-D3C2-44B5-A126-62F159000EAE}" presName="spacing" presStyleCnt="0"/>
      <dgm:spPr/>
    </dgm:pt>
    <dgm:pt modelId="{E1F0C841-DEFF-40A1-B091-2DE2B4F5267A}" type="pres">
      <dgm:prSet presAssocID="{9D40C572-BE28-4F24-A677-C582BBDDCAC6}" presName="composite" presStyleCnt="0"/>
      <dgm:spPr/>
    </dgm:pt>
    <dgm:pt modelId="{7EF8BE09-5364-42D7-9760-82274CC4EAA5}" type="pres">
      <dgm:prSet presAssocID="{9D40C572-BE28-4F24-A677-C582BBDDCAC6}" presName="imgShp" presStyleLbl="fgImgPlace1" presStyleIdx="1" presStyleCnt="4" custScaleX="2000000" custScaleY="2000000" custLinFactNeighborX="-69943" custLinFactNeighborY="985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rgbClr val="7030A0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893D8FD9-8655-4223-9B07-DA30975E8426}" type="pres">
      <dgm:prSet presAssocID="{9D40C572-BE28-4F24-A677-C582BBDDCAC6}" presName="txShp" presStyleLbl="node1" presStyleIdx="1" presStyleCnt="4" custScaleY="1724460" custLinFactNeighborX="203" custLinFactNeighborY="-191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3B119A-2872-4AEC-8843-30F39A2AFA8D}" type="pres">
      <dgm:prSet presAssocID="{86EE2FBF-AAA8-45D9-93EE-98F72DFC1BB2}" presName="spacing" presStyleCnt="0"/>
      <dgm:spPr/>
    </dgm:pt>
    <dgm:pt modelId="{94F7E482-B7E1-4FDB-8300-528059FF988D}" type="pres">
      <dgm:prSet presAssocID="{7F997C4E-2A1A-4117-B60A-5ADE2F7DB7C4}" presName="composite" presStyleCnt="0"/>
      <dgm:spPr/>
    </dgm:pt>
    <dgm:pt modelId="{3D9C69A5-AD64-4190-A28F-BF140A0F02B3}" type="pres">
      <dgm:prSet presAssocID="{7F997C4E-2A1A-4117-B60A-5ADE2F7DB7C4}" presName="imgShp" presStyleLbl="fgImgPlace1" presStyleIdx="2" presStyleCnt="4" custScaleX="2000000" custScaleY="2000000" custLinFactNeighborX="-32073" custLinFactNeighborY="3901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accent5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3A01653F-C2E2-43B0-A743-EE2969B839FA}" type="pres">
      <dgm:prSet presAssocID="{7F997C4E-2A1A-4117-B60A-5ADE2F7DB7C4}" presName="txShp" presStyleLbl="node1" presStyleIdx="2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F9B535-8DDF-4342-B506-CD4FB568E289}" type="pres">
      <dgm:prSet presAssocID="{B38F981C-1408-4CA2-9CCC-7A508D1CBD52}" presName="spacing" presStyleCnt="0"/>
      <dgm:spPr/>
    </dgm:pt>
    <dgm:pt modelId="{F993050E-AEF3-4C89-872C-604DB31BF6BC}" type="pres">
      <dgm:prSet presAssocID="{230436DC-5F0E-4DA4-AB64-0201AF3394AD}" presName="composite" presStyleCnt="0"/>
      <dgm:spPr/>
    </dgm:pt>
    <dgm:pt modelId="{8E35D09F-D250-42A6-AE12-DF88E525A59E}" type="pres">
      <dgm:prSet presAssocID="{230436DC-5F0E-4DA4-AB64-0201AF3394AD}" presName="imgShp" presStyleLbl="fgImgPlace1" presStyleIdx="3" presStyleCnt="4" custScaleX="2000000" custScaleY="2000000" custLinFactNeighborX="-32072" custLinFactNeighborY="5870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tx2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2A9B699C-309A-4F58-96F8-D3C1CBDD4436}" type="pres">
      <dgm:prSet presAssocID="{230436DC-5F0E-4DA4-AB64-0201AF3394AD}" presName="txShp" presStyleLbl="node1" presStyleIdx="3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2C1612-983F-4412-8DBF-F824F3DD8044}" type="presOf" srcId="{1876460D-CCF9-486E-BFB6-D95756C66F95}" destId="{C75F3571-4274-403C-98F7-A93B0E9740BB}" srcOrd="0" destOrd="0" presId="urn:microsoft.com/office/officeart/2005/8/layout/vList3#1"/>
    <dgm:cxn modelId="{1933CCEA-2841-4C67-881F-4A91C408764A}" srcId="{1876460D-CCF9-486E-BFB6-D95756C66F95}" destId="{6C71AE6A-B050-4515-9CF2-3F71DEF2AA04}" srcOrd="0" destOrd="0" parTransId="{6BDBF548-99E2-4C43-B67C-12D915461ABE}" sibTransId="{FDFB504D-D3C2-44B5-A126-62F159000EAE}"/>
    <dgm:cxn modelId="{5C4F3FFD-A0EC-4ABB-BC88-D9FC7EB66FC0}" srcId="{1876460D-CCF9-486E-BFB6-D95756C66F95}" destId="{7F997C4E-2A1A-4117-B60A-5ADE2F7DB7C4}" srcOrd="2" destOrd="0" parTransId="{8C9DF439-98DB-4C57-9D9C-F9C0AC8F296F}" sibTransId="{B38F981C-1408-4CA2-9CCC-7A508D1CBD52}"/>
    <dgm:cxn modelId="{6CE0D4D1-6285-4887-95EF-E197EB9A4936}" srcId="{1876460D-CCF9-486E-BFB6-D95756C66F95}" destId="{9D40C572-BE28-4F24-A677-C582BBDDCAC6}" srcOrd="1" destOrd="0" parTransId="{A8C6AAA7-7F9F-40D7-B9D1-6ADF9B3F2D93}" sibTransId="{86EE2FBF-AAA8-45D9-93EE-98F72DFC1BB2}"/>
    <dgm:cxn modelId="{5FE9C03C-BDA1-4248-83E9-5F01DF21CFD9}" type="presOf" srcId="{7F997C4E-2A1A-4117-B60A-5ADE2F7DB7C4}" destId="{3A01653F-C2E2-43B0-A743-EE2969B839FA}" srcOrd="0" destOrd="0" presId="urn:microsoft.com/office/officeart/2005/8/layout/vList3#1"/>
    <dgm:cxn modelId="{1094A0A1-2ED2-4D1C-92CC-6AB8821D3C25}" type="presOf" srcId="{9D40C572-BE28-4F24-A677-C582BBDDCAC6}" destId="{893D8FD9-8655-4223-9B07-DA30975E8426}" srcOrd="0" destOrd="0" presId="urn:microsoft.com/office/officeart/2005/8/layout/vList3#1"/>
    <dgm:cxn modelId="{0D453BA0-160C-41A5-B631-5E6CA130BFAB}" type="presOf" srcId="{6C71AE6A-B050-4515-9CF2-3F71DEF2AA04}" destId="{492C9903-633E-4E2C-A422-40DFE8419994}" srcOrd="0" destOrd="0" presId="urn:microsoft.com/office/officeart/2005/8/layout/vList3#1"/>
    <dgm:cxn modelId="{9D3BE133-6CBD-4EC4-B09E-A43D7F3DB3A6}" type="presOf" srcId="{230436DC-5F0E-4DA4-AB64-0201AF3394AD}" destId="{2A9B699C-309A-4F58-96F8-D3C1CBDD4436}" srcOrd="0" destOrd="0" presId="urn:microsoft.com/office/officeart/2005/8/layout/vList3#1"/>
    <dgm:cxn modelId="{0339E911-38D1-48D2-B9D3-903137C1A8D9}" srcId="{1876460D-CCF9-486E-BFB6-D95756C66F95}" destId="{230436DC-5F0E-4DA4-AB64-0201AF3394AD}" srcOrd="3" destOrd="0" parTransId="{15DDE921-1BE4-4D45-BE9D-C5D599DDBBC1}" sibTransId="{3A70D7D9-A4EE-4547-A1E5-C9082A9B14A6}"/>
    <dgm:cxn modelId="{16AF6DEF-DD4F-4B63-87AC-D100E4069DD7}" type="presParOf" srcId="{C75F3571-4274-403C-98F7-A93B0E9740BB}" destId="{D26D55CB-04A9-45A5-8342-9EA4E30C0C41}" srcOrd="0" destOrd="0" presId="urn:microsoft.com/office/officeart/2005/8/layout/vList3#1"/>
    <dgm:cxn modelId="{7ABB65C2-A615-45A3-A0F8-C6F05BB05C16}" type="presParOf" srcId="{D26D55CB-04A9-45A5-8342-9EA4E30C0C41}" destId="{CDEEEE10-C59F-458A-A330-64FB345920B8}" srcOrd="0" destOrd="0" presId="urn:microsoft.com/office/officeart/2005/8/layout/vList3#1"/>
    <dgm:cxn modelId="{63A89398-4AAB-4A91-AE56-BC84C2BE8E28}" type="presParOf" srcId="{D26D55CB-04A9-45A5-8342-9EA4E30C0C41}" destId="{492C9903-633E-4E2C-A422-40DFE8419994}" srcOrd="1" destOrd="0" presId="urn:microsoft.com/office/officeart/2005/8/layout/vList3#1"/>
    <dgm:cxn modelId="{3B7BCDE0-3E91-484E-A5C4-31E81660634E}" type="presParOf" srcId="{C75F3571-4274-403C-98F7-A93B0E9740BB}" destId="{13B5A84B-BB8F-4D3D-8BF3-0170DF0F2E1D}" srcOrd="1" destOrd="0" presId="urn:microsoft.com/office/officeart/2005/8/layout/vList3#1"/>
    <dgm:cxn modelId="{9D712114-9548-42A6-BA67-68F2BEEC0A78}" type="presParOf" srcId="{C75F3571-4274-403C-98F7-A93B0E9740BB}" destId="{E1F0C841-DEFF-40A1-B091-2DE2B4F5267A}" srcOrd="2" destOrd="0" presId="urn:microsoft.com/office/officeart/2005/8/layout/vList3#1"/>
    <dgm:cxn modelId="{39114192-958D-4D65-9710-49B364A973EE}" type="presParOf" srcId="{E1F0C841-DEFF-40A1-B091-2DE2B4F5267A}" destId="{7EF8BE09-5364-42D7-9760-82274CC4EAA5}" srcOrd="0" destOrd="0" presId="urn:microsoft.com/office/officeart/2005/8/layout/vList3#1"/>
    <dgm:cxn modelId="{2627C2EB-6733-4487-859C-834177D272B6}" type="presParOf" srcId="{E1F0C841-DEFF-40A1-B091-2DE2B4F5267A}" destId="{893D8FD9-8655-4223-9B07-DA30975E8426}" srcOrd="1" destOrd="0" presId="urn:microsoft.com/office/officeart/2005/8/layout/vList3#1"/>
    <dgm:cxn modelId="{EA660FB4-B18A-42BD-93F6-1A073623BADB}" type="presParOf" srcId="{C75F3571-4274-403C-98F7-A93B0E9740BB}" destId="{DE3B119A-2872-4AEC-8843-30F39A2AFA8D}" srcOrd="3" destOrd="0" presId="urn:microsoft.com/office/officeart/2005/8/layout/vList3#1"/>
    <dgm:cxn modelId="{F380C272-5CC1-480D-85F6-9F1320B4A399}" type="presParOf" srcId="{C75F3571-4274-403C-98F7-A93B0E9740BB}" destId="{94F7E482-B7E1-4FDB-8300-528059FF988D}" srcOrd="4" destOrd="0" presId="urn:microsoft.com/office/officeart/2005/8/layout/vList3#1"/>
    <dgm:cxn modelId="{26FFDA09-1503-4DBA-A373-BBF8E7183910}" type="presParOf" srcId="{94F7E482-B7E1-4FDB-8300-528059FF988D}" destId="{3D9C69A5-AD64-4190-A28F-BF140A0F02B3}" srcOrd="0" destOrd="0" presId="urn:microsoft.com/office/officeart/2005/8/layout/vList3#1"/>
    <dgm:cxn modelId="{EA73B314-86BB-415C-8B25-6D15A68E83AA}" type="presParOf" srcId="{94F7E482-B7E1-4FDB-8300-528059FF988D}" destId="{3A01653F-C2E2-43B0-A743-EE2969B839FA}" srcOrd="1" destOrd="0" presId="urn:microsoft.com/office/officeart/2005/8/layout/vList3#1"/>
    <dgm:cxn modelId="{79C7C198-D759-4159-B606-D7CD7C3C17B1}" type="presParOf" srcId="{C75F3571-4274-403C-98F7-A93B0E9740BB}" destId="{70F9B535-8DDF-4342-B506-CD4FB568E289}" srcOrd="5" destOrd="0" presId="urn:microsoft.com/office/officeart/2005/8/layout/vList3#1"/>
    <dgm:cxn modelId="{B3443943-625A-470A-B485-A9728AADBF55}" type="presParOf" srcId="{C75F3571-4274-403C-98F7-A93B0E9740BB}" destId="{F993050E-AEF3-4C89-872C-604DB31BF6BC}" srcOrd="6" destOrd="0" presId="urn:microsoft.com/office/officeart/2005/8/layout/vList3#1"/>
    <dgm:cxn modelId="{2C0B8ECA-9158-42BF-90C8-11FAD812CDC8}" type="presParOf" srcId="{F993050E-AEF3-4C89-872C-604DB31BF6BC}" destId="{8E35D09F-D250-42A6-AE12-DF88E525A59E}" srcOrd="0" destOrd="0" presId="urn:microsoft.com/office/officeart/2005/8/layout/vList3#1"/>
    <dgm:cxn modelId="{60D5E6C7-C45D-4027-9B3B-AD54C94D7E2B}" type="presParOf" srcId="{F993050E-AEF3-4C89-872C-604DB31BF6BC}" destId="{2A9B699C-309A-4F58-96F8-D3C1CBDD4436}" srcOrd="1" destOrd="0" presId="urn:microsoft.com/office/officeart/2005/8/layout/vList3#1"/>
  </dgm:cxnLst>
  <dgm:bg>
    <a:gradFill>
      <a:gsLst>
        <a:gs pos="0">
          <a:schemeClr val="accent3">
            <a:lumMod val="20000"/>
            <a:lumOff val="8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2D797805-FB73-4688-8CA8-E46E538D1A5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A026B6B1-E25C-47DE-A8A6-6420F5CF21E7}" type="parTrans" cxnId="{1512A132-B6E3-45A1-A953-4F30E9D4B0B4}">
      <dgm:prSet/>
      <dgm:spPr/>
      <dgm:t>
        <a:bodyPr/>
        <a:lstStyle/>
        <a:p>
          <a:endParaRPr lang="ru-RU"/>
        </a:p>
      </dgm:t>
    </dgm:pt>
    <dgm:pt modelId="{EBA0E69F-9EB8-465D-BE80-CBA1C8B449CB}" type="sibTrans" cxnId="{1512A132-B6E3-45A1-A953-4F30E9D4B0B4}">
      <dgm:prSet/>
      <dgm:spPr/>
      <dgm:t>
        <a:bodyPr/>
        <a:lstStyle/>
        <a:p>
          <a:endParaRPr lang="ru-RU"/>
        </a:p>
      </dgm:t>
    </dgm:pt>
    <dgm:pt modelId="{0AA8F0E4-A515-46BE-B19F-E509A70BD14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dirty="0">
            <a:solidFill>
              <a:srgbClr val="C00000"/>
            </a:solidFill>
          </a:endParaRPr>
        </a:p>
      </dgm:t>
    </dgm:pt>
    <dgm:pt modelId="{B3B43516-5905-4428-BF3F-7BE4758C7749}" type="parTrans" cxnId="{D62997B6-BCFA-40AA-BCA6-36FE2EBB3B32}">
      <dgm:prSet/>
      <dgm:spPr/>
      <dgm:t>
        <a:bodyPr/>
        <a:lstStyle/>
        <a:p>
          <a:endParaRPr lang="ru-RU"/>
        </a:p>
      </dgm:t>
    </dgm:pt>
    <dgm:pt modelId="{19A4FAD6-2583-44AF-955C-12689C2AA168}" type="sibTrans" cxnId="{D62997B6-BCFA-40AA-BCA6-36FE2EBB3B32}">
      <dgm:prSet/>
      <dgm:spPr/>
      <dgm:t>
        <a:bodyPr/>
        <a:lstStyle/>
        <a:p>
          <a:endParaRPr lang="ru-RU"/>
        </a:p>
      </dgm:t>
    </dgm:pt>
    <dgm:pt modelId="{1B83DDCC-2772-42CE-9D7A-364269ED9EE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воспитание граждан</a:t>
          </a:r>
          <a:endParaRPr lang="ru-RU" sz="1050" b="1" dirty="0">
            <a:solidFill>
              <a:srgbClr val="C00000"/>
            </a:solidFill>
          </a:endParaRPr>
        </a:p>
      </dgm:t>
    </dgm:pt>
    <dgm:pt modelId="{AA30A6BB-A145-4CCF-BD0D-7C474E0AF4DB}" type="parTrans" cxnId="{A346175E-5199-4CDC-8F16-81E432B5BBBF}">
      <dgm:prSet/>
      <dgm:spPr/>
      <dgm:t>
        <a:bodyPr/>
        <a:lstStyle/>
        <a:p>
          <a:endParaRPr lang="ru-RU"/>
        </a:p>
      </dgm:t>
    </dgm:pt>
    <dgm:pt modelId="{E82EA422-06F2-43EC-B6E5-C005960595EE}" type="sibTrans" cxnId="{A346175E-5199-4CDC-8F16-81E432B5BBBF}">
      <dgm:prSet/>
      <dgm:spPr/>
      <dgm:t>
        <a:bodyPr/>
        <a:lstStyle/>
        <a:p>
          <a:endParaRPr lang="ru-RU"/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5" custScaleY="41338" custLinFactNeighborY="-491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5" custScaleY="63505" custLinFactNeighborY="-7736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FCBB06-21E9-4A9F-82C1-D15F391B571A}" type="pres">
      <dgm:prSet presAssocID="{40779446-4BFF-47CC-B561-C0BE0F0303A4}" presName="spacer" presStyleCnt="0"/>
      <dgm:spPr/>
    </dgm:pt>
    <dgm:pt modelId="{08355A28-8013-445F-8854-5D7D2EB104E4}" type="pres">
      <dgm:prSet presAssocID="{2D797805-FB73-4688-8CA8-E46E538D1A52}" presName="parentText" presStyleLbl="node1" presStyleIdx="2" presStyleCnt="5" custScaleY="34213" custLinFactY="-80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2C1259-CB66-4A57-AE9E-B1FE1AA73F5D}" type="pres">
      <dgm:prSet presAssocID="{EBA0E69F-9EB8-465D-BE80-CBA1C8B449CB}" presName="spacer" presStyleCnt="0"/>
      <dgm:spPr/>
    </dgm:pt>
    <dgm:pt modelId="{68D7BF1F-BD5A-4E45-B973-66CF07C8EF03}" type="pres">
      <dgm:prSet presAssocID="{0AA8F0E4-A515-46BE-B19F-E509A70BD142}" presName="parentText" presStyleLbl="node1" presStyleIdx="3" presStyleCnt="5" custScaleY="48860" custLinFactY="-202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5D0C73-29C3-4385-9936-F38A97BC782E}" type="pres">
      <dgm:prSet presAssocID="{19A4FAD6-2583-44AF-955C-12689C2AA168}" presName="spacer" presStyleCnt="0"/>
      <dgm:spPr/>
    </dgm:pt>
    <dgm:pt modelId="{A70E4835-AE87-411F-B78C-66273ACD8366}" type="pres">
      <dgm:prSet presAssocID="{1B83DDCC-2772-42CE-9D7A-364269ED9EEF}" presName="parentText" presStyleLbl="node1" presStyleIdx="4" presStyleCnt="5" custScaleY="42218" custLinFactY="-2463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85FC89-F08A-443C-8277-9ABECEE604C1}" type="presOf" srcId="{0AA8F0E4-A515-46BE-B19F-E509A70BD142}" destId="{68D7BF1F-BD5A-4E45-B973-66CF07C8EF03}" srcOrd="0" destOrd="0" presId="urn:microsoft.com/office/officeart/2005/8/layout/vList2"/>
    <dgm:cxn modelId="{6F10715B-2420-4AF7-B697-606D82E32846}" type="presOf" srcId="{1566F6CF-C665-436D-B779-88A8A80C1C5D}" destId="{79F34D2B-5F80-456A-B944-5D38073B2182}" srcOrd="0" destOrd="0" presId="urn:microsoft.com/office/officeart/2005/8/layout/vList2"/>
    <dgm:cxn modelId="{83F7FA4A-101A-40DD-9CE1-76C8E8386285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4B1B399-069A-454F-8548-DFD6324B0954}" type="presOf" srcId="{1B83DDCC-2772-42CE-9D7A-364269ED9EEF}" destId="{A70E4835-AE87-411F-B78C-66273ACD8366}" srcOrd="0" destOrd="0" presId="urn:microsoft.com/office/officeart/2005/8/layout/vList2"/>
    <dgm:cxn modelId="{9B8184F8-3FE5-4F4C-96A3-C1F0479CB1FC}" type="presOf" srcId="{2D797805-FB73-4688-8CA8-E46E538D1A52}" destId="{08355A28-8013-445F-8854-5D7D2EB104E4}" srcOrd="0" destOrd="0" presId="urn:microsoft.com/office/officeart/2005/8/layout/vList2"/>
    <dgm:cxn modelId="{F2E60EC5-BC73-4B2F-A1AD-7949D83C5A7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346175E-5199-4CDC-8F16-81E432B5BBBF}" srcId="{84057E5B-46AD-4CD3-AD6E-8932A523E451}" destId="{1B83DDCC-2772-42CE-9D7A-364269ED9EEF}" srcOrd="4" destOrd="0" parTransId="{AA30A6BB-A145-4CCF-BD0D-7C474E0AF4DB}" sibTransId="{E82EA422-06F2-43EC-B6E5-C005960595EE}"/>
    <dgm:cxn modelId="{1512A132-B6E3-45A1-A953-4F30E9D4B0B4}" srcId="{84057E5B-46AD-4CD3-AD6E-8932A523E451}" destId="{2D797805-FB73-4688-8CA8-E46E538D1A52}" srcOrd="2" destOrd="0" parTransId="{A026B6B1-E25C-47DE-A8A6-6420F5CF21E7}" sibTransId="{EBA0E69F-9EB8-465D-BE80-CBA1C8B449CB}"/>
    <dgm:cxn modelId="{D62997B6-BCFA-40AA-BCA6-36FE2EBB3B32}" srcId="{84057E5B-46AD-4CD3-AD6E-8932A523E451}" destId="{0AA8F0E4-A515-46BE-B19F-E509A70BD142}" srcOrd="3" destOrd="0" parTransId="{B3B43516-5905-4428-BF3F-7BE4758C7749}" sibTransId="{19A4FAD6-2583-44AF-955C-12689C2AA168}"/>
    <dgm:cxn modelId="{95F2C40D-5C87-4146-A576-E274B7E8659F}" type="presParOf" srcId="{F283F43F-10E6-4B88-9B8C-A6E1D7F295D9}" destId="{A58C4849-C275-4184-AB08-641E6033B6D0}" srcOrd="0" destOrd="0" presId="urn:microsoft.com/office/officeart/2005/8/layout/vList2"/>
    <dgm:cxn modelId="{81ACB4F7-C4C5-427F-93D8-5FC46825482D}" type="presParOf" srcId="{F283F43F-10E6-4B88-9B8C-A6E1D7F295D9}" destId="{4059FFB4-9F16-407A-99E1-3875466703CC}" srcOrd="1" destOrd="0" presId="urn:microsoft.com/office/officeart/2005/8/layout/vList2"/>
    <dgm:cxn modelId="{D073ABEE-B2C6-46DB-AC5D-A2D9B087A1E7}" type="presParOf" srcId="{F283F43F-10E6-4B88-9B8C-A6E1D7F295D9}" destId="{79F34D2B-5F80-456A-B944-5D38073B2182}" srcOrd="2" destOrd="0" presId="urn:microsoft.com/office/officeart/2005/8/layout/vList2"/>
    <dgm:cxn modelId="{A8795AC8-3578-40D5-AEEB-B1E90513EA3A}" type="presParOf" srcId="{F283F43F-10E6-4B88-9B8C-A6E1D7F295D9}" destId="{37FCBB06-21E9-4A9F-82C1-D15F391B571A}" srcOrd="3" destOrd="0" presId="urn:microsoft.com/office/officeart/2005/8/layout/vList2"/>
    <dgm:cxn modelId="{43CB2D66-0977-4915-B5A9-DAEB97C3912B}" type="presParOf" srcId="{F283F43F-10E6-4B88-9B8C-A6E1D7F295D9}" destId="{08355A28-8013-445F-8854-5D7D2EB104E4}" srcOrd="4" destOrd="0" presId="urn:microsoft.com/office/officeart/2005/8/layout/vList2"/>
    <dgm:cxn modelId="{93DA3F14-93E4-48C0-8446-11B782446C59}" type="presParOf" srcId="{F283F43F-10E6-4B88-9B8C-A6E1D7F295D9}" destId="{472C1259-CB66-4A57-AE9E-B1FE1AA73F5D}" srcOrd="5" destOrd="0" presId="urn:microsoft.com/office/officeart/2005/8/layout/vList2"/>
    <dgm:cxn modelId="{15BE17C2-5906-4CEE-8BB0-05C5D19F969D}" type="presParOf" srcId="{F283F43F-10E6-4B88-9B8C-A6E1D7F295D9}" destId="{68D7BF1F-BD5A-4E45-B973-66CF07C8EF03}" srcOrd="6" destOrd="0" presId="urn:microsoft.com/office/officeart/2005/8/layout/vList2"/>
    <dgm:cxn modelId="{D112953B-6CFE-4A9A-ACE5-AEA6D21AB65B}" type="presParOf" srcId="{F283F43F-10E6-4B88-9B8C-A6E1D7F295D9}" destId="{945D0C73-29C3-4385-9936-F38A97BC782E}" srcOrd="7" destOrd="0" presId="urn:microsoft.com/office/officeart/2005/8/layout/vList2"/>
    <dgm:cxn modelId="{5B7D30A3-3C0E-4022-8199-FD49C2B6928D}" type="presParOf" srcId="{F283F43F-10E6-4B88-9B8C-A6E1D7F295D9}" destId="{A70E4835-AE87-411F-B78C-66273ACD836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53624" custLinFactY="-1318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7721" custLinFactNeighborX="2128" custLinFactNeighborY="-691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D417391E-28CD-4430-9CB0-F833811A5583}" type="presOf" srcId="{1566F6CF-C665-436D-B779-88A8A80C1C5D}" destId="{79F34D2B-5F80-456A-B944-5D38073B2182}" srcOrd="0" destOrd="0" presId="urn:microsoft.com/office/officeart/2005/8/layout/vList2"/>
    <dgm:cxn modelId="{440D9749-C637-4C00-875E-366183B383DF}" type="presOf" srcId="{F8666547-D28F-4D89-8F79-700D7C81A9BF}" destId="{A58C4849-C275-4184-AB08-641E6033B6D0}" srcOrd="0" destOrd="0" presId="urn:microsoft.com/office/officeart/2005/8/layout/vList2"/>
    <dgm:cxn modelId="{6397F6D8-5457-4853-B4F2-EECC600ABF76}" type="presOf" srcId="{84057E5B-46AD-4CD3-AD6E-8932A523E451}" destId="{F283F43F-10E6-4B88-9B8C-A6E1D7F295D9}" srcOrd="0" destOrd="0" presId="urn:microsoft.com/office/officeart/2005/8/layout/vList2"/>
    <dgm:cxn modelId="{6FC0A71D-3413-45EB-87D0-5E1434B66B66}" type="presParOf" srcId="{F283F43F-10E6-4B88-9B8C-A6E1D7F295D9}" destId="{A58C4849-C275-4184-AB08-641E6033B6D0}" srcOrd="0" destOrd="0" presId="urn:microsoft.com/office/officeart/2005/8/layout/vList2"/>
    <dgm:cxn modelId="{C2671339-F043-4977-A599-D38DEBF41310}" type="presParOf" srcId="{F283F43F-10E6-4B88-9B8C-A6E1D7F295D9}" destId="{4059FFB4-9F16-407A-99E1-3875466703CC}" srcOrd="1" destOrd="0" presId="urn:microsoft.com/office/officeart/2005/8/layout/vList2"/>
    <dgm:cxn modelId="{47F23899-74D3-4BDE-A469-E8F4AC18603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X="-2174" custLinFactNeighborY="315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B4DDB4-4774-4728-9E6A-B6DBDD443303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DFCFFE1F-CA55-4431-8731-4FF153153DA9}" type="presOf" srcId="{84057E5B-46AD-4CD3-AD6E-8932A523E451}" destId="{F283F43F-10E6-4B88-9B8C-A6E1D7F295D9}" srcOrd="0" destOrd="0" presId="urn:microsoft.com/office/officeart/2005/8/layout/vList2"/>
    <dgm:cxn modelId="{3D3268D5-DB0C-4CC5-B1C7-7F9EEB53770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90051" custLinFactNeighborX="4348" custLinFactNeighborY="-1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5B927A25-607D-4282-99BA-9059D2805129}" type="presOf" srcId="{84057E5B-46AD-4CD3-AD6E-8932A523E451}" destId="{F283F43F-10E6-4B88-9B8C-A6E1D7F295D9}" srcOrd="0" destOrd="0" presId="urn:microsoft.com/office/officeart/2005/8/layout/vList2"/>
    <dgm:cxn modelId="{11AB3E9B-6D0A-440E-B442-5E77BDBFA60A}" type="presOf" srcId="{F8666547-D28F-4D89-8F79-700D7C81A9BF}" destId="{A58C4849-C275-4184-AB08-641E6033B6D0}" srcOrd="0" destOrd="0" presId="urn:microsoft.com/office/officeart/2005/8/layout/vList2"/>
    <dgm:cxn modelId="{27937560-8131-49A0-8A10-AB2F7183B871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Y="-14176" custLinFactNeighborX="-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3678" custLinFactNeighborX="208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1B89691-A458-4228-A59F-38A5FFF79D59}" type="presOf" srcId="{84057E5B-46AD-4CD3-AD6E-8932A523E451}" destId="{F283F43F-10E6-4B88-9B8C-A6E1D7F295D9}" srcOrd="0" destOrd="0" presId="urn:microsoft.com/office/officeart/2005/8/layout/vList2"/>
    <dgm:cxn modelId="{00609744-5175-45E8-A4E9-5EA322428FAC}" type="presOf" srcId="{1566F6CF-C665-436D-B779-88A8A80C1C5D}" destId="{79F34D2B-5F80-456A-B944-5D38073B2182}" srcOrd="0" destOrd="0" presId="urn:microsoft.com/office/officeart/2005/8/layout/vList2"/>
    <dgm:cxn modelId="{17CC0DDD-6E79-48B8-AB36-22FA80AEF1F9}" type="presOf" srcId="{F8666547-D28F-4D89-8F79-700D7C81A9BF}" destId="{A58C4849-C275-4184-AB08-641E6033B6D0}" srcOrd="0" destOrd="0" presId="urn:microsoft.com/office/officeart/2005/8/layout/vList2"/>
    <dgm:cxn modelId="{8648A3EF-92AE-4E32-9342-BB3F7453C6CB}" type="presParOf" srcId="{F283F43F-10E6-4B88-9B8C-A6E1D7F295D9}" destId="{A58C4849-C275-4184-AB08-641E6033B6D0}" srcOrd="0" destOrd="0" presId="urn:microsoft.com/office/officeart/2005/8/layout/vList2"/>
    <dgm:cxn modelId="{FD0F38F1-83D0-441E-8834-BBA2095D7EF2}" type="presParOf" srcId="{F283F43F-10E6-4B88-9B8C-A6E1D7F295D9}" destId="{4059FFB4-9F16-407A-99E1-3875466703CC}" srcOrd="1" destOrd="0" presId="urn:microsoft.com/office/officeart/2005/8/layout/vList2"/>
    <dgm:cxn modelId="{E9FC5FC6-470E-41ED-82EE-8130F926760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3705621-E2E0-4A04-928F-13AAF10452AE}">
      <dsp:nvSpPr>
        <dsp:cNvPr id="0" name=""/>
        <dsp:cNvSpPr/>
      </dsp:nvSpPr>
      <dsp:spPr>
        <a:xfrm rot="10800000">
          <a:off x="836732" y="0"/>
          <a:ext cx="1286942" cy="965207"/>
        </a:xfrm>
        <a:prstGeom prst="upArrow">
          <a:avLst/>
        </a:prstGeom>
        <a:gradFill rotWithShape="1">
          <a:gsLst>
            <a:gs pos="0">
              <a:schemeClr val="accent4">
                <a:tint val="75000"/>
                <a:shade val="85000"/>
                <a:satMod val="230000"/>
              </a:schemeClr>
            </a:gs>
            <a:gs pos="25000">
              <a:schemeClr val="accent4">
                <a:tint val="90000"/>
                <a:shade val="70000"/>
                <a:satMod val="220000"/>
              </a:schemeClr>
            </a:gs>
            <a:gs pos="50000">
              <a:schemeClr val="accent4">
                <a:tint val="90000"/>
                <a:shade val="58000"/>
                <a:satMod val="225000"/>
              </a:schemeClr>
            </a:gs>
            <a:gs pos="65000">
              <a:schemeClr val="accent4">
                <a:tint val="90000"/>
                <a:shade val="58000"/>
                <a:satMod val="225000"/>
              </a:schemeClr>
            </a:gs>
            <a:gs pos="80000">
              <a:schemeClr val="accent4">
                <a:tint val="90000"/>
                <a:shade val="69000"/>
                <a:satMod val="220000"/>
              </a:schemeClr>
            </a:gs>
            <a:gs pos="100000">
              <a:schemeClr val="accent4"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contourW="12700" prstMaterial="matte">
          <a:bevelT w="60000" h="50800"/>
          <a:contourClr>
            <a:schemeClr val="accent4">
              <a:shade val="60000"/>
              <a:satMod val="110000"/>
            </a:schemeClr>
          </a:contourClr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</dsp:sp>
    <dsp:sp modelId="{2392B656-4CEE-4630-8A93-C1D169900F24}">
      <dsp:nvSpPr>
        <dsp:cNvPr id="0" name=""/>
        <dsp:cNvSpPr/>
      </dsp:nvSpPr>
      <dsp:spPr>
        <a:xfrm>
          <a:off x="2265844" y="0"/>
          <a:ext cx="4080538" cy="965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0" rIns="156464" bIns="156464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i="0" kern="1200" baseline="0" dirty="0" smtClean="0">
              <a:solidFill>
                <a:schemeClr val="accent1">
                  <a:lumMod val="50000"/>
                </a:schemeClr>
              </a:solidFill>
            </a:rPr>
            <a:t>Бюджет Усть-Абаканского района – социальный бюджет</a:t>
          </a:r>
          <a:endParaRPr lang="ru-RU" sz="22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2265844" y="0"/>
        <a:ext cx="4080538" cy="965207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357585" cy="4791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0"/>
        <a:ext cx="3357585" cy="479162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2190"/>
          <a:ext cx="3357585" cy="4791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32190"/>
        <a:ext cx="3357585" cy="479162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18912"/>
          <a:ext cx="3429023" cy="6153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18912"/>
        <a:ext cx="3429023" cy="615346"/>
      </dsp:txXfrm>
    </dsp:sp>
    <dsp:sp modelId="{79F34D2B-5F80-456A-B944-5D38073B2182}">
      <dsp:nvSpPr>
        <dsp:cNvPr id="0" name=""/>
        <dsp:cNvSpPr/>
      </dsp:nvSpPr>
      <dsp:spPr>
        <a:xfrm>
          <a:off x="0" y="884851"/>
          <a:ext cx="3429023" cy="6153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884851"/>
        <a:ext cx="3429023" cy="615346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42876"/>
          <a:ext cx="3357585" cy="78176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142876"/>
        <a:ext cx="3357585" cy="781764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3" cy="47237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429023" cy="472373"/>
      </dsp:txXfrm>
    </dsp:sp>
    <dsp:sp modelId="{79F34D2B-5F80-456A-B944-5D38073B2182}">
      <dsp:nvSpPr>
        <dsp:cNvPr id="0" name=""/>
        <dsp:cNvSpPr/>
      </dsp:nvSpPr>
      <dsp:spPr>
        <a:xfrm>
          <a:off x="0" y="599007"/>
          <a:ext cx="3429023" cy="53618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99007"/>
        <a:ext cx="3429023" cy="536182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27"/>
          <a:ext cx="3429023" cy="4212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227"/>
        <a:ext cx="3429023" cy="421200"/>
      </dsp:txXfrm>
    </dsp:sp>
    <dsp:sp modelId="{79F34D2B-5F80-456A-B944-5D38073B2182}">
      <dsp:nvSpPr>
        <dsp:cNvPr id="0" name=""/>
        <dsp:cNvSpPr/>
      </dsp:nvSpPr>
      <dsp:spPr>
        <a:xfrm>
          <a:off x="0" y="428627"/>
          <a:ext cx="3429023" cy="4212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Природоохранные мероприятия.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428627"/>
        <a:ext cx="3429023" cy="421200"/>
      </dsp:txXfrm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9F34D2B-5F80-456A-B944-5D38073B2182}">
      <dsp:nvSpPr>
        <dsp:cNvPr id="0" name=""/>
        <dsp:cNvSpPr/>
      </dsp:nvSpPr>
      <dsp:spPr>
        <a:xfrm>
          <a:off x="0" y="1509"/>
          <a:ext cx="3357585" cy="71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509"/>
        <a:ext cx="3357585" cy="711360"/>
      </dsp:txXfrm>
    </dsp:sp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29098"/>
          <a:ext cx="3357585" cy="53151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329098"/>
        <a:ext cx="3357585" cy="531510"/>
      </dsp:txXfrm>
    </dsp:sp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2"/>
          <a:ext cx="3429023" cy="4435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382"/>
        <a:ext cx="3429023" cy="443546"/>
      </dsp:txXfrm>
    </dsp:sp>
    <dsp:sp modelId="{79F34D2B-5F80-456A-B944-5D38073B2182}">
      <dsp:nvSpPr>
        <dsp:cNvPr id="0" name=""/>
        <dsp:cNvSpPr/>
      </dsp:nvSpPr>
      <dsp:spPr>
        <a:xfrm>
          <a:off x="0" y="500605"/>
          <a:ext cx="3429023" cy="3082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00605"/>
        <a:ext cx="3429023" cy="308267"/>
      </dsp:txXfrm>
    </dsp:sp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3633"/>
          <a:ext cx="3429023" cy="4375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начинающих - гранты начинающим на создание собственного бизнеса.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23633"/>
        <a:ext cx="3429023" cy="437580"/>
      </dsp:txXfrm>
    </dsp:sp>
    <dsp:sp modelId="{79F34D2B-5F80-456A-B944-5D38073B2182}">
      <dsp:nvSpPr>
        <dsp:cNvPr id="0" name=""/>
        <dsp:cNvSpPr/>
      </dsp:nvSpPr>
      <dsp:spPr>
        <a:xfrm>
          <a:off x="0" y="492893"/>
          <a:ext cx="3429023" cy="4375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Проведение мероприятий в целях популяризации малого и среднего предпринимательства.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492893"/>
        <a:ext cx="3429023" cy="43758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6A4337D-FF19-472E-916A-D9FD8841784D}">
      <dsp:nvSpPr>
        <dsp:cNvPr id="0" name=""/>
        <dsp:cNvSpPr/>
      </dsp:nvSpPr>
      <dsp:spPr>
        <a:xfrm>
          <a:off x="63819" y="194974"/>
          <a:ext cx="5988992" cy="2984904"/>
        </a:xfrm>
        <a:prstGeom prst="rightArrow">
          <a:avLst>
            <a:gd name="adj1" fmla="val 50000"/>
            <a:gd name="adj2" fmla="val 50000"/>
          </a:avLst>
        </a:prstGeom>
        <a:gradFill rotWithShape="1">
          <a:gsLst>
            <a:gs pos="0">
              <a:schemeClr val="accent6">
                <a:shade val="60000"/>
              </a:schemeClr>
            </a:gs>
            <a:gs pos="33000">
              <a:schemeClr val="accent6">
                <a:tint val="86500"/>
              </a:schemeClr>
            </a:gs>
            <a:gs pos="46750">
              <a:schemeClr val="accent6">
                <a:tint val="71000"/>
                <a:satMod val="112000"/>
              </a:schemeClr>
            </a:gs>
            <a:gs pos="53000">
              <a:schemeClr val="accent6">
                <a:tint val="71000"/>
                <a:satMod val="112000"/>
              </a:schemeClr>
            </a:gs>
            <a:gs pos="68000">
              <a:schemeClr val="accent6">
                <a:tint val="86000"/>
              </a:schemeClr>
            </a:gs>
            <a:gs pos="100000">
              <a:schemeClr val="accent6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68580" tIns="68580" rIns="254000" bIns="205807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рамках муниципальных программ составляют 2 1</a:t>
          </a:r>
          <a:r>
            <a:rPr lang="en-US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64 945,9</a:t>
          </a: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тыс.рублей ( 95,6 %)</a:t>
          </a:r>
          <a:endParaRPr lang="ru-RU" sz="1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819" y="194974"/>
        <a:ext cx="5988992" cy="2984904"/>
      </dsp:txXfrm>
    </dsp:sp>
    <dsp:sp modelId="{B2F430F6-A5FF-4650-892D-A1CC762059F0}">
      <dsp:nvSpPr>
        <dsp:cNvPr id="0" name=""/>
        <dsp:cNvSpPr/>
      </dsp:nvSpPr>
      <dsp:spPr>
        <a:xfrm>
          <a:off x="220303" y="3970320"/>
          <a:ext cx="4112230" cy="793533"/>
        </a:xfrm>
        <a:prstGeom prst="rect">
          <a:avLst/>
        </a:prstGeom>
        <a:gradFill rotWithShape="1">
          <a:gsLst>
            <a:gs pos="0">
              <a:schemeClr val="accent1">
                <a:shade val="60000"/>
              </a:schemeClr>
            </a:gs>
            <a:gs pos="33000">
              <a:schemeClr val="accent1">
                <a:tint val="86500"/>
              </a:schemeClr>
            </a:gs>
            <a:gs pos="46750">
              <a:schemeClr val="accent1">
                <a:tint val="71000"/>
                <a:satMod val="112000"/>
              </a:schemeClr>
            </a:gs>
            <a:gs pos="53000">
              <a:schemeClr val="accent1">
                <a:tint val="71000"/>
                <a:satMod val="112000"/>
              </a:schemeClr>
            </a:gs>
            <a:gs pos="68000">
              <a:schemeClr val="accent1">
                <a:tint val="86000"/>
              </a:schemeClr>
            </a:gs>
            <a:gs pos="100000">
              <a:schemeClr val="accent1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2024 году планируется осуществлять в рамках 17 муниципальных программ</a:t>
          </a:r>
          <a:endParaRPr lang="ru-RU" sz="1600" b="1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0303" y="3970320"/>
        <a:ext cx="4112230" cy="793533"/>
      </dsp:txXfrm>
    </dsp:sp>
    <dsp:sp modelId="{5914EB7D-8A5B-4060-AAF1-418D36193991}">
      <dsp:nvSpPr>
        <dsp:cNvPr id="0" name=""/>
        <dsp:cNvSpPr/>
      </dsp:nvSpPr>
      <dsp:spPr>
        <a:xfrm>
          <a:off x="2296211" y="1788958"/>
          <a:ext cx="3205939" cy="1995229"/>
        </a:xfrm>
        <a:prstGeom prst="rightArrow">
          <a:avLst>
            <a:gd name="adj1" fmla="val 50000"/>
            <a:gd name="adj2" fmla="val 50000"/>
          </a:avLst>
        </a:prstGeom>
        <a:gradFill rotWithShape="1">
          <a:gsLst>
            <a:gs pos="0">
              <a:schemeClr val="accent4">
                <a:shade val="60000"/>
              </a:schemeClr>
            </a:gs>
            <a:gs pos="33000">
              <a:schemeClr val="accent4">
                <a:tint val="86500"/>
              </a:schemeClr>
            </a:gs>
            <a:gs pos="46750">
              <a:schemeClr val="accent4">
                <a:tint val="71000"/>
                <a:satMod val="112000"/>
              </a:schemeClr>
            </a:gs>
            <a:gs pos="53000">
              <a:schemeClr val="accent4">
                <a:tint val="71000"/>
                <a:satMod val="112000"/>
              </a:schemeClr>
            </a:gs>
            <a:gs pos="68000">
              <a:schemeClr val="accent4">
                <a:tint val="86000"/>
              </a:schemeClr>
            </a:gs>
            <a:gs pos="100000">
              <a:schemeClr val="accent4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45720" tIns="45720" rIns="254000" bIns="205807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Непрограммные расходы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</a:t>
          </a:r>
          <a:r>
            <a:rPr lang="en-US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9 254,4</a:t>
          </a: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 рублей ( 4,4%)</a:t>
          </a:r>
          <a:endParaRPr lang="ru-RU" sz="1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96211" y="1788958"/>
        <a:ext cx="3205939" cy="1995229"/>
      </dsp:txXfrm>
    </dsp:sp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7258"/>
          <a:ext cx="3357585" cy="430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организаций торговли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27258"/>
        <a:ext cx="3357585" cy="430560"/>
      </dsp:txXfrm>
    </dsp:sp>
    <dsp:sp modelId="{79F34D2B-5F80-456A-B944-5D38073B2182}">
      <dsp:nvSpPr>
        <dsp:cNvPr id="0" name=""/>
        <dsp:cNvSpPr/>
      </dsp:nvSpPr>
      <dsp:spPr>
        <a:xfrm>
          <a:off x="0" y="510173"/>
          <a:ext cx="3357585" cy="430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Возмещение части затрат хозяйствующим субъектам, осуществляющим торговую деятельность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510173"/>
        <a:ext cx="3357585" cy="430560"/>
      </dsp:txXfrm>
    </dsp:sp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28525"/>
          <a:ext cx="3429023" cy="42875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Повышение эффективности управления объектами недвижимого имущества муниципальной собственности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28525"/>
        <a:ext cx="3429023" cy="428758"/>
      </dsp:txXfrm>
    </dsp:sp>
    <dsp:sp modelId="{79F34D2B-5F80-456A-B944-5D38073B2182}">
      <dsp:nvSpPr>
        <dsp:cNvPr id="0" name=""/>
        <dsp:cNvSpPr/>
      </dsp:nvSpPr>
      <dsp:spPr>
        <a:xfrm>
          <a:off x="0" y="643134"/>
          <a:ext cx="3429023" cy="41761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Эффективное использование и вовлечение в хозяйственный оборот земельных участков и иной недвижимости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643134"/>
        <a:ext cx="3429023" cy="417612"/>
      </dsp:txXfrm>
    </dsp:sp>
  </dsp:spTree>
</dsp:drawing>
</file>

<file path=ppt/diagrams/drawing2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2"/>
          <a:ext cx="3429023" cy="4435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Осуществление муниципальных функций в финансовой сфере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382"/>
        <a:ext cx="3429023" cy="443546"/>
      </dsp:txXfrm>
    </dsp:sp>
    <dsp:sp modelId="{79F34D2B-5F80-456A-B944-5D38073B2182}">
      <dsp:nvSpPr>
        <dsp:cNvPr id="0" name=""/>
        <dsp:cNvSpPr/>
      </dsp:nvSpPr>
      <dsp:spPr>
        <a:xfrm>
          <a:off x="0" y="500605"/>
          <a:ext cx="3429023" cy="3082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Резервный фонд органов исполнительной власти местного самоуправления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00605"/>
        <a:ext cx="3429023" cy="308267"/>
      </dsp:txXfrm>
    </dsp:sp>
  </dsp:spTree>
</dsp:drawing>
</file>

<file path=ppt/diagrams/drawing2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3" cy="6429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Снижение уровня  производственного травматизма и профессиональной заболеваемости  в учреждениях.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429023" cy="642940"/>
      </dsp:txXfrm>
    </dsp:sp>
  </dsp:spTree>
</dsp:drawing>
</file>

<file path=ppt/diagrams/drawing2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019"/>
          <a:ext cx="3429023" cy="71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в области улучшений условий и охраны труда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3019"/>
        <a:ext cx="3429023" cy="711360"/>
      </dsp:txXfrm>
    </dsp:sp>
  </dsp:spTree>
</dsp:drawing>
</file>

<file path=ppt/diagrams/drawing2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019"/>
          <a:ext cx="3429023" cy="71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Осуществление органами местного самоуправления государственных полномочий в области охраны труда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3019"/>
        <a:ext cx="3429023" cy="711360"/>
      </dsp:txXfrm>
    </dsp:sp>
  </dsp:spTree>
</dsp:drawing>
</file>

<file path=ppt/diagrams/drawing2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95F33CE-3F20-42E5-AD94-FC4397BE5053}">
      <dsp:nvSpPr>
        <dsp:cNvPr id="0" name=""/>
        <dsp:cNvSpPr/>
      </dsp:nvSpPr>
      <dsp:spPr>
        <a:xfrm>
          <a:off x="638976" y="2143129"/>
          <a:ext cx="2607320" cy="220916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5E56B1B-9BD5-49B1-8FF2-65F4FD596629}">
      <dsp:nvSpPr>
        <dsp:cNvPr id="0" name=""/>
        <dsp:cNvSpPr/>
      </dsp:nvSpPr>
      <dsp:spPr>
        <a:xfrm>
          <a:off x="781857" y="214315"/>
          <a:ext cx="2298040" cy="135665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60000"/>
              </a:schemeClr>
            </a:gs>
            <a:gs pos="33000">
              <a:schemeClr val="accent2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2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2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Всего расходов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2 2</a:t>
          </a:r>
          <a:r>
            <a:rPr lang="en-US" sz="2400" b="1" kern="1200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64 200,3</a:t>
          </a:r>
          <a:r>
            <a:rPr lang="ru-RU" sz="2400" b="1" kern="1200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 тыс. рублей</a:t>
          </a:r>
          <a:endParaRPr lang="ru-RU" sz="2400" b="1" kern="1200" dirty="0">
            <a:solidFill>
              <a:srgbClr val="D3FDE4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81857" y="214315"/>
        <a:ext cx="2298040" cy="1356655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92C9903-633E-4E2C-A422-40DFE8419994}">
      <dsp:nvSpPr>
        <dsp:cNvPr id="0" name=""/>
        <dsp:cNvSpPr/>
      </dsp:nvSpPr>
      <dsp:spPr>
        <a:xfrm rot="10800000">
          <a:off x="1755066" y="91485"/>
          <a:ext cx="5653246" cy="1142034"/>
        </a:xfrm>
        <a:prstGeom prst="homePlate">
          <a:avLst/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  </a:t>
          </a:r>
          <a:r>
            <a:rPr lang="ru-RU" sz="2300" kern="1200" dirty="0" smtClean="0"/>
            <a:t>Социальной направленности </a:t>
          </a:r>
          <a:endParaRPr lang="ru-RU" sz="2300" kern="1200" dirty="0"/>
        </a:p>
      </dsp:txBody>
      <dsp:txXfrm rot="10800000">
        <a:off x="1755066" y="91485"/>
        <a:ext cx="5653246" cy="1142034"/>
      </dsp:txXfrm>
    </dsp:sp>
    <dsp:sp modelId="{CDEEEE10-C59F-458A-A330-64FB345920B8}">
      <dsp:nvSpPr>
        <dsp:cNvPr id="0" name=""/>
        <dsp:cNvSpPr/>
      </dsp:nvSpPr>
      <dsp:spPr>
        <a:xfrm>
          <a:off x="1071569" y="0"/>
          <a:ext cx="1324512" cy="1324512"/>
        </a:xfrm>
        <a:prstGeom prst="ellipse">
          <a:avLst/>
        </a:prstGeom>
        <a:solidFill>
          <a:schemeClr val="accent6">
            <a:lumMod val="75000"/>
          </a:schemeClr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893D8FD9-8655-4223-9B07-DA30975E8426}">
      <dsp:nvSpPr>
        <dsp:cNvPr id="0" name=""/>
        <dsp:cNvSpPr/>
      </dsp:nvSpPr>
      <dsp:spPr>
        <a:xfrm rot="10800000">
          <a:off x="1766542" y="1423059"/>
          <a:ext cx="5653246" cy="1142034"/>
        </a:xfrm>
        <a:prstGeom prst="homePlate">
          <a:avLst/>
        </a:prstGeom>
        <a:gradFill flip="none" rotWithShape="0">
          <a:gsLst>
            <a:gs pos="0">
              <a:schemeClr val="accent4">
                <a:shade val="30000"/>
                <a:satMod val="115000"/>
              </a:schemeClr>
            </a:gs>
            <a:gs pos="50000">
              <a:schemeClr val="accent4">
                <a:shade val="67500"/>
                <a:satMod val="115000"/>
              </a:schemeClr>
            </a:gs>
            <a:gs pos="100000">
              <a:schemeClr val="accent4">
                <a:shade val="100000"/>
                <a:satMod val="115000"/>
              </a:schemeClr>
            </a:gs>
          </a:gsLst>
          <a:lin ang="5400000" scaled="1"/>
          <a:tileRect/>
        </a:gra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 </a:t>
          </a:r>
          <a:r>
            <a:rPr lang="ru-RU" sz="2300" kern="1200" dirty="0" smtClean="0"/>
            <a:t>На поддержку отраслей экономики</a:t>
          </a:r>
          <a:endParaRPr lang="ru-RU" sz="2300" kern="1200" dirty="0"/>
        </a:p>
      </dsp:txBody>
      <dsp:txXfrm rot="10800000">
        <a:off x="1766542" y="1423059"/>
        <a:ext cx="5653246" cy="1142034"/>
      </dsp:txXfrm>
    </dsp:sp>
    <dsp:sp modelId="{7EF8BE09-5364-42D7-9760-82274CC4EAA5}">
      <dsp:nvSpPr>
        <dsp:cNvPr id="0" name=""/>
        <dsp:cNvSpPr/>
      </dsp:nvSpPr>
      <dsp:spPr>
        <a:xfrm>
          <a:off x="1046489" y="1351051"/>
          <a:ext cx="1324512" cy="1324512"/>
        </a:xfrm>
        <a:prstGeom prst="ellipse">
          <a:avLst/>
        </a:prstGeom>
        <a:solidFill>
          <a:srgbClr val="7030A0"/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3A01653F-C2E2-43B0-A743-EE2969B839FA}">
      <dsp:nvSpPr>
        <dsp:cNvPr id="0" name=""/>
        <dsp:cNvSpPr/>
      </dsp:nvSpPr>
      <dsp:spPr>
        <a:xfrm rot="10800000">
          <a:off x="1755066" y="2780048"/>
          <a:ext cx="5653246" cy="1142034"/>
        </a:xfrm>
        <a:prstGeom prst="homePlate">
          <a:avLst/>
        </a:prstGeom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2700000" scaled="1"/>
          <a:tileRect/>
        </a:gra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</a:t>
          </a:r>
          <a:r>
            <a:rPr lang="ru-RU" sz="2300" kern="1200" dirty="0" smtClean="0"/>
            <a:t>На обеспечение безопасных условий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     жизнедеятельности</a:t>
          </a:r>
          <a:endParaRPr lang="ru-RU" sz="2300" kern="1200" dirty="0"/>
        </a:p>
      </dsp:txBody>
      <dsp:txXfrm rot="10800000">
        <a:off x="1755066" y="2780048"/>
        <a:ext cx="5653246" cy="1142034"/>
      </dsp:txXfrm>
    </dsp:sp>
    <dsp:sp modelId="{3D9C69A5-AD64-4190-A28F-BF140A0F02B3}">
      <dsp:nvSpPr>
        <dsp:cNvPr id="0" name=""/>
        <dsp:cNvSpPr/>
      </dsp:nvSpPr>
      <dsp:spPr>
        <a:xfrm>
          <a:off x="1071569" y="2714644"/>
          <a:ext cx="1324512" cy="1324512"/>
        </a:xfrm>
        <a:prstGeom prst="ellipse">
          <a:avLst/>
        </a:prstGeom>
        <a:solidFill>
          <a:schemeClr val="accent5">
            <a:lumMod val="75000"/>
          </a:schemeClr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2A9B699C-309A-4F58-96F8-D3C1CBDD4436}">
      <dsp:nvSpPr>
        <dsp:cNvPr id="0" name=""/>
        <dsp:cNvSpPr/>
      </dsp:nvSpPr>
      <dsp:spPr>
        <a:xfrm rot="10800000">
          <a:off x="1755066" y="4124329"/>
          <a:ext cx="5653246" cy="1142034"/>
        </a:xfrm>
        <a:prstGeom prst="homePlate">
          <a:avLst/>
        </a:prstGeom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  </a:t>
          </a:r>
          <a:r>
            <a:rPr lang="ru-RU" sz="2300" kern="1200" dirty="0" smtClean="0"/>
            <a:t>Общего характера</a:t>
          </a:r>
          <a:endParaRPr lang="ru-RU" sz="2300" kern="1200" dirty="0"/>
        </a:p>
      </dsp:txBody>
      <dsp:txXfrm rot="10800000">
        <a:off x="1755066" y="4124329"/>
        <a:ext cx="5653246" cy="1142034"/>
      </dsp:txXfrm>
    </dsp:sp>
    <dsp:sp modelId="{8E35D09F-D250-42A6-AE12-DF88E525A59E}">
      <dsp:nvSpPr>
        <dsp:cNvPr id="0" name=""/>
        <dsp:cNvSpPr/>
      </dsp:nvSpPr>
      <dsp:spPr>
        <a:xfrm>
          <a:off x="1071569" y="4033337"/>
          <a:ext cx="1324512" cy="1324512"/>
        </a:xfrm>
        <a:prstGeom prst="ellipse">
          <a:avLst/>
        </a:prstGeom>
        <a:solidFill>
          <a:schemeClr val="tx2"/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8992" cy="3946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0"/>
        <a:ext cx="3428992" cy="394662"/>
      </dsp:txXfrm>
    </dsp:sp>
    <dsp:sp modelId="{79F34D2B-5F80-456A-B944-5D38073B2182}">
      <dsp:nvSpPr>
        <dsp:cNvPr id="0" name=""/>
        <dsp:cNvSpPr/>
      </dsp:nvSpPr>
      <dsp:spPr>
        <a:xfrm>
          <a:off x="0" y="428629"/>
          <a:ext cx="3428992" cy="60629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428629"/>
        <a:ext cx="3428992" cy="606294"/>
      </dsp:txXfrm>
    </dsp:sp>
    <dsp:sp modelId="{08355A28-8013-445F-8854-5D7D2EB104E4}">
      <dsp:nvSpPr>
        <dsp:cNvPr id="0" name=""/>
        <dsp:cNvSpPr/>
      </dsp:nvSpPr>
      <dsp:spPr>
        <a:xfrm>
          <a:off x="0" y="1071571"/>
          <a:ext cx="3428992" cy="32663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071571"/>
        <a:ext cx="3428992" cy="326638"/>
      </dsp:txXfrm>
    </dsp:sp>
    <dsp:sp modelId="{68D7BF1F-BD5A-4E45-B973-66CF07C8EF03}">
      <dsp:nvSpPr>
        <dsp:cNvPr id="0" name=""/>
        <dsp:cNvSpPr/>
      </dsp:nvSpPr>
      <dsp:spPr>
        <a:xfrm>
          <a:off x="0" y="1428757"/>
          <a:ext cx="3428992" cy="46647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428757"/>
        <a:ext cx="3428992" cy="466476"/>
      </dsp:txXfrm>
    </dsp:sp>
    <dsp:sp modelId="{A70E4835-AE87-411F-B78C-66273ACD8366}">
      <dsp:nvSpPr>
        <dsp:cNvPr id="0" name=""/>
        <dsp:cNvSpPr/>
      </dsp:nvSpPr>
      <dsp:spPr>
        <a:xfrm>
          <a:off x="0" y="2000267"/>
          <a:ext cx="3428992" cy="40306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воспитание граждан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2000267"/>
        <a:ext cx="3428992" cy="403063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357585" cy="45172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357585" cy="451728"/>
      </dsp:txXfrm>
    </dsp:sp>
    <dsp:sp modelId="{79F34D2B-5F80-456A-B944-5D38073B2182}">
      <dsp:nvSpPr>
        <dsp:cNvPr id="0" name=""/>
        <dsp:cNvSpPr/>
      </dsp:nvSpPr>
      <dsp:spPr>
        <a:xfrm>
          <a:off x="0" y="500066"/>
          <a:ext cx="3357585" cy="4020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500066"/>
        <a:ext cx="3357585" cy="402001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138"/>
          <a:ext cx="3286147" cy="36192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38138"/>
        <a:ext cx="3286147" cy="361927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286147" cy="49957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0"/>
        <a:ext cx="3286147" cy="499577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3" cy="6655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0"/>
        <a:ext cx="3429023" cy="665583"/>
      </dsp:txXfrm>
    </dsp:sp>
    <dsp:sp modelId="{79F34D2B-5F80-456A-B944-5D38073B2182}">
      <dsp:nvSpPr>
        <dsp:cNvPr id="0" name=""/>
        <dsp:cNvSpPr/>
      </dsp:nvSpPr>
      <dsp:spPr>
        <a:xfrm>
          <a:off x="0" y="763176"/>
          <a:ext cx="3429023" cy="6655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763176"/>
        <a:ext cx="3429023" cy="6655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0.04839</cdr:x>
      <cdr:y>0.27586</cdr:y>
    </cdr:from>
    <cdr:to>
      <cdr:x>0.3514</cdr:x>
      <cdr:y>0.336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4314" y="1714512"/>
          <a:ext cx="1342068" cy="3737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0.0678</cdr:x>
      <cdr:y>0.65476</cdr:y>
    </cdr:from>
    <cdr:to>
      <cdr:x>0.37082</cdr:x>
      <cdr:y>0.71118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285784" y="3929089"/>
          <a:ext cx="1277181" cy="338565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2025 год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0.01389</cdr:x>
      <cdr:y>0.2619</cdr:y>
    </cdr:from>
    <cdr:to>
      <cdr:x>0.3169</cdr:x>
      <cdr:y>0.32204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1438" y="1571635"/>
          <a:ext cx="1558543" cy="3608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0.11111</cdr:x>
      <cdr:y>0.14286</cdr:y>
    </cdr:from>
    <cdr:to>
      <cdr:x>0.41413</cdr:x>
      <cdr:y>0.19928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571504" y="857256"/>
          <a:ext cx="1558594" cy="338564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2026 год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2347FF5-9653-4A76-9797-D1C68BE6D639}" type="datetimeFigureOut">
              <a:rPr lang="ru-RU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2FE38DD-456C-4B3C-B69B-94F4C0F0E1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1919535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C35E2BA-D9D6-4342-8735-26385518F531}" type="datetimeFigureOut">
              <a:rPr lang="ru-RU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22813"/>
            <a:ext cx="5453062" cy="4475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EB2746F-38F1-4777-A106-F4B9CABA1F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88886561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2338" y="746125"/>
            <a:ext cx="4972050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2532" name="Верхний колонтитул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0462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9208A-9203-4C6C-B374-6826330DF991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37059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C9B298-784D-4130-82CA-A8F0B92234F1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A36772-910F-48DA-827E-351A3D27F0EF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637F6-9C2A-4791-AA5C-5AF0D0A9FA89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3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2958BF61-5899-4288-B1FD-AA33D0D4F90F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A5F60A-938E-4B10-9A02-EA5151E9BA51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1E7E7DE6-09D3-440C-A7CB-1DFDB1EBCA70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E49AEEC-7E7D-4AEF-8901-1BE749221457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5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1949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E714D52-F0C9-411D-B20F-9BAC6F77DAA3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74A6B37-DEE2-468D-B74D-C72C8B2A60E3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0493004-EF75-4662-9553-9B4077CF3104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1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1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55A74333-6D19-4235-B330-30331CFB0834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7E99D6-89E4-4C37-A723-3643114E182A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7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1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7BBCE007-CB4C-49ED-9093-288053401304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5A83184-E102-4111-86DB-0977E16CE64E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2381BE2-3022-473B-B9D9-114DFF2EAC36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337273-5944-4900-BF28-DB088A63D8DE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6A239A-F786-4251-A676-11ADA4EE9C2F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E1FCEB-D7F9-4005-A942-2E8D6E9BA0E8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2C59F7-3B12-4C92-92C8-CF25FD7E3C9B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C68546-AE5B-48CF-882F-92CCB6BB80A1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DC51C8-1477-44ED-BCB4-527C8AEAB814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4497DF-3373-4FE6-9420-A377DC9DC861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2C7F8-BC31-4183-A82F-5E5301EDAAE7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CCF2B5-BF3F-44EA-8000-3BB13829EE54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B15537-7942-41B3-B738-94C91A8FCD0C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A3879A-5FA9-4B04-BCF4-BA706B71BF08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23F682-7A59-4C99-A91D-683C770020DE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A565F8-62A6-4890-BBCE-3FDD26F7FF47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963572-0F38-4276-98BF-810D712DA72C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1854C3-4D64-48F1-8D2D-F2844231BABF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541C40-F59E-473B-B961-BFF8E3F0986A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39DE39-EE11-4D7E-BCFB-E0BCC9D50A29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1F42AA-E6D4-4964-AFC4-9592EDE06E26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3C2432-734D-4907-8398-72838E5CD6E8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C636BB-6CB3-4434-A11C-6DF99D000C7F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E07E57-7295-4B38-983C-51616B4C9003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3F7DFD-0A27-497F-A21B-0CE37B27DBBC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8C2046-AD06-45A6-BD36-E01E5FE5ECFF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69134-0666-449C-8224-3ECB56580DE1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C88E3B-CBE3-40C5-AB60-002152DCCC3E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FFD255-CF7C-495B-83E3-75EF72D4F895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22DD90-D2BA-4960-81A7-E86FFD42DB7C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5E4762-1D48-43DE-846C-E523273B55A6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E72D97-AC36-4524-918D-DBDC715B5FC3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6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fld id="{4DA48EF1-6F39-47AA-B450-9DDB2D295D7D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3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46238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p:hf hdr="0" dt="0"/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CB014391-7D47-494F-998F-AD8F8DAA58AA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F9F8F30-9227-4A73-B6CF-D3FB23807567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5666BC-D30B-4B4E-8E2C-1EE214EF2D62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6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8.jpeg"/><Relationship Id="rId5" Type="http://schemas.openxmlformats.org/officeDocument/2006/relationships/image" Target="../media/image36.jpeg"/><Relationship Id="rId4" Type="http://schemas.openxmlformats.org/officeDocument/2006/relationships/chart" Target="../charts/char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0.jpeg"/><Relationship Id="rId5" Type="http://schemas.openxmlformats.org/officeDocument/2006/relationships/chart" Target="../charts/chart9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6.jpeg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chart" Target="../charts/chart10.xml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8.jpeg"/><Relationship Id="rId5" Type="http://schemas.openxmlformats.org/officeDocument/2006/relationships/chart" Target="../charts/chart11.xml"/><Relationship Id="rId4" Type="http://schemas.openxmlformats.org/officeDocument/2006/relationships/image" Target="../media/image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2.png"/><Relationship Id="rId5" Type="http://schemas.openxmlformats.org/officeDocument/2006/relationships/chart" Target="../charts/chart13.xml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5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source=wiz&amp;img_url=http://cs5820.vk.me/u133671954/141312974/s_485012c7.jpg&amp;uinfo=sw-1280-sh-1024-ww-1259-wh-823-pd-1-wp-5x4_1280x1024&amp;_=1448866407849&amp;p=18&amp;text=%D1%87%D0%B5%D0%BB%D0%BE%D0%B2%D0%B5%D1%87%D0%BA%D0%B8%20%D0%BA%D0%B0%D1%80%D1%82%D0%B8%D0%BD%D0%BA%D0%B8&amp;redircnt=1448864248.1&amp;noreask=1&amp;pos=562&amp;rpt=simage&amp;lr=63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9.xml"/><Relationship Id="rId4" Type="http://schemas.openxmlformats.org/officeDocument/2006/relationships/chart" Target="../charts/chart1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jpeg"/><Relationship Id="rId3" Type="http://schemas.openxmlformats.org/officeDocument/2006/relationships/image" Target="../media/image6.jpeg"/><Relationship Id="rId7" Type="http://schemas.openxmlformats.org/officeDocument/2006/relationships/image" Target="../media/image77.png"/><Relationship Id="rId12" Type="http://schemas.openxmlformats.org/officeDocument/2006/relationships/image" Target="../media/image8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6.png"/><Relationship Id="rId11" Type="http://schemas.openxmlformats.org/officeDocument/2006/relationships/image" Target="../media/image81.jpeg"/><Relationship Id="rId5" Type="http://schemas.openxmlformats.org/officeDocument/2006/relationships/image" Target="../media/image75.png"/><Relationship Id="rId15" Type="http://schemas.openxmlformats.org/officeDocument/2006/relationships/image" Target="../media/image85.jpeg"/><Relationship Id="rId10" Type="http://schemas.openxmlformats.org/officeDocument/2006/relationships/image" Target="../media/image80.png"/><Relationship Id="rId4" Type="http://schemas.openxmlformats.org/officeDocument/2006/relationships/image" Target="../media/image74.jpe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7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00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99.jpeg"/><Relationship Id="rId4" Type="http://schemas.openxmlformats.org/officeDocument/2006/relationships/diagramLayout" Target="../diagrams/layout1.xml"/><Relationship Id="rId9" Type="http://schemas.openxmlformats.org/officeDocument/2006/relationships/chart" Target="../charts/chart18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4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notesSlide" Target="../notesSlides/notesSlide7.xml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5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5.jpeg"/><Relationship Id="rId11" Type="http://schemas.openxmlformats.org/officeDocument/2006/relationships/image" Target="../media/image109.jpeg"/><Relationship Id="rId5" Type="http://schemas.openxmlformats.org/officeDocument/2006/relationships/image" Target="../media/image104.jpeg"/><Relationship Id="rId10" Type="http://schemas.openxmlformats.org/officeDocument/2006/relationships/image" Target="../media/image108.jpeg"/><Relationship Id="rId4" Type="http://schemas.openxmlformats.org/officeDocument/2006/relationships/image" Target="../media/image103.jpeg"/><Relationship Id="rId9" Type="http://schemas.openxmlformats.org/officeDocument/2006/relationships/image" Target="../media/image107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6.jpeg"/><Relationship Id="rId7" Type="http://schemas.openxmlformats.org/officeDocument/2006/relationships/image" Target="../media/image113.jpeg"/><Relationship Id="rId12" Type="http://schemas.openxmlformats.org/officeDocument/2006/relationships/image" Target="../media/image1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12.jpeg"/><Relationship Id="rId11" Type="http://schemas.openxmlformats.org/officeDocument/2006/relationships/image" Target="../media/image117.jpeg"/><Relationship Id="rId5" Type="http://schemas.openxmlformats.org/officeDocument/2006/relationships/image" Target="../media/image111.jpeg"/><Relationship Id="rId10" Type="http://schemas.openxmlformats.org/officeDocument/2006/relationships/image" Target="../media/image116.jpeg"/><Relationship Id="rId4" Type="http://schemas.openxmlformats.org/officeDocument/2006/relationships/image" Target="../media/image110.jpeg"/><Relationship Id="rId9" Type="http://schemas.openxmlformats.org/officeDocument/2006/relationships/image" Target="../media/image115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6.jpeg"/><Relationship Id="rId7" Type="http://schemas.openxmlformats.org/officeDocument/2006/relationships/image" Target="../media/image122.jpeg"/><Relationship Id="rId2" Type="http://schemas.openxmlformats.org/officeDocument/2006/relationships/slideLayout" Target="../slideLayouts/slideLayout50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24.jpeg"/><Relationship Id="rId4" Type="http://schemas.openxmlformats.org/officeDocument/2006/relationships/chart" Target="../charts/chart20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hyperlink" Target="http://images.yandex.ru/yandsearch?source=wiz&amp;fp=3&amp;img_url=http://moikompas.ru/img/compas/2008-11-25/proverka_predpriyatiya/50093223.jpg&amp;uinfo=ww-1403-wh-1019-fw-1178-fh-598-pd-0.8999999761581421&amp;p=3&amp;text=%D0%BA%D0%B0%D1%80%D1%82%D0%B8%D0%BD%D0%BA%D0%B8%20%D0%BF%D0%BE%20%D0%B4%D0%BE%D1%80%D0%BE%D0%B6%D0%BD%D0%BE%D0%BC%D1%83%20%D1%84%D0%BE%D0%BD%D0%B4%D1%83&amp;noreask=1&amp;pos=110&amp;rpt=simage&amp;lr=46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18" Type="http://schemas.microsoft.com/office/2007/relationships/diagramDrawing" Target="../diagrams/drawing7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17" Type="http://schemas.openxmlformats.org/officeDocument/2006/relationships/diagramColors" Target="../diagrams/colors7.xml"/><Relationship Id="rId2" Type="http://schemas.openxmlformats.org/officeDocument/2006/relationships/notesSlide" Target="../notesSlides/notesSlide11.xml"/><Relationship Id="rId16" Type="http://schemas.openxmlformats.org/officeDocument/2006/relationships/diagramQuickStyle" Target="../diagrams/quickStyle7.xml"/><Relationship Id="rId20" Type="http://schemas.openxmlformats.org/officeDocument/2006/relationships/image" Target="../media/image142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5" Type="http://schemas.openxmlformats.org/officeDocument/2006/relationships/diagramLayout" Target="../diagrams/layout7.xml"/><Relationship Id="rId10" Type="http://schemas.openxmlformats.org/officeDocument/2006/relationships/diagramLayout" Target="../diagrams/layout6.xml"/><Relationship Id="rId19" Type="http://schemas.openxmlformats.org/officeDocument/2006/relationships/image" Target="../media/image141.png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Relationship Id="rId14" Type="http://schemas.openxmlformats.org/officeDocument/2006/relationships/diagramData" Target="../diagrams/data7.xml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13" Type="http://schemas.openxmlformats.org/officeDocument/2006/relationships/image" Target="../media/image147.jpeg"/><Relationship Id="rId3" Type="http://schemas.openxmlformats.org/officeDocument/2006/relationships/image" Target="../media/image6.jpeg"/><Relationship Id="rId7" Type="http://schemas.openxmlformats.org/officeDocument/2006/relationships/diagramColors" Target="../diagrams/colors8.xml"/><Relationship Id="rId12" Type="http://schemas.openxmlformats.org/officeDocument/2006/relationships/image" Target="../media/image1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8.xml"/><Relationship Id="rId11" Type="http://schemas.openxmlformats.org/officeDocument/2006/relationships/image" Target="../media/image145.jpeg"/><Relationship Id="rId5" Type="http://schemas.openxmlformats.org/officeDocument/2006/relationships/diagramLayout" Target="../diagrams/layout8.xml"/><Relationship Id="rId10" Type="http://schemas.openxmlformats.org/officeDocument/2006/relationships/image" Target="../media/image144.jpeg"/><Relationship Id="rId4" Type="http://schemas.openxmlformats.org/officeDocument/2006/relationships/diagramData" Target="../diagrams/data8.xml"/><Relationship Id="rId9" Type="http://schemas.openxmlformats.org/officeDocument/2006/relationships/image" Target="../media/image14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microsoft.com/office/2007/relationships/diagramDrawing" Target="../diagrams/drawing10.xml"/><Relationship Id="rId18" Type="http://schemas.microsoft.com/office/2007/relationships/diagramDrawing" Target="../diagrams/drawing11.xml"/><Relationship Id="rId3" Type="http://schemas.openxmlformats.org/officeDocument/2006/relationships/image" Target="../media/image6.jpeg"/><Relationship Id="rId21" Type="http://schemas.openxmlformats.org/officeDocument/2006/relationships/image" Target="../media/image150.jpeg"/><Relationship Id="rId7" Type="http://schemas.openxmlformats.org/officeDocument/2006/relationships/diagramColors" Target="../diagrams/colors9.xml"/><Relationship Id="rId12" Type="http://schemas.openxmlformats.org/officeDocument/2006/relationships/diagramColors" Target="../diagrams/colors10.xml"/><Relationship Id="rId17" Type="http://schemas.openxmlformats.org/officeDocument/2006/relationships/diagramColors" Target="../diagrams/colors11.xml"/><Relationship Id="rId2" Type="http://schemas.openxmlformats.org/officeDocument/2006/relationships/notesSlide" Target="../notesSlides/notesSlide13.xml"/><Relationship Id="rId16" Type="http://schemas.openxmlformats.org/officeDocument/2006/relationships/diagramQuickStyle" Target="../diagrams/quickStyle11.xml"/><Relationship Id="rId20" Type="http://schemas.openxmlformats.org/officeDocument/2006/relationships/image" Target="../media/image149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9.xml"/><Relationship Id="rId11" Type="http://schemas.openxmlformats.org/officeDocument/2006/relationships/diagramQuickStyle" Target="../diagrams/quickStyle10.xml"/><Relationship Id="rId5" Type="http://schemas.openxmlformats.org/officeDocument/2006/relationships/diagramLayout" Target="../diagrams/layout9.xml"/><Relationship Id="rId15" Type="http://schemas.openxmlformats.org/officeDocument/2006/relationships/diagramLayout" Target="../diagrams/layout11.xml"/><Relationship Id="rId10" Type="http://schemas.openxmlformats.org/officeDocument/2006/relationships/diagramLayout" Target="../diagrams/layout10.xml"/><Relationship Id="rId19" Type="http://schemas.openxmlformats.org/officeDocument/2006/relationships/image" Target="../media/image148.jpeg"/><Relationship Id="rId4" Type="http://schemas.openxmlformats.org/officeDocument/2006/relationships/diagramData" Target="../diagrams/data9.xml"/><Relationship Id="rId9" Type="http://schemas.openxmlformats.org/officeDocument/2006/relationships/diagramData" Target="../diagrams/data10.xml"/><Relationship Id="rId14" Type="http://schemas.openxmlformats.org/officeDocument/2006/relationships/diagramData" Target="../diagrams/data11.xml"/><Relationship Id="rId22" Type="http://schemas.openxmlformats.org/officeDocument/2006/relationships/image" Target="../media/image151.jpeg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13" Type="http://schemas.microsoft.com/office/2007/relationships/diagramDrawing" Target="../diagrams/drawing13.xml"/><Relationship Id="rId18" Type="http://schemas.microsoft.com/office/2007/relationships/diagramDrawing" Target="../diagrams/drawing14.xml"/><Relationship Id="rId3" Type="http://schemas.openxmlformats.org/officeDocument/2006/relationships/image" Target="../media/image6.jpeg"/><Relationship Id="rId21" Type="http://schemas.openxmlformats.org/officeDocument/2006/relationships/image" Target="../media/image153.jpeg"/><Relationship Id="rId7" Type="http://schemas.openxmlformats.org/officeDocument/2006/relationships/diagramColors" Target="../diagrams/colors12.xml"/><Relationship Id="rId12" Type="http://schemas.openxmlformats.org/officeDocument/2006/relationships/diagramColors" Target="../diagrams/colors13.xml"/><Relationship Id="rId17" Type="http://schemas.openxmlformats.org/officeDocument/2006/relationships/diagramColors" Target="../diagrams/colors14.xml"/><Relationship Id="rId25" Type="http://schemas.openxmlformats.org/officeDocument/2006/relationships/image" Target="../media/image157.jpeg"/><Relationship Id="rId2" Type="http://schemas.openxmlformats.org/officeDocument/2006/relationships/notesSlide" Target="../notesSlides/notesSlide14.xml"/><Relationship Id="rId16" Type="http://schemas.openxmlformats.org/officeDocument/2006/relationships/diagramQuickStyle" Target="../diagrams/quickStyle14.xml"/><Relationship Id="rId20" Type="http://schemas.openxmlformats.org/officeDocument/2006/relationships/hyperlink" Target="http://images.yandex.ru/yandsearch?source=wiz&amp;fp=0&amp;img_url=http://www.dostup1.ru/netcat_files/Image/2012/10/18/ChS_2.jpg&amp;text=%D0%BA%D0%B0%D1%80%D1%82%D0%B8%D0%BD%D0%BA%D0%B8%20%D0%BF%D0%BE%20%D1%87%D1%80%D0%B5%D0%B7%D0%B2%D1%8B%D1%87%D0%B0%D0%B9%D0%BD%D1%8B%D0%BC%20%D1%81%D0%B8%D1%82%D1%83%D0%B0%D1%86%D0%B8%D1%8F%D0%BC&amp;noreask=1&amp;pos=26&amp;lr=46&amp;rpt=simage" TargetMode="Externa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2.xml"/><Relationship Id="rId11" Type="http://schemas.openxmlformats.org/officeDocument/2006/relationships/diagramQuickStyle" Target="../diagrams/quickStyle13.xml"/><Relationship Id="rId24" Type="http://schemas.openxmlformats.org/officeDocument/2006/relationships/image" Target="../media/image156.jpeg"/><Relationship Id="rId5" Type="http://schemas.openxmlformats.org/officeDocument/2006/relationships/diagramLayout" Target="../diagrams/layout12.xml"/><Relationship Id="rId15" Type="http://schemas.openxmlformats.org/officeDocument/2006/relationships/diagramLayout" Target="../diagrams/layout14.xml"/><Relationship Id="rId23" Type="http://schemas.openxmlformats.org/officeDocument/2006/relationships/image" Target="../media/image155.jpeg"/><Relationship Id="rId10" Type="http://schemas.openxmlformats.org/officeDocument/2006/relationships/diagramLayout" Target="../diagrams/layout13.xml"/><Relationship Id="rId19" Type="http://schemas.openxmlformats.org/officeDocument/2006/relationships/image" Target="../media/image152.jpeg"/><Relationship Id="rId4" Type="http://schemas.openxmlformats.org/officeDocument/2006/relationships/diagramData" Target="../diagrams/data12.xml"/><Relationship Id="rId9" Type="http://schemas.openxmlformats.org/officeDocument/2006/relationships/diagramData" Target="../diagrams/data13.xml"/><Relationship Id="rId14" Type="http://schemas.openxmlformats.org/officeDocument/2006/relationships/diagramData" Target="../diagrams/data14.xml"/><Relationship Id="rId22" Type="http://schemas.openxmlformats.org/officeDocument/2006/relationships/image" Target="../media/image154.jpeg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13" Type="http://schemas.microsoft.com/office/2007/relationships/diagramDrawing" Target="../diagrams/drawing16.xml"/><Relationship Id="rId18" Type="http://schemas.microsoft.com/office/2007/relationships/diagramDrawing" Target="../diagrams/drawing17.xml"/><Relationship Id="rId26" Type="http://schemas.openxmlformats.org/officeDocument/2006/relationships/image" Target="../media/image160.jpeg"/><Relationship Id="rId3" Type="http://schemas.openxmlformats.org/officeDocument/2006/relationships/image" Target="../media/image6.jpeg"/><Relationship Id="rId21" Type="http://schemas.openxmlformats.org/officeDocument/2006/relationships/diagramQuickStyle" Target="../diagrams/quickStyle18.xml"/><Relationship Id="rId7" Type="http://schemas.openxmlformats.org/officeDocument/2006/relationships/diagramColors" Target="../diagrams/colors15.xml"/><Relationship Id="rId12" Type="http://schemas.openxmlformats.org/officeDocument/2006/relationships/diagramColors" Target="../diagrams/colors16.xml"/><Relationship Id="rId17" Type="http://schemas.openxmlformats.org/officeDocument/2006/relationships/diagramColors" Target="../diagrams/colors17.xml"/><Relationship Id="rId25" Type="http://schemas.openxmlformats.org/officeDocument/2006/relationships/image" Target="../media/image159.jpeg"/><Relationship Id="rId2" Type="http://schemas.openxmlformats.org/officeDocument/2006/relationships/notesSlide" Target="../notesSlides/notesSlide15.xml"/><Relationship Id="rId16" Type="http://schemas.openxmlformats.org/officeDocument/2006/relationships/diagramQuickStyle" Target="../diagrams/quickStyle17.xml"/><Relationship Id="rId20" Type="http://schemas.openxmlformats.org/officeDocument/2006/relationships/diagramLayout" Target="../diagrams/layout18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5.xml"/><Relationship Id="rId11" Type="http://schemas.openxmlformats.org/officeDocument/2006/relationships/diagramQuickStyle" Target="../diagrams/quickStyle16.xml"/><Relationship Id="rId24" Type="http://schemas.openxmlformats.org/officeDocument/2006/relationships/image" Target="../media/image158.jpeg"/><Relationship Id="rId5" Type="http://schemas.openxmlformats.org/officeDocument/2006/relationships/diagramLayout" Target="../diagrams/layout15.xml"/><Relationship Id="rId15" Type="http://schemas.openxmlformats.org/officeDocument/2006/relationships/diagramLayout" Target="../diagrams/layout17.xml"/><Relationship Id="rId23" Type="http://schemas.microsoft.com/office/2007/relationships/diagramDrawing" Target="../diagrams/drawing18.xml"/><Relationship Id="rId10" Type="http://schemas.openxmlformats.org/officeDocument/2006/relationships/diagramLayout" Target="../diagrams/layout16.xml"/><Relationship Id="rId19" Type="http://schemas.openxmlformats.org/officeDocument/2006/relationships/diagramData" Target="../diagrams/data18.xml"/><Relationship Id="rId4" Type="http://schemas.openxmlformats.org/officeDocument/2006/relationships/diagramData" Target="../diagrams/data15.xml"/><Relationship Id="rId9" Type="http://schemas.openxmlformats.org/officeDocument/2006/relationships/diagramData" Target="../diagrams/data16.xml"/><Relationship Id="rId14" Type="http://schemas.openxmlformats.org/officeDocument/2006/relationships/diagramData" Target="../diagrams/data17.xml"/><Relationship Id="rId22" Type="http://schemas.openxmlformats.org/officeDocument/2006/relationships/diagramColors" Target="../diagrams/colors18.xml"/><Relationship Id="rId27" Type="http://schemas.openxmlformats.org/officeDocument/2006/relationships/image" Target="../media/image161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9.xml"/><Relationship Id="rId13" Type="http://schemas.openxmlformats.org/officeDocument/2006/relationships/diagramQuickStyle" Target="../diagrams/quickStyle20.xml"/><Relationship Id="rId18" Type="http://schemas.openxmlformats.org/officeDocument/2006/relationships/diagramData" Target="../diagrams/data21.xml"/><Relationship Id="rId26" Type="http://schemas.openxmlformats.org/officeDocument/2006/relationships/diagramColors" Target="../diagrams/colors22.xml"/><Relationship Id="rId3" Type="http://schemas.openxmlformats.org/officeDocument/2006/relationships/image" Target="../media/image6.jpeg"/><Relationship Id="rId21" Type="http://schemas.openxmlformats.org/officeDocument/2006/relationships/diagramColors" Target="../diagrams/colors21.xml"/><Relationship Id="rId7" Type="http://schemas.openxmlformats.org/officeDocument/2006/relationships/diagramQuickStyle" Target="../diagrams/quickStyle19.xml"/><Relationship Id="rId12" Type="http://schemas.openxmlformats.org/officeDocument/2006/relationships/diagramLayout" Target="../diagrams/layout20.xml"/><Relationship Id="rId17" Type="http://schemas.openxmlformats.org/officeDocument/2006/relationships/image" Target="../media/image165.jpeg"/><Relationship Id="rId25" Type="http://schemas.openxmlformats.org/officeDocument/2006/relationships/diagramQuickStyle" Target="../diagrams/quickStyle22.xml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64.jpeg"/><Relationship Id="rId20" Type="http://schemas.openxmlformats.org/officeDocument/2006/relationships/diagramQuickStyle" Target="../diagrams/quickStyle21.xml"/><Relationship Id="rId1" Type="http://schemas.openxmlformats.org/officeDocument/2006/relationships/slideLayout" Target="../slideLayouts/slideLayout50.xml"/><Relationship Id="rId6" Type="http://schemas.openxmlformats.org/officeDocument/2006/relationships/diagramLayout" Target="../diagrams/layout19.xml"/><Relationship Id="rId11" Type="http://schemas.openxmlformats.org/officeDocument/2006/relationships/diagramData" Target="../diagrams/data20.xml"/><Relationship Id="rId24" Type="http://schemas.openxmlformats.org/officeDocument/2006/relationships/diagramLayout" Target="../diagrams/layout22.xml"/><Relationship Id="rId5" Type="http://schemas.openxmlformats.org/officeDocument/2006/relationships/diagramData" Target="../diagrams/data19.xml"/><Relationship Id="rId15" Type="http://schemas.microsoft.com/office/2007/relationships/diagramDrawing" Target="../diagrams/drawing20.xml"/><Relationship Id="rId23" Type="http://schemas.openxmlformats.org/officeDocument/2006/relationships/diagramData" Target="../diagrams/data22.xml"/><Relationship Id="rId10" Type="http://schemas.openxmlformats.org/officeDocument/2006/relationships/image" Target="../media/image163.jpeg"/><Relationship Id="rId19" Type="http://schemas.openxmlformats.org/officeDocument/2006/relationships/diagramLayout" Target="../diagrams/layout21.xml"/><Relationship Id="rId4" Type="http://schemas.openxmlformats.org/officeDocument/2006/relationships/image" Target="../media/image162.jpeg"/><Relationship Id="rId9" Type="http://schemas.microsoft.com/office/2007/relationships/diagramDrawing" Target="../diagrams/drawing19.xml"/><Relationship Id="rId14" Type="http://schemas.openxmlformats.org/officeDocument/2006/relationships/diagramColors" Target="../diagrams/colors20.xml"/><Relationship Id="rId22" Type="http://schemas.microsoft.com/office/2007/relationships/diagramDrawing" Target="../diagrams/drawing21.xml"/><Relationship Id="rId27" Type="http://schemas.microsoft.com/office/2007/relationships/diagramDrawing" Target="../diagrams/drawing22.xml"/></Relationships>
</file>

<file path=ppt/slides/_rels/slide5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3.xml"/><Relationship Id="rId13" Type="http://schemas.openxmlformats.org/officeDocument/2006/relationships/diagramQuickStyle" Target="../diagrams/quickStyle24.xml"/><Relationship Id="rId18" Type="http://schemas.openxmlformats.org/officeDocument/2006/relationships/diagramQuickStyle" Target="../diagrams/quickStyle25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3.xml"/><Relationship Id="rId12" Type="http://schemas.openxmlformats.org/officeDocument/2006/relationships/diagramLayout" Target="../diagrams/layout24.xml"/><Relationship Id="rId17" Type="http://schemas.openxmlformats.org/officeDocument/2006/relationships/diagramLayout" Target="../diagrams/layout25.xml"/><Relationship Id="rId2" Type="http://schemas.openxmlformats.org/officeDocument/2006/relationships/notesSlide" Target="../notesSlides/notesSlide17.xml"/><Relationship Id="rId16" Type="http://schemas.openxmlformats.org/officeDocument/2006/relationships/diagramData" Target="../diagrams/data25.xml"/><Relationship Id="rId20" Type="http://schemas.microsoft.com/office/2007/relationships/diagramDrawing" Target="../diagrams/drawing25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23.xml"/><Relationship Id="rId11" Type="http://schemas.openxmlformats.org/officeDocument/2006/relationships/diagramData" Target="../diagrams/data24.xml"/><Relationship Id="rId5" Type="http://schemas.openxmlformats.org/officeDocument/2006/relationships/diagramLayout" Target="../diagrams/layout23.xml"/><Relationship Id="rId15" Type="http://schemas.microsoft.com/office/2007/relationships/diagramDrawing" Target="../diagrams/drawing24.xml"/><Relationship Id="rId10" Type="http://schemas.openxmlformats.org/officeDocument/2006/relationships/image" Target="../media/image167.jpeg"/><Relationship Id="rId19" Type="http://schemas.openxmlformats.org/officeDocument/2006/relationships/diagramColors" Target="../diagrams/colors25.xml"/><Relationship Id="rId4" Type="http://schemas.openxmlformats.org/officeDocument/2006/relationships/diagramData" Target="../diagrams/data23.xml"/><Relationship Id="rId9" Type="http://schemas.openxmlformats.org/officeDocument/2006/relationships/image" Target="../media/image166.jpeg"/><Relationship Id="rId14" Type="http://schemas.openxmlformats.org/officeDocument/2006/relationships/diagramColors" Target="../diagrams/colors24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jpeg"/><Relationship Id="rId3" Type="http://schemas.openxmlformats.org/officeDocument/2006/relationships/image" Target="../media/image168.jpeg"/><Relationship Id="rId7" Type="http://schemas.openxmlformats.org/officeDocument/2006/relationships/image" Target="../media/image17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71.jpeg"/><Relationship Id="rId11" Type="http://schemas.openxmlformats.org/officeDocument/2006/relationships/image" Target="../media/image176.png"/><Relationship Id="rId5" Type="http://schemas.openxmlformats.org/officeDocument/2006/relationships/image" Target="../media/image170.png"/><Relationship Id="rId10" Type="http://schemas.openxmlformats.org/officeDocument/2006/relationships/image" Target="../media/image175.jpeg"/><Relationship Id="rId4" Type="http://schemas.openxmlformats.org/officeDocument/2006/relationships/image" Target="../media/image169.png"/><Relationship Id="rId9" Type="http://schemas.openxmlformats.org/officeDocument/2006/relationships/image" Target="../media/image17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9.xml"/><Relationship Id="rId6" Type="http://schemas.openxmlformats.org/officeDocument/2006/relationships/chart" Target="../charts/chart22.xml"/><Relationship Id="rId5" Type="http://schemas.openxmlformats.org/officeDocument/2006/relationships/chart" Target="../charts/chart21.xml"/><Relationship Id="rId4" Type="http://schemas.openxmlformats.org/officeDocument/2006/relationships/image" Target="../media/image178.jpeg"/></Relationships>
</file>

<file path=ppt/slides/_rels/slide5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6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7.xml"/><Relationship Id="rId6" Type="http://schemas.openxmlformats.org/officeDocument/2006/relationships/diagramQuickStyle" Target="../diagrams/quickStyle26.xml"/><Relationship Id="rId5" Type="http://schemas.openxmlformats.org/officeDocument/2006/relationships/diagramLayout" Target="../diagrams/layout26.xml"/><Relationship Id="rId4" Type="http://schemas.openxmlformats.org/officeDocument/2006/relationships/diagramData" Target="../diagrams/data2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4" cstate="print"/>
          <a:srcRect t="36072"/>
          <a:stretch>
            <a:fillRect/>
          </a:stretch>
        </p:blipFill>
        <p:spPr bwMode="auto">
          <a:xfrm>
            <a:off x="6022512" y="5361375"/>
            <a:ext cx="3121488" cy="1496625"/>
          </a:xfrm>
          <a:prstGeom prst="rect">
            <a:avLst/>
          </a:prstGeom>
          <a:noFill/>
        </p:spPr>
      </p:pic>
      <p:pic>
        <p:nvPicPr>
          <p:cNvPr id="15" name="Рисунок 14" descr="карта"/>
          <p:cNvPicPr/>
          <p:nvPr/>
        </p:nvPicPr>
        <p:blipFill>
          <a:blip r:embed="rId5" cstate="print">
            <a:lum bright="12000" contrast="24000"/>
          </a:blip>
          <a:srcRect/>
          <a:stretch>
            <a:fillRect/>
          </a:stretch>
        </p:blipFill>
        <p:spPr bwMode="auto">
          <a:xfrm>
            <a:off x="7072331" y="1"/>
            <a:ext cx="2071670" cy="16430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9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5" y="142853"/>
            <a:ext cx="928694" cy="1206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85721" y="1142985"/>
            <a:ext cx="8686800" cy="184138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БЮДЖЕТ 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для граждан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72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57686" y="3214686"/>
            <a:ext cx="41434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2024-2026 годы 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Picture 2" descr="http://naenisee.ru/files/regions/ust-abakanskiy/header.jpg"/>
          <p:cNvPicPr>
            <a:picLocks noChangeAspect="1" noChangeArrowheads="1"/>
          </p:cNvPicPr>
          <p:nvPr/>
        </p:nvPicPr>
        <p:blipFill>
          <a:blip r:embed="rId7" cstate="print"/>
          <a:srcRect l="15229"/>
          <a:stretch>
            <a:fillRect/>
          </a:stretch>
        </p:blipFill>
        <p:spPr bwMode="auto">
          <a:xfrm>
            <a:off x="1" y="5429264"/>
            <a:ext cx="4374226" cy="1000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59632" y="18864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31432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251520" y="3501008"/>
            <a:ext cx="437374" cy="428628"/>
            <a:chOff x="0" y="60476"/>
            <a:chExt cx="437374" cy="624820"/>
          </a:xfrm>
        </p:grpSpPr>
        <p:sp>
          <p:nvSpPr>
            <p:cNvPr id="12" name="Нашивка 1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971600" y="692696"/>
            <a:ext cx="7858180" cy="107721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1"/>
                </a:solidFill>
              </a:rPr>
              <a:t>Целью бюджетной и налоговой политики на 2024 год и плановый период 2025 и 2026 годов является обеспечение определения условий сбалансированности и устойчивости местного бюджета, а также исполнения принятых обязательств наиболее эффективным способом</a:t>
            </a:r>
            <a:endParaRPr lang="ru-RU" sz="1600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11560" y="1844824"/>
            <a:ext cx="8358246" cy="138499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Основным инструментом для осуществления бюджетной политики является эффективное управление средствами местного бюджета при достижении основных целей социально-экономического развития муниципального образования Усть-Абаканский район.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Бюджетная политика муниципального района будет направлена на безусловное исполнение ранее принятых расходных обязательств, принятие новых бюджетных обязательств допускается только при условии их финансового обеспечения</a:t>
            </a:r>
            <a:endParaRPr lang="ru-RU" sz="1400" b="1" i="1" dirty="0" smtClean="0">
              <a:solidFill>
                <a:srgbClr val="C00000"/>
              </a:solidFill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27584" y="3356992"/>
            <a:ext cx="7929618" cy="692497"/>
          </a:xfrm>
          <a:prstGeom prst="rect">
            <a:avLst/>
          </a:prstGeom>
        </p:spPr>
        <p:style>
          <a:lnRef idx="1">
            <a:schemeClr val="accent3"/>
          </a:lnRef>
          <a:fillRef idx="1003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сохранение достигнутого соотношения между уровнем оплаты труда «указанных» категорий работников бюджетной сферы и майским Указом Президента РФ и уровнем среднемесячного дохода от трудовой деятельности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27584" y="4149080"/>
            <a:ext cx="7929618" cy="492443"/>
          </a:xfrm>
          <a:prstGeom prst="rect">
            <a:avLst/>
          </a:prstGeom>
        </p:spPr>
        <p:style>
          <a:lnRef idx="1">
            <a:schemeClr val="accent5"/>
          </a:lnRef>
          <a:fillRef idx="1003">
            <a:schemeClr val="lt1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повышение уровня минимального размера оплаты труда с 01.01.2024 года в соответствии с Законом Российской Федерации от 19.06.2000 № 82-ФЗ « О минимальном размере оплаты труда»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251520" y="6093296"/>
            <a:ext cx="437374" cy="428628"/>
            <a:chOff x="0" y="60476"/>
            <a:chExt cx="437374" cy="624820"/>
          </a:xfrm>
        </p:grpSpPr>
        <p:sp>
          <p:nvSpPr>
            <p:cNvPr id="27" name="Нашивка 26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8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827584" y="4797152"/>
            <a:ext cx="7929618" cy="292388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обеспечение необходимых условий для эффективности расходов муниципальных финансов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1" name="Нашивка 30"/>
          <p:cNvSpPr/>
          <p:nvPr/>
        </p:nvSpPr>
        <p:spPr>
          <a:xfrm rot="5400000">
            <a:off x="255893" y="4144707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19" name="Нашивка 18"/>
          <p:cNvSpPr/>
          <p:nvPr/>
        </p:nvSpPr>
        <p:spPr>
          <a:xfrm rot="5400000">
            <a:off x="255893" y="5296835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22" name="Прямоугольник 21"/>
          <p:cNvSpPr/>
          <p:nvPr/>
        </p:nvSpPr>
        <p:spPr>
          <a:xfrm>
            <a:off x="827584" y="5301208"/>
            <a:ext cx="7929618" cy="492443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50000"/>
                  </a:schemeClr>
                </a:solidFill>
              </a:rPr>
              <a:t>определение четких приоритетов использования бюджетных средств с учетом текущей экономической ситуации</a:t>
            </a:r>
            <a:endParaRPr lang="ru-RU" sz="1300" b="1" dirty="0" smtClean="0">
              <a:solidFill>
                <a:schemeClr val="tx2">
                  <a:lumMod val="50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27584" y="5949280"/>
            <a:ext cx="7929618" cy="69249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повышение эффективности функционирования контрактной системы в части совершенствования системы организации закупок товаров, работ, услуг для обеспечения муниципальных нужд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4" name="Нашивка 23"/>
          <p:cNvSpPr/>
          <p:nvPr/>
        </p:nvSpPr>
        <p:spPr>
          <a:xfrm rot="5400000">
            <a:off x="255893" y="4720771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85852" y="357166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6498" name="Picture 2" descr="C:\Users\ПИНЯСОВАОА\Desktop\Бюджет для граждан\russia-450-2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3" y="4143380"/>
            <a:ext cx="2769225" cy="1643074"/>
          </a:xfrm>
          <a:prstGeom prst="rect">
            <a:avLst/>
          </a:prstGeom>
          <a:noFill/>
        </p:spPr>
      </p:pic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grpSp>
        <p:nvGrpSpPr>
          <p:cNvPr id="22" name="Группа 21"/>
          <p:cNvGrpSpPr/>
          <p:nvPr/>
        </p:nvGrpSpPr>
        <p:grpSpPr>
          <a:xfrm>
            <a:off x="251520" y="1844824"/>
            <a:ext cx="437374" cy="428628"/>
            <a:chOff x="0" y="60476"/>
            <a:chExt cx="437374" cy="624820"/>
          </a:xfrm>
        </p:grpSpPr>
        <p:sp>
          <p:nvSpPr>
            <p:cNvPr id="23" name="Нашивка 22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4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251520" y="1196752"/>
            <a:ext cx="437374" cy="428628"/>
            <a:chOff x="0" y="60476"/>
            <a:chExt cx="437374" cy="624820"/>
          </a:xfrm>
        </p:grpSpPr>
        <p:sp>
          <p:nvSpPr>
            <p:cNvPr id="26" name="Нашивка 25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7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2" name="Прямоугольник 31"/>
          <p:cNvSpPr/>
          <p:nvPr/>
        </p:nvSpPr>
        <p:spPr>
          <a:xfrm>
            <a:off x="827584" y="1052736"/>
            <a:ext cx="7929618" cy="492443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повышение качества предоставления муниципальных услуг, оказываемых муниципальными учреждениями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27584" y="1628800"/>
            <a:ext cx="7929618" cy="69249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участие в приоритетном порядке, исходя из возможностей бюджета, в реализации национальных проектов (программ), государственных программах и мероприятиях, софинансируемых из федерального бюджета и бюджета Республики Хакасия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27584" y="2420888"/>
            <a:ext cx="7929618" cy="492443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привлечение средств из вышестоящих бюджетов на софинансирование расходных обязательств муниципального образования Усть-Абаканский район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36" name="Рисунок 35" descr="http://900igr.net/up/datas/111023/00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3933056"/>
            <a:ext cx="428628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" name="Группа 28"/>
          <p:cNvGrpSpPr/>
          <p:nvPr/>
        </p:nvGrpSpPr>
        <p:grpSpPr>
          <a:xfrm>
            <a:off x="323528" y="3140968"/>
            <a:ext cx="437374" cy="428628"/>
            <a:chOff x="0" y="60476"/>
            <a:chExt cx="437374" cy="624820"/>
          </a:xfrm>
        </p:grpSpPr>
        <p:sp>
          <p:nvSpPr>
            <p:cNvPr id="30" name="Нашивка 29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1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0" name="Прямоугольник 19"/>
          <p:cNvSpPr/>
          <p:nvPr/>
        </p:nvSpPr>
        <p:spPr>
          <a:xfrm>
            <a:off x="827584" y="2996952"/>
            <a:ext cx="7929618" cy="69249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реализация мер, предусмотренных Планом мероприятий по росту доходов, оптимизации расходов и совершенствованию долговой политики муниципального образования Усть-Абаканский район Республики Хакасия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323528" y="2492896"/>
            <a:ext cx="437374" cy="428628"/>
            <a:chOff x="0" y="60476"/>
            <a:chExt cx="437374" cy="624820"/>
          </a:xfrm>
        </p:grpSpPr>
        <p:sp>
          <p:nvSpPr>
            <p:cNvPr id="28" name="Нашивка 27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5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187624" y="116632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476672"/>
            <a:ext cx="8001056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3B"/>
                </a:solidFill>
              </a:rPr>
              <a:t>Основные направления налоговой политики Усть-Абаканского района Республики Хакасия на 2024 год и на плановый период 2025 и 2026 годов (далее – Налоговая политика на 2024-2026 годы) разработаны с учетом реализации изменений федерального законодательства и законодательства Республики Хакасия, муниципальных правовых актов органов местного самоуправления</a:t>
            </a:r>
            <a:endParaRPr lang="ru-RU" sz="1200" b="1" dirty="0">
              <a:solidFill>
                <a:srgbClr val="C0003B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1412776"/>
            <a:ext cx="7786742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2">
                    <a:lumMod val="25000"/>
                  </a:schemeClr>
                </a:solidFill>
              </a:rPr>
              <a:t>Основной задачей Налоговой политики будет являться создание благоприятных условий для осуществления предпринимательской и инвестиционной деятельности, как основных источников наполняемости бюджета налоговыми и неналоговыми доходами</a:t>
            </a:r>
            <a:endParaRPr lang="ru-RU" sz="1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sp>
        <p:nvSpPr>
          <p:cNvPr id="45" name="Rectangle 1"/>
          <p:cNvSpPr>
            <a:spLocks noChangeArrowheads="1"/>
          </p:cNvSpPr>
          <p:nvPr/>
        </p:nvSpPr>
        <p:spPr bwMode="auto">
          <a:xfrm>
            <a:off x="251520" y="2452248"/>
            <a:ext cx="8784976" cy="415498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1002">
            <a:schemeClr val="lt2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r>
              <a:rPr lang="ru-RU" sz="11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продолжение работы по повышению уровня межведомственного взаимодействия, направленного на обеспечение роста доходного потенциала;</a:t>
            </a:r>
          </a:p>
          <a:p>
            <a:endParaRPr lang="ru-RU" sz="11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1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мобилизация доходов бюджета муниципального образования Усть-Абаканский район за счет эффективного администрирования местных налогов. Повышение качества налогового администрирования будет способствовать безусловное выполнение главными администраторами доходов бюджета бюджетных полномочий в части обеспечения ими точности планирования и контроля за поступлением в бюджет администрируемых налогов и сборов, в том числе проведение претензионно-исковой работы; </a:t>
            </a:r>
          </a:p>
          <a:p>
            <a:endParaRPr lang="ru-RU" sz="11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1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усиление мер по укреплению налоговой дисциплины налогоплательщиков;</a:t>
            </a:r>
          </a:p>
          <a:p>
            <a:endParaRPr lang="ru-RU" sz="11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1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проведение мероприятий по повышению налоговой грамотности населения;</a:t>
            </a:r>
          </a:p>
          <a:p>
            <a:endParaRPr lang="ru-RU" sz="11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1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продолжить деятельность межведомственной комиссии по работе с недоимщиками по налогам, сборам и иным обязательным платежам в бюджет муниципального образования Усть-Абаканский район;</a:t>
            </a:r>
          </a:p>
          <a:p>
            <a:endParaRPr lang="ru-RU" sz="11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1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осуществлять мониторинг расчетов с бюджетом по крупным и средним предприятиям и организациям муниципального района с целью предотвращения необоснованного сокращения платежей в бюджет и роста задолженности по налогам; </a:t>
            </a:r>
          </a:p>
          <a:p>
            <a:endParaRPr lang="ru-RU" sz="11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- продолжить деятельность межведомственной комиссии по снижению неформальной занятости, легализации «серой» заработной платы и повышению собираемости страховых взносов во внебюджетные фонды в целях выявления и пресечения схем, направленных на уклонение от налогообложения, что с одной стороны будет способствовать выявлению резервов роста налога на доходы физических лиц, а с другой стороны является основой роста реальных доходов налогоплательщиков и социальной защищенности населения;</a:t>
            </a:r>
          </a:p>
          <a:p>
            <a:r>
              <a:rPr lang="ru-RU" sz="11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2132856"/>
            <a:ext cx="5616624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рамках достижения поставленных задач планируется:</a:t>
            </a:r>
            <a:endParaRPr lang="ru-RU" sz="1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1" name="Picture 2" descr="C:\Users\ПИНЯСОВАОА\Desktop\Бюджет для граждан\slide_1.jpg"/>
          <p:cNvPicPr>
            <a:picLocks noChangeAspect="1" noChangeArrowheads="1"/>
          </p:cNvPicPr>
          <p:nvPr/>
        </p:nvPicPr>
        <p:blipFill>
          <a:blip r:embed="rId3" cstate="print"/>
          <a:srcRect l="9562" t="52333" r="13562" b="32667"/>
          <a:stretch>
            <a:fillRect/>
          </a:stretch>
        </p:blipFill>
        <p:spPr bwMode="auto">
          <a:xfrm>
            <a:off x="5580112" y="6237312"/>
            <a:ext cx="3417118" cy="404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87624" y="116632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  <p:sp>
        <p:nvSpPr>
          <p:cNvPr id="45" name="Rectangle 1"/>
          <p:cNvSpPr>
            <a:spLocks noChangeArrowheads="1"/>
          </p:cNvSpPr>
          <p:nvPr/>
        </p:nvSpPr>
        <p:spPr bwMode="auto">
          <a:xfrm>
            <a:off x="539552" y="1012420"/>
            <a:ext cx="8280920" cy="563231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1002">
            <a:schemeClr val="lt2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расширение налоговой базы по имущественным налогам путем выявления и включения в налогооблагаемую базу недвижимого имущества и земельных участков, которые до настоящего времени не зарегистрированы;</a:t>
            </a:r>
          </a:p>
          <a:p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совершенствования управления муниципальной собственностью, а именно повысить качество претензионной, исковой и адресной работы с арендаторами, имеющими задолженность по арендным платежам за пользование имуществом и земельными участками, находящимися в муниципальной собственности с целью осуществления мер, направленных на безусловное взыскание задолженности в бюджет;</a:t>
            </a:r>
          </a:p>
          <a:p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усиление муниципального земельного контроля в отношении земель сельскохозяйственного назначения, не используемых по назначению, с целью повышенного налогообложения и стимулирования их вовлечения в сельскохозяйственный оборот; </a:t>
            </a:r>
          </a:p>
          <a:p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актуализация перечня объектов недвижимости, налоговая база в отношении которых определяется как кадастровая стоимость;</a:t>
            </a:r>
          </a:p>
          <a:p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повышение реалистичности прогнозирования и минимизация рисков несбалансированности при бюджетном планировании;</a:t>
            </a:r>
          </a:p>
          <a:p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обеспечение бюджетной, экономической и социальной эффективности налоговых расходов;</a:t>
            </a:r>
          </a:p>
          <a:p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обеспечение стабильности системы налогообложения для юридических и физических лиц;</a:t>
            </a:r>
          </a:p>
          <a:p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совершенствование нормативно-правовых актов о налогах, принятых органами местного самоуправления, с учетом изменений федерального законодательства;</a:t>
            </a:r>
          </a:p>
          <a:p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- переориентирование основного вектора межведомственного взаимодействия финансового органа на получение основной информации</a:t>
            </a:r>
            <a:b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 lvl="3"/>
            <a:endParaRPr lang="ru-RU" sz="1200" b="1" i="1" dirty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87624" y="692696"/>
            <a:ext cx="5904656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рамках достижения поставленных задач планируется:</a:t>
            </a:r>
            <a:endParaRPr lang="ru-RU" sz="1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Users\ПИНЯСОВАОА\Desktop\Бюджет для граждан\slide_1.jpg"/>
          <p:cNvPicPr>
            <a:picLocks noChangeAspect="1" noChangeArrowheads="1"/>
          </p:cNvPicPr>
          <p:nvPr/>
        </p:nvPicPr>
        <p:blipFill>
          <a:blip r:embed="rId3" cstate="print"/>
          <a:srcRect l="9562" t="52333" r="13562" b="32667"/>
          <a:stretch>
            <a:fillRect/>
          </a:stretch>
        </p:blipFill>
        <p:spPr bwMode="auto">
          <a:xfrm>
            <a:off x="5508104" y="6237312"/>
            <a:ext cx="3417118" cy="404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85852" y="571480"/>
            <a:ext cx="7715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социально-экономическая характеристика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района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ru-RU" sz="1600" b="1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Прямоугольник 7"/>
          <p:cNvSpPr>
            <a:spLocks noChangeArrowheads="1"/>
          </p:cNvSpPr>
          <p:nvPr/>
        </p:nvSpPr>
        <p:spPr bwMode="auto">
          <a:xfrm>
            <a:off x="6215074" y="1428736"/>
            <a:ext cx="26495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Площадь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r>
              <a:rPr lang="ru-RU" sz="16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7 520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км</a:t>
            </a:r>
            <a:r>
              <a:rPr lang="ru-RU" sz="1400" baseline="300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2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4" name="Прямоугольник 9"/>
          <p:cNvSpPr>
            <a:spLocks noChangeArrowheads="1"/>
          </p:cNvSpPr>
          <p:nvPr/>
        </p:nvSpPr>
        <p:spPr bwMode="auto">
          <a:xfrm>
            <a:off x="6215074" y="4071942"/>
            <a:ext cx="26638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Протяженность автомобильных дорог</a:t>
            </a:r>
          </a:p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1 393,1 км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5" name="Содержимое 2"/>
          <p:cNvSpPr txBox="1">
            <a:spLocks/>
          </p:cNvSpPr>
          <p:nvPr/>
        </p:nvSpPr>
        <p:spPr>
          <a:xfrm>
            <a:off x="3214678" y="5715016"/>
            <a:ext cx="3629025" cy="792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Городское население 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29,4 %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Сельское население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70,6</a:t>
            </a:r>
            <a:r>
              <a:rPr kumimoji="0" lang="ru-RU" sz="1900" b="1" i="0" u="none" strike="noStrike" kern="1200" cap="none" spc="0" normalizeH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%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Прямоугольник 10"/>
          <p:cNvSpPr>
            <a:spLocks noChangeArrowheads="1"/>
          </p:cNvSpPr>
          <p:nvPr/>
        </p:nvSpPr>
        <p:spPr bwMode="auto">
          <a:xfrm>
            <a:off x="6357950" y="2000240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13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муниципальных образований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7" name="Прямоугольник 10"/>
          <p:cNvSpPr>
            <a:spLocks noChangeArrowheads="1"/>
          </p:cNvSpPr>
          <p:nvPr/>
        </p:nvSpPr>
        <p:spPr bwMode="auto">
          <a:xfrm>
            <a:off x="6286512" y="3357562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Численность населения – </a:t>
            </a:r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47 402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9" name="Прямоугольник 10"/>
          <p:cNvSpPr>
            <a:spLocks noChangeArrowheads="1"/>
          </p:cNvSpPr>
          <p:nvPr/>
        </p:nvSpPr>
        <p:spPr bwMode="auto">
          <a:xfrm>
            <a:off x="6357950" y="2714620"/>
            <a:ext cx="2470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38 </a:t>
            </a:r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населенных пунктов</a:t>
            </a:r>
          </a:p>
        </p:txBody>
      </p:sp>
      <p:pic>
        <p:nvPicPr>
          <p:cNvPr id="20" name="Picture 4" descr="E:\18 Бюджет для граждан\roa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5072074"/>
            <a:ext cx="1698625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 descr="C:\Users\Потылицына НА\Desktop\Видеоряд  о районе\райо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285860"/>
            <a:ext cx="5572164" cy="4400396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Прямоугольник 68"/>
          <p:cNvSpPr/>
          <p:nvPr/>
        </p:nvSpPr>
        <p:spPr>
          <a:xfrm>
            <a:off x="428596" y="1714488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4860032" y="630932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6858016" y="5286388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57290" y="214290"/>
            <a:ext cx="7072362" cy="1052513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000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Aharoni" pitchFamily="2" charset="-79"/>
              </a:rPr>
              <a:t>Сеть муниципальных учреждений</a:t>
            </a:r>
          </a:p>
        </p:txBody>
      </p:sp>
      <p:sp>
        <p:nvSpPr>
          <p:cNvPr id="70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286248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sz="1000" dirty="0" smtClean="0">
                <a:solidFill>
                  <a:srgbClr val="002060"/>
                </a:solidFill>
              </a:rPr>
              <a:t>Управление финансов и экономики</a:t>
            </a:r>
            <a:endParaRPr lang="ru-RU" sz="1000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001024" y="6492875"/>
            <a:ext cx="762000" cy="365125"/>
          </a:xfrm>
        </p:spPr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28596" y="1071546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1142984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9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071546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42844" y="3286124"/>
            <a:ext cx="2143140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3357562"/>
            <a:ext cx="2000264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64138" y="1120775"/>
            <a:ext cx="2976562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99063" y="1174750"/>
            <a:ext cx="2876550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77870" y="1168370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Администрация района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5786" y="3500438"/>
            <a:ext cx="1428760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6</a:t>
            </a:r>
            <a:r>
              <a:rPr lang="ru-RU" sz="1100" dirty="0" smtClean="0">
                <a:solidFill>
                  <a:prstClr val="black"/>
                </a:solidFill>
                <a:cs typeface="Tahoma" pitchFamily="34" charset="0"/>
              </a:rPr>
              <a:t> функциональных </a:t>
            </a:r>
            <a:r>
              <a:rPr lang="ru-RU" sz="1100" dirty="0">
                <a:solidFill>
                  <a:prstClr val="black"/>
                </a:solidFill>
                <a:cs typeface="Tahoma" pitchFamily="34" charset="0"/>
              </a:rPr>
              <a:t>управлений</a:t>
            </a:r>
            <a:endParaRPr lang="ru-RU" sz="1100" b="1" dirty="0">
              <a:solidFill>
                <a:prstClr val="black"/>
              </a:solidFill>
              <a:cs typeface="Tahoma" pitchFamily="34" charset="0"/>
            </a:endParaRPr>
          </a:p>
        </p:txBody>
      </p:sp>
      <p:pic>
        <p:nvPicPr>
          <p:cNvPr id="17" name="Picture 5" descr="E:\New Folder\управлен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286124"/>
            <a:ext cx="719169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5929313" y="1276350"/>
            <a:ext cx="2146300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38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 муниципальных учреждений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16016" y="2060848"/>
            <a:ext cx="1919288" cy="65881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804248" y="2060848"/>
            <a:ext cx="1919287" cy="677863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04248" y="2060848"/>
            <a:ext cx="1978025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детских дошкольных учреждений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1 976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88024" y="2132856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школ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5 830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714876" y="4143380"/>
            <a:ext cx="1928826" cy="100013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786314" y="521495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848475" y="2852738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838950" y="3567113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14876" y="4143380"/>
            <a:ext cx="2155825" cy="9771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Учреждение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доп</a:t>
            </a: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образования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детей –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«Усть-Абаканский ЦДО»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1 500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86578" y="292893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Спортивная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1 270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18313" y="3652838"/>
            <a:ext cx="1976437" cy="461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Детская школа искусств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285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14876" y="521495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Дома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культуры</a:t>
            </a:r>
          </a:p>
        </p:txBody>
      </p:sp>
      <p:sp>
        <p:nvSpPr>
          <p:cNvPr id="38" name="Прямоугольный треугольник 37"/>
          <p:cNvSpPr/>
          <p:nvPr/>
        </p:nvSpPr>
        <p:spPr>
          <a:xfrm rot="12911834">
            <a:off x="2088889" y="3096133"/>
            <a:ext cx="666126" cy="271034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9" name="Прямоугольный треугольник 38"/>
          <p:cNvSpPr/>
          <p:nvPr/>
        </p:nvSpPr>
        <p:spPr>
          <a:xfrm rot="13911748">
            <a:off x="1840648" y="4467533"/>
            <a:ext cx="890671" cy="208949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0" name="Прямоугольный треугольник 39"/>
          <p:cNvSpPr/>
          <p:nvPr/>
        </p:nvSpPr>
        <p:spPr>
          <a:xfrm rot="17905369">
            <a:off x="3387380" y="2310999"/>
            <a:ext cx="1565596" cy="350855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2428860" y="3214686"/>
            <a:ext cx="2143140" cy="207170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500298" y="4143380"/>
            <a:ext cx="2128833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cs typeface="Tahoma" pitchFamily="34" charset="0"/>
              </a:rPr>
              <a:t>Из 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бюджета МО Усть-Абаканский район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финансируется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47 </a:t>
            </a:r>
            <a:r>
              <a:rPr lang="ru-RU" sz="1400" b="1" dirty="0">
                <a:solidFill>
                  <a:prstClr val="black"/>
                </a:solidFill>
                <a:cs typeface="Tahoma" pitchFamily="34" charset="0"/>
              </a:rPr>
              <a:t>учреждений</a:t>
            </a:r>
          </a:p>
        </p:txBody>
      </p:sp>
      <p:pic>
        <p:nvPicPr>
          <p:cNvPr id="48" name="Picture 6" descr="E:\New Folder\муниципальное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9863" y="1103313"/>
            <a:ext cx="887412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8" name="Picture 2" descr="http://www.psihdocs.ru/rukovodstvo-dlya-vrachej-dopusheno/40476_html_c7c806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3429000"/>
            <a:ext cx="1071570" cy="648779"/>
          </a:xfrm>
          <a:prstGeom prst="rect">
            <a:avLst/>
          </a:prstGeom>
          <a:noFill/>
        </p:spPr>
      </p:pic>
      <p:sp>
        <p:nvSpPr>
          <p:cNvPr id="50" name="Скругленный прямоугольник 49"/>
          <p:cNvSpPr/>
          <p:nvPr/>
        </p:nvSpPr>
        <p:spPr>
          <a:xfrm>
            <a:off x="4714876" y="2857496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786314" y="292893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Школа-интернат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107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4714876" y="3500438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857752" y="3571876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Коррекционная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57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6858016" y="4286256"/>
            <a:ext cx="1919288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858016" y="4286256"/>
            <a:ext cx="197643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Загородный лагерь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6858016" y="4714884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858016" y="471488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Районный молодёжный ресурсный центр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858016" y="5286388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Музея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4786314" y="5715016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786314" y="5715016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Централизованная библиотечная система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6876256" y="630932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876256" y="630932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Редакция Газеты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860032" y="630932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Правовая служба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500034" y="1785926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7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714488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TextBox 67"/>
          <p:cNvSpPr txBox="1"/>
          <p:nvPr/>
        </p:nvSpPr>
        <p:spPr>
          <a:xfrm>
            <a:off x="1142976" y="1857364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Совет депутатов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428596" y="2357430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500034" y="2428868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73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357430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TextBox 73"/>
          <p:cNvSpPr txBox="1"/>
          <p:nvPr/>
        </p:nvSpPr>
        <p:spPr>
          <a:xfrm>
            <a:off x="1214414" y="2428868"/>
            <a:ext cx="21463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Контрольно-счетная палата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142844" y="4143380"/>
            <a:ext cx="1919287" cy="21431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285720" y="4429132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культуры., молодежной политики, спорта и туризма 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571472" y="5000636"/>
            <a:ext cx="1919287" cy="428628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жилищно-коммунального хозяйства и строительства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857224" y="550070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финансов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экономики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1142976" y="585789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имущественных  и земельных отношений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1428728" y="6215082"/>
            <a:ext cx="2857520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природных ресурсов, охраны окружающей среды, сельского хозяйства и продовольствия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6876256" y="5733256"/>
            <a:ext cx="1919288" cy="45256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876256" y="5733256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Универсальный спортивный зал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КЕРШМ\Desktop\d9870b0591d157155ab8b084144ebd761a79db9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4786322"/>
            <a:ext cx="2285984" cy="2071678"/>
          </a:xfrm>
          <a:prstGeom prst="rect">
            <a:avLst/>
          </a:prstGeom>
          <a:noFill/>
        </p:spPr>
      </p:pic>
      <p:pic>
        <p:nvPicPr>
          <p:cNvPr id="1028" name="Picture 4" descr="C:\Users\КЕРШМ\Desktop\phThFXVgjk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57760"/>
            <a:ext cx="2214546" cy="2000240"/>
          </a:xfrm>
          <a:prstGeom prst="rect">
            <a:avLst/>
          </a:prstGeom>
          <a:noFill/>
        </p:spPr>
      </p:pic>
      <p:pic>
        <p:nvPicPr>
          <p:cNvPr id="1027" name="Picture 3" descr="C:\Users\КЕРШМ\Desktop\74370_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786322"/>
            <a:ext cx="2214578" cy="207167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42910" y="214291"/>
            <a:ext cx="8072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УРОВЕНЬ  ЖИЗНИ  НАСЕЛЕНИЯ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95264190"/>
              </p:ext>
            </p:extLst>
          </p:nvPr>
        </p:nvGraphicFramePr>
        <p:xfrm>
          <a:off x="0" y="785795"/>
          <a:ext cx="8929718" cy="40185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8578"/>
                <a:gridCol w="1010269"/>
                <a:gridCol w="960039"/>
                <a:gridCol w="945433"/>
                <a:gridCol w="945433"/>
                <a:gridCol w="799983"/>
                <a:gridCol w="799983"/>
              </a:tblGrid>
              <a:tr h="386675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2021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28802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населения на 1 января, тыс. человек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41,123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47,402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47,122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47,000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46,800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46,600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занятых в экономике,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тыс. человек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17,85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18,28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18,28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18,28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18,30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18,30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00104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Среднемесячная заработная  плата работников организаций,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44238,7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48189,9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51981,3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55549,0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59361,5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63421,9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Ввод в действие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жилых домов,  тыс.кв.м.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78,12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58,98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60,1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60,2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60,3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60,4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42392">
                <a:tc>
                  <a:txBody>
                    <a:bodyPr/>
                    <a:lstStyle/>
                    <a:p>
                      <a:pPr marL="0" indent="0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безработных, чел.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285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210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220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220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11060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Уровень безработицы, %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1,53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1,08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1,03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1,03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1,14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1,14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45087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Индекс потребительских цен, %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106,4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119,6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105,2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105,1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104,1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104,1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Ожидаемая продолжительность жизни при рождении, лет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67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69,5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70,0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70,2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  <p:pic>
        <p:nvPicPr>
          <p:cNvPr id="9" name="Рисунок 8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КЕРШМ\Desktop\00D661A0-80AC-493D-926B-5595EC27BFB3_w1200_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4546" y="4876797"/>
            <a:ext cx="2401921" cy="19812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оловок 7"/>
          <p:cNvSpPr txBox="1">
            <a:spLocks/>
          </p:cNvSpPr>
          <p:nvPr/>
        </p:nvSpPr>
        <p:spPr>
          <a:xfrm>
            <a:off x="1142976" y="285728"/>
            <a:ext cx="7845576" cy="71438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ru-RU" sz="2400" b="1" cap="all" dirty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Промышленное </a:t>
            </a: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производство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14876" y="1071546"/>
            <a:ext cx="378621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Добыча полезных ископаемых, млн.руб.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3" name="Диаграмма 22"/>
          <p:cNvGraphicFramePr/>
          <p:nvPr/>
        </p:nvGraphicFramePr>
        <p:xfrm>
          <a:off x="142844" y="4714884"/>
          <a:ext cx="4500594" cy="2000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214282" y="4214818"/>
            <a:ext cx="414340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Обрабатывающие производства, млн.руб.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86314" y="3857628"/>
            <a:ext cx="4071966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Производство и распределение электроэнергии, газа, пара и воды, млн.руб.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3" name="Диаграмма 32"/>
          <p:cNvGraphicFramePr/>
          <p:nvPr/>
        </p:nvGraphicFramePr>
        <p:xfrm>
          <a:off x="0" y="1142985"/>
          <a:ext cx="4643438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5" name="Прямоугольник 34"/>
          <p:cNvSpPr/>
          <p:nvPr/>
        </p:nvSpPr>
        <p:spPr>
          <a:xfrm>
            <a:off x="214282" y="1071546"/>
            <a:ext cx="3714776" cy="428628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Структура  промышленного производства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2023 год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383488" y="2967336"/>
            <a:ext cx="377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54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3" name="Рисунок 12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Диаграмма 13"/>
          <p:cNvGraphicFramePr/>
          <p:nvPr/>
        </p:nvGraphicFramePr>
        <p:xfrm>
          <a:off x="4572000" y="4214818"/>
          <a:ext cx="4572000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Диаграмма 14"/>
          <p:cNvGraphicFramePr/>
          <p:nvPr/>
        </p:nvGraphicFramePr>
        <p:xfrm>
          <a:off x="4214810" y="928670"/>
          <a:ext cx="4786314" cy="271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" y="642918"/>
            <a:ext cx="9143999" cy="621508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endParaRPr lang="ru-RU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4429124" y="4000504"/>
          <a:ext cx="4572032" cy="271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142844" y="571480"/>
          <a:ext cx="4357718" cy="3143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500166" y="0"/>
            <a:ext cx="72152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928662" y="714356"/>
            <a:ext cx="3929090" cy="5000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Объем производства, млн. руб</a:t>
            </a:r>
            <a:r>
              <a:rPr lang="ru-RU" b="1" dirty="0" smtClean="0">
                <a:solidFill>
                  <a:schemeClr val="tx1"/>
                </a:solidFill>
              </a:rPr>
              <a:t>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2055" name="Picture 7" descr="C:\Users\КЕРШМ\Desktop\67428029_117255962906284_4347264850964744812_n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857232"/>
            <a:ext cx="4357718" cy="2862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КЕРШМ\Desktop\20131003_819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3643314"/>
            <a:ext cx="3929090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Заголовок 7"/>
          <p:cNvSpPr txBox="1">
            <a:spLocks/>
          </p:cNvSpPr>
          <p:nvPr/>
        </p:nvSpPr>
        <p:spPr>
          <a:xfrm>
            <a:off x="1071538" y="285728"/>
            <a:ext cx="7786742" cy="357190"/>
          </a:xfrm>
          <a:prstGeom prst="rect">
            <a:avLst/>
          </a:prstGeom>
          <a:noFill/>
        </p:spPr>
        <p:txBody>
          <a:bodyPr anchor="ctr">
            <a:normAutofit fontScale="92500" lnSpcReduction="10000"/>
          </a:bodyPr>
          <a:lstStyle/>
          <a:p>
            <a:pPr algn="ctr">
              <a:defRPr/>
            </a:pPr>
            <a:r>
              <a:rPr lang="ru-RU" sz="20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СЕЛЬСКОЕ ХОЗЯЙСТВО</a:t>
            </a:r>
            <a:endParaRPr lang="ru-RU" sz="20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Диаграмма 13"/>
          <p:cNvGraphicFramePr/>
          <p:nvPr/>
        </p:nvGraphicFramePr>
        <p:xfrm>
          <a:off x="1" y="1214422"/>
          <a:ext cx="500062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71538" y="357167"/>
            <a:ext cx="7358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Динамика потребительского рынка</a:t>
            </a:r>
            <a:endParaRPr lang="ru-RU" sz="2400" b="1" cap="all" dirty="0">
              <a:solidFill>
                <a:schemeClr val="bg2">
                  <a:lumMod val="2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100" y="928670"/>
            <a:ext cx="4000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Оборот розничной торговли, млн. руб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142844" y="3714752"/>
          <a:ext cx="4714907" cy="2928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4929190" y="4143380"/>
          <a:ext cx="4071966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074" name="Picture 2" descr="C:\Users\КЕРШМ\Desktop\b776312d866bb0bfa1b6bc0bf54-1200x8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1071546"/>
            <a:ext cx="3984975" cy="2928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Заголовок 4"/>
          <p:cNvSpPr txBox="1">
            <a:spLocks/>
          </p:cNvSpPr>
          <p:nvPr/>
        </p:nvSpPr>
        <p:spPr>
          <a:xfrm>
            <a:off x="642910" y="2000240"/>
            <a:ext cx="8047037" cy="1368425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kumimoji="0" lang="ru-RU" sz="24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2400" dirty="0" smtClean="0">
                <a:solidFill>
                  <a:srgbClr val="FF0000"/>
                </a:solidFill>
              </a:rPr>
              <a:t>к</a:t>
            </a: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Решению Совета депутатов </a:t>
            </a:r>
            <a:b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Усть-Абаканского района № </a:t>
            </a:r>
            <a:r>
              <a:rPr lang="en-US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28</a:t>
            </a: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от </a:t>
            </a:r>
            <a:r>
              <a:rPr lang="en-US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24</a:t>
            </a: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.0</a:t>
            </a:r>
            <a:r>
              <a:rPr lang="en-US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6</a:t>
            </a: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.2024 года             «О внесении изменений в Решение Совета депутатов Усть-Абаканского района Республики Хакасия</a:t>
            </a:r>
          </a:p>
          <a:p>
            <a:pPr lvl="0" algn="ctr" fontAlgn="auto">
              <a:spcAft>
                <a:spcPts val="0"/>
              </a:spcAft>
              <a:defRPr/>
            </a:pP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№ 82 от 22.12.2023 года </a:t>
            </a:r>
            <a:b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solidFill>
                  <a:srgbClr val="FF0000"/>
                </a:solidFill>
              </a:rPr>
              <a:t>«О бюджете муниципального образования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Усть-Абаканский район Республики Хакасия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на 2024 год и плановый период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2025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smtClean="0">
                <a:solidFill>
                  <a:srgbClr val="FF0000"/>
                </a:solidFill>
              </a:rPr>
              <a:t>и 2026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smtClean="0">
                <a:solidFill>
                  <a:srgbClr val="FF0000"/>
                </a:solidFill>
              </a:rPr>
              <a:t>годов»</a:t>
            </a:r>
            <a:endParaRPr kumimoji="0" lang="ru-RU" sz="2400" b="1" i="0" u="none" strike="noStrike" kern="1200" cap="none" spc="0" normalizeH="0" baseline="0" noProof="0" dirty="0" smtClean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9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3576254" cy="242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Прямоугольник 55"/>
          <p:cNvSpPr/>
          <p:nvPr/>
        </p:nvSpPr>
        <p:spPr>
          <a:xfrm>
            <a:off x="611560" y="1196752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2024 год</a:t>
            </a:r>
          </a:p>
        </p:txBody>
      </p:sp>
      <p:pic>
        <p:nvPicPr>
          <p:cNvPr id="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688"/>
            <a:ext cx="3922858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77072"/>
            <a:ext cx="3643338" cy="2474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" name="Прямоугольник 95"/>
          <p:cNvSpPr/>
          <p:nvPr/>
        </p:nvSpPr>
        <p:spPr>
          <a:xfrm>
            <a:off x="2843808" y="4149080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2026 год</a:t>
            </a:r>
          </a:p>
        </p:txBody>
      </p:sp>
      <p:sp>
        <p:nvSpPr>
          <p:cNvPr id="97" name="Прямоугольник 96"/>
          <p:cNvSpPr/>
          <p:nvPr/>
        </p:nvSpPr>
        <p:spPr>
          <a:xfrm>
            <a:off x="4644008" y="764704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2025 год</a:t>
            </a:r>
          </a:p>
        </p:txBody>
      </p:sp>
      <p:pic>
        <p:nvPicPr>
          <p:cNvPr id="9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971600" y="2564904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452320" y="1556792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148064" y="2348880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1803" y="2071678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500695" y="4786893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357555" y="5572711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" name="TextBox 103"/>
          <p:cNvSpPr txBox="1"/>
          <p:nvPr/>
        </p:nvSpPr>
        <p:spPr>
          <a:xfrm>
            <a:off x="827584" y="2708920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004048" y="2348880"/>
            <a:ext cx="765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3143240" y="5572710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308304" y="1700808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2928927" y="2214554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5357818" y="4786893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571473" y="257174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804 858,0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5000629" y="4572578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584 675,7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2928927" y="5286959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590 395,7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643175" y="185736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759 352,8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8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4943" y="5715587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780928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564904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" name="TextBox 120"/>
          <p:cNvSpPr txBox="1"/>
          <p:nvPr/>
        </p:nvSpPr>
        <p:spPr>
          <a:xfrm>
            <a:off x="5072066" y="5644149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12 721,3 тыс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876256" y="2492896"/>
            <a:ext cx="1571636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13 948,9 тыс. руб</a:t>
            </a:r>
            <a:r>
              <a:rPr lang="ru-RU" sz="1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2627784" y="2708920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65 523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,5 т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ыс. руб.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Нижний колонтитул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34" name="Номер слайда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755576" y="2996952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2 2</a:t>
            </a:r>
            <a:r>
              <a:rPr lang="en-US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64 200,3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57488" y="2500306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+mn-lt"/>
              </a:rPr>
              <a:t>2 09</a:t>
            </a:r>
            <a:r>
              <a:rPr lang="en-US" sz="1200" b="1" dirty="0" smtClean="0">
                <a:latin typeface="+mn-lt"/>
              </a:rPr>
              <a:t>8</a:t>
            </a:r>
            <a:r>
              <a:rPr lang="ru-RU" sz="1200" b="1" dirty="0" smtClean="0">
                <a:latin typeface="+mn-lt"/>
              </a:rPr>
              <a:t> </a:t>
            </a:r>
            <a:r>
              <a:rPr lang="en-US" sz="1200" b="1" dirty="0" smtClean="0">
                <a:latin typeface="+mn-lt"/>
              </a:rPr>
              <a:t>676</a:t>
            </a:r>
            <a:r>
              <a:rPr lang="ru-RU" sz="1200" b="1" dirty="0" smtClean="0">
                <a:latin typeface="+mn-lt"/>
              </a:rPr>
              <a:t>,</a:t>
            </a:r>
            <a:r>
              <a:rPr lang="en-US" sz="1200" b="1" dirty="0" smtClean="0">
                <a:latin typeface="+mn-lt"/>
              </a:rPr>
              <a:t>8</a:t>
            </a:r>
            <a:endParaRPr lang="ru-RU" sz="12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131840" y="594928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1 943 070,6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236296" y="198884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1 889 650,3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32040" y="270892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1 903 599,2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286381" y="5144083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1 930 349,3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740352" y="980728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286116" y="1285860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724128" y="4077072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4572000" y="3356992"/>
            <a:ext cx="3168352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 в т. ч. Условно-утверждаемые расходы – 17 591,8</a:t>
            </a:r>
            <a:endParaRPr lang="ru-RU" sz="1000" b="1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4572000" y="37890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0,0</a:t>
            </a:r>
            <a:endParaRPr lang="ru-RU" sz="1000" b="1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6479704" y="55892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28 329,0</a:t>
            </a:r>
            <a:endParaRPr lang="ru-RU" sz="1000" b="1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6479704" y="5805264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13 948,9</a:t>
            </a:r>
            <a:endParaRPr lang="ru-RU" sz="1000" b="1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4572000" y="3573016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13 948,9</a:t>
            </a:r>
            <a:endParaRPr lang="ru-RU" sz="1000" b="1" dirty="0"/>
          </a:p>
        </p:txBody>
      </p:sp>
      <p:sp>
        <p:nvSpPr>
          <p:cNvPr id="54" name="Прямоугольник 53"/>
          <p:cNvSpPr/>
          <p:nvPr/>
        </p:nvSpPr>
        <p:spPr>
          <a:xfrm>
            <a:off x="6444208" y="5157192"/>
            <a:ext cx="2699792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 в т. ч. Условно-утверждаемые расходы – 37 257,5</a:t>
            </a:r>
            <a:endParaRPr lang="ru-RU" sz="1000" b="1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428861" y="857232"/>
            <a:ext cx="49530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Виды доходов районного бюджета 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71472" y="2143116"/>
            <a:ext cx="2500330" cy="44291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Налоговые доходы - поступление от уплаты налогов, установленных Налоговым кодексом Российской Федерации </a:t>
            </a:r>
          </a:p>
          <a:p>
            <a:r>
              <a:rPr lang="ru-RU" sz="1400" dirty="0" smtClean="0"/>
              <a:t>•налог на доходы физических лиц </a:t>
            </a:r>
          </a:p>
          <a:p>
            <a:r>
              <a:rPr lang="ru-RU" sz="1400" dirty="0" smtClean="0"/>
              <a:t>•акцизы </a:t>
            </a:r>
          </a:p>
          <a:p>
            <a:r>
              <a:rPr lang="ru-RU" sz="1400" dirty="0" smtClean="0"/>
              <a:t>•единый налог на вмененный доход </a:t>
            </a:r>
          </a:p>
          <a:p>
            <a:r>
              <a:rPr lang="ru-RU" sz="1400" dirty="0" smtClean="0"/>
              <a:t>•единый сельскохозяйственный налог </a:t>
            </a:r>
          </a:p>
          <a:p>
            <a:r>
              <a:rPr lang="ru-RU" sz="1400" dirty="0" smtClean="0"/>
              <a:t>•налог, взимаемый в связи применением патентной системы налогообложения </a:t>
            </a:r>
          </a:p>
          <a:p>
            <a:r>
              <a:rPr lang="ru-RU" sz="1400" dirty="0" smtClean="0"/>
              <a:t>• госпошлина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500430" y="2285993"/>
            <a:ext cx="2786082" cy="43577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Неналоговые доходы -платежи, установленные законодательством Российской Федерации </a:t>
            </a:r>
          </a:p>
          <a:p>
            <a:r>
              <a:rPr lang="ru-RU" sz="1400" dirty="0" smtClean="0"/>
              <a:t>•арендная плата за землю </a:t>
            </a:r>
          </a:p>
          <a:p>
            <a:r>
              <a:rPr lang="ru-RU" sz="1400" dirty="0" smtClean="0"/>
              <a:t>•доходы от использования муниципального имущества </a:t>
            </a:r>
          </a:p>
          <a:p>
            <a:r>
              <a:rPr lang="ru-RU" sz="1400" dirty="0" smtClean="0"/>
              <a:t>•доходы от реализации муниципального имущества </a:t>
            </a:r>
          </a:p>
          <a:p>
            <a:r>
              <a:rPr lang="ru-RU" sz="1400" dirty="0" smtClean="0"/>
              <a:t>•плата за негативное воздействие на окружающую среду </a:t>
            </a:r>
          </a:p>
          <a:p>
            <a:r>
              <a:rPr lang="ru-RU" sz="1400" dirty="0" smtClean="0"/>
              <a:t>•платные услуги от муниципальных учреждений </a:t>
            </a:r>
          </a:p>
          <a:p>
            <a:r>
              <a:rPr lang="ru-RU" sz="1400" dirty="0" smtClean="0"/>
              <a:t>•доходы от продажи земельных участков </a:t>
            </a:r>
          </a:p>
          <a:p>
            <a:r>
              <a:rPr lang="ru-RU" sz="1400" dirty="0" smtClean="0"/>
              <a:t>•штрафы за нарушение законодательства РФ </a:t>
            </a:r>
          </a:p>
          <a:p>
            <a:r>
              <a:rPr lang="ru-RU" sz="1400" dirty="0" smtClean="0"/>
              <a:t>•прочие неналоговые доходы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643702" y="2143116"/>
            <a:ext cx="2214578" cy="42862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Безвозмездные поступления </a:t>
            </a:r>
          </a:p>
          <a:p>
            <a:r>
              <a:rPr lang="ru-RU" sz="1400" dirty="0" smtClean="0"/>
              <a:t>•поступления из республиканского бюджета межбюджетных трансфертов в виде дотаций, субсидий, субвенций и иных межбюджетных трансфертов </a:t>
            </a:r>
          </a:p>
          <a:p>
            <a:r>
              <a:rPr lang="ru-RU" sz="1400" dirty="0" smtClean="0"/>
              <a:t>•поступление от организаций и граждан (кроме налоговых и не налоговых доходов) </a:t>
            </a:r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 rot="11973797" flipV="1">
            <a:off x="2709450" y="1227173"/>
            <a:ext cx="224640" cy="861270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H="1" flipV="1">
            <a:off x="4637535" y="1312557"/>
            <a:ext cx="309704" cy="87151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6388452" y="1419859"/>
            <a:ext cx="867689" cy="521602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3834" y="571481"/>
            <a:ext cx="1143008" cy="1385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pic>
        <p:nvPicPr>
          <p:cNvPr id="20" name="Рисунок 19" descr="http://fond-krasnoturinsk.ru/upload/iblock/3c0/0006_013_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500043"/>
            <a:ext cx="128588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857489" y="500043"/>
            <a:ext cx="6084011" cy="82869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Структура доходов бюджета 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муниципального образования Усть-Абаканский район Республики Хакасия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на 2024 год </a:t>
            </a:r>
            <a:endParaRPr lang="ru-RU" sz="16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57752" y="1571612"/>
            <a:ext cx="1512010" cy="306924"/>
          </a:xfrm>
          <a:prstGeom prst="rect">
            <a:avLst/>
          </a:prstGeom>
        </p:spPr>
        <p:style>
          <a:lnRef idx="1">
            <a:schemeClr val="dk1"/>
          </a:lnRef>
          <a:fillRef idx="1003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тыс.руб.</a:t>
            </a:r>
          </a:p>
        </p:txBody>
      </p:sp>
      <p:graphicFrame>
        <p:nvGraphicFramePr>
          <p:cNvPr id="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642470992"/>
              </p:ext>
            </p:extLst>
          </p:nvPr>
        </p:nvGraphicFramePr>
        <p:xfrm>
          <a:off x="5500694" y="1714488"/>
          <a:ext cx="3643306" cy="492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705758739"/>
              </p:ext>
            </p:extLst>
          </p:nvPr>
        </p:nvGraphicFramePr>
        <p:xfrm>
          <a:off x="107504" y="1412776"/>
          <a:ext cx="6500826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6" name="Рисунок 15" descr="byudzhet_dlya_grazhdan_sabinovskoe_sp_-byudzhet_na_2018_-2020_gg-konvertirovan-13.jpg"/>
          <p:cNvPicPr/>
          <p:nvPr/>
        </p:nvPicPr>
        <p:blipFill>
          <a:blip r:embed="rId6" cstate="print"/>
          <a:srcRect l="3609" t="14797" r="63436" b="47017"/>
          <a:stretch>
            <a:fillRect/>
          </a:stretch>
        </p:blipFill>
        <p:spPr>
          <a:xfrm>
            <a:off x="214282" y="1428736"/>
            <a:ext cx="1956943" cy="1701209"/>
          </a:xfrm>
          <a:prstGeom prst="rect">
            <a:avLst/>
          </a:prstGeom>
        </p:spPr>
      </p:pic>
      <p:pic>
        <p:nvPicPr>
          <p:cNvPr id="210948" name="Picture 4" descr="https://thumbs.dreamstime.com/b/%D1%84%D0%B8%D0%BD%D0%B0%D0%BD%D1%81%D0%BE%D0%B2%D1%8B%D0%B9-%D1%80%D0%BE%D1%81%D1%82-%D0%B2-%D0%B4%D0%B5%D0%BB%D0%B5-%D0%B4%D0%B5%D0%BB%D0%BE-%D0%BD%D0%B0%D1%87%D0%B0%D0%BB%D0%B5-%D0%B4%D0%BE%D1%80%D0%BE%D0%B3%D0%B8-%D1%81%D0%BE%D0%B1%D1%81%D1%82%D0%B2%D0%B5%D0%BD%D0%BD%D1%8B%D0%B5-%D0%BF%D1%80%D0%BE%D0%B5%D0%BA%D1%82%D1%8B-144259044.jpg"/>
          <p:cNvPicPr>
            <a:picLocks noChangeAspect="1" noChangeArrowheads="1"/>
          </p:cNvPicPr>
          <p:nvPr/>
        </p:nvPicPr>
        <p:blipFill>
          <a:blip r:embed="rId7" cstate="print"/>
          <a:srcRect b="14389"/>
          <a:stretch>
            <a:fillRect/>
          </a:stretch>
        </p:blipFill>
        <p:spPr bwMode="auto">
          <a:xfrm>
            <a:off x="6357950" y="4857760"/>
            <a:ext cx="2575751" cy="1714488"/>
          </a:xfrm>
          <a:prstGeom prst="rect">
            <a:avLst/>
          </a:prstGeom>
          <a:noFill/>
        </p:spPr>
      </p:pic>
      <p:sp>
        <p:nvSpPr>
          <p:cNvPr id="210950" name="AutoShape 6" descr="http://bashinvest.net/gallery_gen/c01403328c62f7ae568f0a379b4438c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0952" name="Picture 8" descr="http://bashinvest.net/gallery_gen/c01403328c62f7ae568f0a379b4438c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4857760"/>
            <a:ext cx="1655725" cy="16557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Заголовок 7"/>
          <p:cNvSpPr>
            <a:spLocks noGrp="1"/>
          </p:cNvSpPr>
          <p:nvPr>
            <p:ph type="title"/>
          </p:nvPr>
        </p:nvSpPr>
        <p:spPr>
          <a:xfrm>
            <a:off x="1214414" y="428604"/>
            <a:ext cx="7715304" cy="78581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000" dirty="0" smtClean="0">
                <a:solidFill>
                  <a:srgbClr val="C00000"/>
                </a:solidFill>
              </a:rPr>
              <a:t>Доходы бюджета муниципального образования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 Усть-Абаканский район на 2024-2026 годы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46112397"/>
              </p:ext>
            </p:extLst>
          </p:nvPr>
        </p:nvGraphicFramePr>
        <p:xfrm>
          <a:off x="2714612" y="3429000"/>
          <a:ext cx="6429388" cy="328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Рисунок 13" descr="https://cf.ppt-online.org/files1/slide/t/t5E4ZokFpOYBTD3h6jbRlc2r7wUGNHfxyIWn8JgAL0/slide-4.jpg"/>
          <p:cNvPicPr/>
          <p:nvPr/>
        </p:nvPicPr>
        <p:blipFill>
          <a:blip r:embed="rId4" cstate="print"/>
          <a:srcRect l="64989" t="24344" r="2275" b="13126"/>
          <a:stretch>
            <a:fillRect/>
          </a:stretch>
        </p:blipFill>
        <p:spPr bwMode="auto">
          <a:xfrm>
            <a:off x="285721" y="3786190"/>
            <a:ext cx="223067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xmlns="" val="3291978065"/>
              </p:ext>
            </p:extLst>
          </p:nvPr>
        </p:nvGraphicFramePr>
        <p:xfrm>
          <a:off x="500034" y="1214422"/>
          <a:ext cx="507209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Box 1"/>
          <p:cNvSpPr txBox="1"/>
          <p:nvPr/>
        </p:nvSpPr>
        <p:spPr>
          <a:xfrm>
            <a:off x="3779912" y="1340768"/>
            <a:ext cx="1576852" cy="26829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"/>
          <p:cNvSpPr txBox="1"/>
          <p:nvPr/>
        </p:nvSpPr>
        <p:spPr>
          <a:xfrm>
            <a:off x="7092280" y="3429000"/>
            <a:ext cx="1571635" cy="3575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 descr="https://bobr.by/data/ispolkom/image_09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1428736"/>
            <a:ext cx="2857520" cy="1982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https://cf2.ppt-online.org/files2/slide/e/eWSgkvDbJoCjG7ZVnhrzI3uH1dUip298Ras45wc0Nt/slide-3.jpg"/>
          <p:cNvPicPr/>
          <p:nvPr/>
        </p:nvPicPr>
        <p:blipFill>
          <a:blip r:embed="rId2" cstate="print"/>
          <a:srcRect l="6368" t="61964" r="57148" b="5893"/>
          <a:stretch>
            <a:fillRect/>
          </a:stretch>
        </p:blipFill>
        <p:spPr bwMode="auto">
          <a:xfrm>
            <a:off x="142845" y="4143380"/>
            <a:ext cx="2167559" cy="1431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  <p:graphicFrame>
        <p:nvGraphicFramePr>
          <p:cNvPr id="10" name="Содержимое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95635058"/>
              </p:ext>
            </p:extLst>
          </p:nvPr>
        </p:nvGraphicFramePr>
        <p:xfrm>
          <a:off x="285720" y="857233"/>
          <a:ext cx="4786346" cy="5643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500166" y="1357298"/>
            <a:ext cx="121444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2024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год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0" y="1714489"/>
            <a:ext cx="1214446" cy="21431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млн. рублей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72341003"/>
              </p:ext>
            </p:extLst>
          </p:nvPr>
        </p:nvGraphicFramePr>
        <p:xfrm>
          <a:off x="4714876" y="642918"/>
          <a:ext cx="4429124" cy="6215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3" name="Picture 6" descr="C:\Documents and Settings\Savina\Рабочий стол\Яна Савина\Савина (работа)\СЛАЙДЫ 2013\Бюджет для граждан 2016\картинки\image1267911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1" y="4857760"/>
            <a:ext cx="2286016" cy="186995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" name="Рисунок 19" descr="http://img-fotki.yandex.ru/get/96803/295483047.4eb0/0_2b3ad5_6e5dd6f_orig.jpg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714356"/>
            <a:ext cx="2071702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03709364"/>
              </p:ext>
            </p:extLst>
          </p:nvPr>
        </p:nvGraphicFramePr>
        <p:xfrm>
          <a:off x="214282" y="642919"/>
          <a:ext cx="5143536" cy="6000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9" y="3643315"/>
            <a:ext cx="2942191" cy="1765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Рисунок 14" descr="http://itd3.mycdn.me/image?id=855941989858&amp;t=20&amp;plc=WEB&amp;tkn=*RcRZTATtbDsVRm7Yj3Xw-JH4vr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928670"/>
            <a:ext cx="285752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Крупнейшие предприятия-плательщики 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на территории Усть-Абаканского района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318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  <p:grpSp>
        <p:nvGrpSpPr>
          <p:cNvPr id="5" name="Группа 14"/>
          <p:cNvGrpSpPr/>
          <p:nvPr/>
        </p:nvGrpSpPr>
        <p:grpSpPr>
          <a:xfrm>
            <a:off x="1357290" y="1071547"/>
            <a:ext cx="7358114" cy="571017"/>
            <a:chOff x="1755066" y="1435767"/>
            <a:chExt cx="5653246" cy="1142034"/>
          </a:xfrm>
        </p:grpSpPr>
        <p:sp>
          <p:nvSpPr>
            <p:cNvPr id="16" name="Пятиугольник 15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17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357159" y="428604"/>
            <a:ext cx="928694" cy="62151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Собственные доходы                                       Усть-Абаканского  района</a:t>
            </a:r>
          </a:p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987824" y="1196752"/>
            <a:ext cx="262321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"СУЭК-Хакасия"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7" name="Группа 19"/>
          <p:cNvGrpSpPr/>
          <p:nvPr/>
        </p:nvGrpSpPr>
        <p:grpSpPr>
          <a:xfrm>
            <a:off x="2123728" y="3284984"/>
            <a:ext cx="6639744" cy="571017"/>
            <a:chOff x="1755066" y="1435767"/>
            <a:chExt cx="5653246" cy="1142034"/>
          </a:xfrm>
        </p:grpSpPr>
        <p:sp>
          <p:nvSpPr>
            <p:cNvPr id="21" name="Пятиугольник 20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2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8" name="Группа 22"/>
          <p:cNvGrpSpPr/>
          <p:nvPr/>
        </p:nvGrpSpPr>
        <p:grpSpPr>
          <a:xfrm>
            <a:off x="1928794" y="2571745"/>
            <a:ext cx="6786610" cy="571017"/>
            <a:chOff x="1755066" y="1435767"/>
            <a:chExt cx="5653246" cy="1142034"/>
          </a:xfrm>
        </p:grpSpPr>
        <p:sp>
          <p:nvSpPr>
            <p:cNvPr id="24" name="Пятиугольник 23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5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9" name="Группа 28"/>
          <p:cNvGrpSpPr/>
          <p:nvPr/>
        </p:nvGrpSpPr>
        <p:grpSpPr>
          <a:xfrm>
            <a:off x="2786050" y="3929066"/>
            <a:ext cx="5929354" cy="642455"/>
            <a:chOff x="1755066" y="1435767"/>
            <a:chExt cx="5653246" cy="1284910"/>
          </a:xfrm>
        </p:grpSpPr>
        <p:sp>
          <p:nvSpPr>
            <p:cNvPr id="30" name="Пятиугольник 29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1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0" name="Группа 31"/>
          <p:cNvGrpSpPr/>
          <p:nvPr/>
        </p:nvGrpSpPr>
        <p:grpSpPr>
          <a:xfrm>
            <a:off x="1691680" y="1772816"/>
            <a:ext cx="7056784" cy="571017"/>
            <a:chOff x="1755066" y="1435767"/>
            <a:chExt cx="5653246" cy="1142034"/>
          </a:xfrm>
        </p:grpSpPr>
        <p:sp>
          <p:nvSpPr>
            <p:cNvPr id="33" name="Пятиугольник 32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44" name="Прямоугольник 43"/>
          <p:cNvSpPr/>
          <p:nvPr/>
        </p:nvSpPr>
        <p:spPr>
          <a:xfrm>
            <a:off x="2627784" y="1916832"/>
            <a:ext cx="5026184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АО "Угольная компания "Разрез Степной"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2051720" y="3356992"/>
            <a:ext cx="521499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"Бентонит Хакасии"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286116" y="4143380"/>
            <a:ext cx="442185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ОАО «Российские железные дороги"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11" name="Группа 47"/>
          <p:cNvGrpSpPr/>
          <p:nvPr/>
        </p:nvGrpSpPr>
        <p:grpSpPr>
          <a:xfrm>
            <a:off x="3152761" y="4646471"/>
            <a:ext cx="5572164" cy="642455"/>
            <a:chOff x="1755066" y="1435767"/>
            <a:chExt cx="5653246" cy="1284910"/>
          </a:xfrm>
        </p:grpSpPr>
        <p:sp>
          <p:nvSpPr>
            <p:cNvPr id="49" name="Пятиугольник 48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0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2" name="Группа 51"/>
          <p:cNvGrpSpPr/>
          <p:nvPr/>
        </p:nvGrpSpPr>
        <p:grpSpPr>
          <a:xfrm>
            <a:off x="3571868" y="5429264"/>
            <a:ext cx="5143536" cy="892976"/>
            <a:chOff x="1755066" y="1435767"/>
            <a:chExt cx="5653246" cy="1284910"/>
          </a:xfrm>
        </p:grpSpPr>
        <p:sp>
          <p:nvSpPr>
            <p:cNvPr id="53" name="Пятиугольник 52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57" name="Пятиугольник 4"/>
          <p:cNvSpPr/>
          <p:nvPr/>
        </p:nvSpPr>
        <p:spPr>
          <a:xfrm>
            <a:off x="2152624" y="486728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0" name="Пятиугольник 4"/>
          <p:cNvSpPr/>
          <p:nvPr/>
        </p:nvSpPr>
        <p:spPr>
          <a:xfrm>
            <a:off x="2000224" y="473831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139952" y="4797152"/>
            <a:ext cx="3278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ЗАО ЗДК «Золотая звезда»</a:t>
            </a:r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3571868" y="5572140"/>
            <a:ext cx="4357718" cy="687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ГБУЗ РХ "Усть-Абаканская </a:t>
            </a:r>
          </a:p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районная больница"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152762" y="2686436"/>
            <a:ext cx="3426387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"Разрез Аршановский"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36" name="Рисунок 35" descr="http://vg-news.ru/files/news/201512/_%D0%9B%D0%BE%D0%B3%D0%BE%D1%82%D0%B8%D0%BF_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1142984"/>
            <a:ext cx="1698432" cy="389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https://images.ru.prom.st/188620803_w640_h640_logotip.jpg"/>
          <p:cNvPicPr/>
          <p:nvPr/>
        </p:nvPicPr>
        <p:blipFill>
          <a:blip r:embed="rId3" cstate="print"/>
          <a:srcRect t="31515" b="29604"/>
          <a:stretch>
            <a:fillRect/>
          </a:stretch>
        </p:blipFill>
        <p:spPr bwMode="auto">
          <a:xfrm>
            <a:off x="7020272" y="335699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http://xn--19-glch0ady.xn--p1ai/SOLARBASS2018/img/logotype-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264318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https://hh.ru/employer-logo/2074655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6376" y="1844824"/>
            <a:ext cx="528775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https://www.deti39.com/wp-content/uploads/2017/08/RZD_logo_st_pos_rgb.jpg"/>
          <p:cNvPicPr/>
          <p:nvPr/>
        </p:nvPicPr>
        <p:blipFill>
          <a:blip r:embed="rId6" cstate="print"/>
          <a:srcRect l="20816" t="35531" r="22352" b="29670"/>
          <a:stretch>
            <a:fillRect/>
          </a:stretch>
        </p:blipFill>
        <p:spPr bwMode="auto">
          <a:xfrm>
            <a:off x="7715272" y="4071942"/>
            <a:ext cx="908078" cy="405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2" name="Таблица 51"/>
          <p:cNvGraphicFramePr>
            <a:graphicFrameLocks noGrp="1"/>
          </p:cNvGraphicFramePr>
          <p:nvPr/>
        </p:nvGraphicFramePr>
        <p:xfrm>
          <a:off x="7143768" y="5857892"/>
          <a:ext cx="1500166" cy="320040"/>
        </p:xfrm>
        <a:graphic>
          <a:graphicData uri="http://schemas.openxmlformats.org/drawingml/2006/table">
            <a:tbl>
              <a:tblPr/>
              <a:tblGrid>
                <a:gridCol w="1500166"/>
              </a:tblGrid>
              <a:tr h="2857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ГБУЗ РХ </a:t>
                      </a:r>
                      <a:endParaRPr lang="ru-RU" sz="1050" b="1" dirty="0" smtClean="0">
                        <a:solidFill>
                          <a:srgbClr val="333333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Усть-Абаканская </a:t>
                      </a: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РБ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FDE4"/>
                    </a:solidFill>
                  </a:tcPr>
                </a:tc>
              </a:tr>
            </a:tbl>
          </a:graphicData>
        </a:graphic>
      </p:graphicFrame>
      <p:pic>
        <p:nvPicPr>
          <p:cNvPr id="48" name="Рисунок 47" descr="https://png.pngtree.com/templates_detail/20180926/health-care-logo-with-heart-shapelove-png_34060.jpg"/>
          <p:cNvPicPr/>
          <p:nvPr/>
        </p:nvPicPr>
        <p:blipFill>
          <a:blip r:embed="rId7" cstate="print"/>
          <a:srcRect l="26434" t="29987" r="26627" b="30254"/>
          <a:stretch>
            <a:fillRect/>
          </a:stretch>
        </p:blipFill>
        <p:spPr bwMode="auto">
          <a:xfrm>
            <a:off x="8215338" y="5643578"/>
            <a:ext cx="399720" cy="360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54" descr="http://vt-spb.ru/upload/iblock/29b/logo%20(2)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96336" y="4725144"/>
            <a:ext cx="100811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887982" y="2100650"/>
            <a:ext cx="5860869" cy="644434"/>
          </a:xfrm>
          <a:prstGeom prst="roundRect">
            <a:avLst>
              <a:gd name="adj" fmla="val 2866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Дотации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Dotatio</a:t>
            </a:r>
            <a:r>
              <a:rPr lang="ru-RU" sz="1200" b="1" dirty="0" smtClean="0">
                <a:solidFill>
                  <a:schemeClr val="tx1"/>
                </a:solidFill>
              </a:rPr>
              <a:t>» - дар, пожертвование)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на безвозмездной и безвозвратной основе без установления направлений и (или) условий их использования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892337" y="2893132"/>
            <a:ext cx="5882640" cy="918755"/>
          </a:xfrm>
          <a:prstGeom prst="roundRect">
            <a:avLst>
              <a:gd name="adj" fmla="val 2322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Субсидии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Subsidium</a:t>
            </a:r>
            <a:r>
              <a:rPr lang="ru-RU" sz="1200" b="1" dirty="0" smtClean="0">
                <a:solidFill>
                  <a:schemeClr val="tx1"/>
                </a:solidFill>
              </a:rPr>
              <a:t>» - поддержка)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-Предоставляются в целях </a:t>
            </a:r>
            <a:r>
              <a:rPr lang="ru-RU" sz="1200" i="1" dirty="0" err="1" smtClean="0">
                <a:solidFill>
                  <a:schemeClr val="tx1"/>
                </a:solidFill>
              </a:rPr>
              <a:t>софинансирования</a:t>
            </a:r>
            <a:r>
              <a:rPr lang="ru-RU" sz="1200" i="1" dirty="0" smtClean="0">
                <a:solidFill>
                  <a:schemeClr val="tx1"/>
                </a:solidFill>
              </a:rPr>
              <a:t> расходных обязательств,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возникающих при выполнении полномочий органов местного самоуправления по вопросам местного значения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928926" y="3929066"/>
            <a:ext cx="5869577" cy="1323703"/>
          </a:xfrm>
          <a:prstGeom prst="roundRect">
            <a:avLst>
              <a:gd name="adj" fmla="val 25309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Субвенции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</a:t>
            </a:r>
            <a:r>
              <a:rPr lang="ru-RU" sz="1200" b="1" dirty="0" smtClean="0">
                <a:solidFill>
                  <a:schemeClr val="tx1"/>
                </a:solidFill>
              </a:rPr>
              <a:t> </a:t>
            </a:r>
            <a:r>
              <a:rPr lang="ru-RU" sz="1200" b="1" dirty="0" err="1" smtClean="0">
                <a:solidFill>
                  <a:schemeClr val="tx1"/>
                </a:solidFill>
              </a:rPr>
              <a:t>venire</a:t>
            </a:r>
            <a:r>
              <a:rPr lang="ru-RU" sz="1200" b="1" dirty="0" smtClean="0">
                <a:solidFill>
                  <a:schemeClr val="tx1"/>
                </a:solidFill>
              </a:rPr>
              <a:t>» - приходить на помощь)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целях финансового обеспечения расходных обязательств муниципальных образований, возникающих при выполнении государственных полномочий Российской Федерации, субъектов Российской Федерации, переданных для осуществления органам местного самоуправления в установленном порядке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5707" y="2292239"/>
            <a:ext cx="1323703" cy="37795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Виды межбюджетных трансфертов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022964" y="5431679"/>
            <a:ext cx="5839096" cy="1049383"/>
          </a:xfrm>
          <a:prstGeom prst="roundRect">
            <a:avLst>
              <a:gd name="adj" fmla="val 3024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Иные межбюджетные трансферты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случаях и порядке, предусмотренных законами субъекта Российской Федерации и принимаемыми в соответствии с ними иными нормативными правовыми актами органов государственной власти субъекта Российской Федерации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Стрелка влево 20"/>
          <p:cNvSpPr/>
          <p:nvPr/>
        </p:nvSpPr>
        <p:spPr>
          <a:xfrm rot="20804216">
            <a:off x="1988765" y="2368839"/>
            <a:ext cx="766672" cy="19784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лево 21"/>
          <p:cNvSpPr/>
          <p:nvPr/>
        </p:nvSpPr>
        <p:spPr>
          <a:xfrm>
            <a:off x="1995353" y="4486800"/>
            <a:ext cx="770709" cy="21336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лево 22"/>
          <p:cNvSpPr/>
          <p:nvPr/>
        </p:nvSpPr>
        <p:spPr>
          <a:xfrm>
            <a:off x="1938747" y="3224057"/>
            <a:ext cx="809898" cy="23513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лево 23"/>
          <p:cNvSpPr/>
          <p:nvPr/>
        </p:nvSpPr>
        <p:spPr>
          <a:xfrm rot="878422">
            <a:off x="2002704" y="5546735"/>
            <a:ext cx="820772" cy="20239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500167" y="428605"/>
            <a:ext cx="750099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1400" dirty="0" smtClean="0">
              <a:solidFill>
                <a:srgbClr val="C00000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Межбюджетные трансферты - </a:t>
            </a:r>
            <a:r>
              <a:rPr lang="ru-RU" sz="1400" b="1" i="1" dirty="0" smtClean="0">
                <a:solidFill>
                  <a:srgbClr val="C00000"/>
                </a:solidFill>
              </a:rPr>
              <a:t>средства, предоставляемые одним бюджетом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бюджетной системы Российской Федерации другому бюджету бюджетной системы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Российской Федерации  </a:t>
            </a: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26" name="Group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04075072"/>
              </p:ext>
            </p:extLst>
          </p:nvPr>
        </p:nvGraphicFramePr>
        <p:xfrm>
          <a:off x="714348" y="2214555"/>
          <a:ext cx="7858180" cy="3991803"/>
        </p:xfrm>
        <a:graphic>
          <a:graphicData uri="http://schemas.openxmlformats.org/drawingml/2006/table">
            <a:tbl>
              <a:tblPr/>
              <a:tblGrid>
                <a:gridCol w="3565882"/>
                <a:gridCol w="1584849"/>
                <a:gridCol w="1386742"/>
                <a:gridCol w="1320707"/>
              </a:tblGrid>
              <a:tr h="6830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Наименование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onstantia" pitchFamily="18" charset="0"/>
                        </a:rPr>
                        <a:t>ИТОГО (тыс. руб.)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73 086,6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1 247 343,0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1 254 416,1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4187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5671"/>
                          </a:solidFill>
                          <a:effectLst/>
                          <a:latin typeface="Constantia" pitchFamily="18" charset="0"/>
                        </a:rPr>
                        <a:t>в том числе: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6388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177 303,0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47 414,0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54 837,0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8 933,7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97 391,4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103 715,0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1 059 696,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1 063 664,3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1 057 241,1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47 153,3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38 873,0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38 873,0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</a:tbl>
          </a:graphicData>
        </a:graphic>
      </p:graphicFrame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1357290" y="571480"/>
            <a:ext cx="5786478" cy="965207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Объемы межбюджетных трансфертов</a:t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2024-2026 годы</a:t>
            </a:r>
            <a:endParaRPr lang="ru-RU" sz="2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  <p:pic>
        <p:nvPicPr>
          <p:cNvPr id="28" name="Picture 2" descr="https://im3-tub-ru.yandex.net/i?id=99c11e2a97691986c668bf03eccc485c&amp;n=33&amp;h=190&amp;w=19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86644" y="285729"/>
            <a:ext cx="1500198" cy="171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21429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2033" name="Rectangle 1"/>
          <p:cNvSpPr>
            <a:spLocks noChangeArrowheads="1"/>
          </p:cNvSpPr>
          <p:nvPr/>
        </p:nvSpPr>
        <p:spPr bwMode="auto">
          <a:xfrm>
            <a:off x="357158" y="4643447"/>
            <a:ext cx="8286808" cy="95410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968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расходной части бюджета муниципального образования Усть-Абаканский район Республики Хакасия  на 2024 год и плановый период 2025-2026 годов будет осуществляться в соответствии с задачами, определёнными основными направлениями бюджетной политики в муниципальном образовании Усть-Абаканский район на трёхлетний период.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928794" y="857233"/>
            <a:ext cx="6708764" cy="101566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/>
              <a:t>       Расходы бюджета – выплачиваемые из бюджета денежные средства, за исключением средств, являющихся источниками финансирования дефицита бюджета, и направляемые на финансовое обеспечение задач и функций государства и местного самоуправления.</a:t>
            </a: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57159" y="2428868"/>
            <a:ext cx="5929354" cy="193899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Формирование расходов бюджетов бюджетной системы Российской Федерации осуществляется в соответствии с расходными обязательствами, обусловленными установленным законодательством Российской Федерации разграничением полномочий федеральных органов государственной власти, органов государственной власти субъектов Российской Федерации и органов местного самоуправления, исполнение которых согласно законодательству Российской Федерации, международным и иным договорам и соглашениям должно происходить в очередном финансовом году (очередном финансовом году и плановом периоде) за счет средств соответствующих бюджетов.</a:t>
            </a:r>
          </a:p>
          <a:p>
            <a:pPr algn="just"/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1071546"/>
            <a:ext cx="149988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4" name="Picture 4" descr="http://fotohomka.ru/images/Oct/28/f7c74d9322439fdc71d0820b5963d959/mini_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126" y="5962651"/>
            <a:ext cx="803274" cy="723900"/>
          </a:xfrm>
          <a:prstGeom prst="rect">
            <a:avLst/>
          </a:prstGeom>
          <a:noFill/>
        </p:spPr>
      </p:pic>
      <p:pic>
        <p:nvPicPr>
          <p:cNvPr id="15" name="Picture 6" descr="http://chelnews.com/uploads/posts/2012-11/1352177962_chelovechek_i_meshki_do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3216" y="5938838"/>
            <a:ext cx="800100" cy="762000"/>
          </a:xfrm>
          <a:prstGeom prst="rect">
            <a:avLst/>
          </a:prstGeom>
          <a:noFill/>
        </p:spPr>
      </p:pic>
      <p:pic>
        <p:nvPicPr>
          <p:cNvPr id="16" name="Picture 8" descr="http://dist.school688.ru/uploads/images/chudiki/3d-chelovechek-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82146" y="5982484"/>
            <a:ext cx="746124" cy="681038"/>
          </a:xfrm>
          <a:prstGeom prst="rect">
            <a:avLst/>
          </a:prstGeom>
          <a:noFill/>
        </p:spPr>
      </p:pic>
      <p:pic>
        <p:nvPicPr>
          <p:cNvPr id="18" name="Picture 10" descr="http://hq-wallpapers.ru/wallpapers/2/hq-wallpapers_ru_abstraction3d_5645_1280x10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96336" y="5949280"/>
            <a:ext cx="794548" cy="762793"/>
          </a:xfrm>
          <a:prstGeom prst="rect">
            <a:avLst/>
          </a:prstGeom>
          <a:noFill/>
        </p:spPr>
      </p:pic>
      <p:pic>
        <p:nvPicPr>
          <p:cNvPr id="19" name="Picture 12" descr="http://oribel-biznes.ru/wp-content/uploads/2012/06/%D1%87%D0%B5%D0%BB%D0%BE%D0%B2%D0%B5%D1%87%D0%B5%D0%BA-%D1%81-%D0%BA%D0%BE%D0%BC%D0%BF%D1%8C%D1%8E%D1%82%D0%B5%D1%80%D0%BE%D0%BC-200x2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89091" y="5926659"/>
            <a:ext cx="884659" cy="809625"/>
          </a:xfrm>
          <a:prstGeom prst="rect">
            <a:avLst/>
          </a:prstGeom>
          <a:noFill/>
        </p:spPr>
      </p:pic>
      <p:pic>
        <p:nvPicPr>
          <p:cNvPr id="20" name="Picture 14" descr="Картинки по запросу человечки для презентации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19872" y="5949280"/>
            <a:ext cx="1078772" cy="733426"/>
          </a:xfrm>
          <a:prstGeom prst="rect">
            <a:avLst/>
          </a:prstGeom>
          <a:noFill/>
        </p:spPr>
      </p:pic>
      <p:sp>
        <p:nvSpPr>
          <p:cNvPr id="22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  <p:pic>
        <p:nvPicPr>
          <p:cNvPr id="23" name="Рисунок 22" descr="http://usu.kz/img/programma_dlya_finansovogo_analiza.jpg"/>
          <p:cNvPicPr/>
          <p:nvPr/>
        </p:nvPicPr>
        <p:blipFill>
          <a:blip r:embed="rId10" cstate="print"/>
          <a:srcRect l="38223"/>
          <a:stretch>
            <a:fillRect/>
          </a:stretch>
        </p:blipFill>
        <p:spPr bwMode="auto">
          <a:xfrm>
            <a:off x="6429388" y="2214554"/>
            <a:ext cx="257176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4"/>
          <p:cNvSpPr>
            <a:spLocks noChangeArrowheads="1"/>
          </p:cNvSpPr>
          <p:nvPr/>
        </p:nvSpPr>
        <p:spPr bwMode="auto">
          <a:xfrm>
            <a:off x="571473" y="1214422"/>
            <a:ext cx="62642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Уважаемые  граждане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Усть-Абаканского </a:t>
            </a:r>
            <a:r>
              <a:rPr lang="ru-RU" sz="2000" b="1" dirty="0">
                <a:solidFill>
                  <a:srgbClr val="C00000"/>
                </a:solidFill>
              </a:rPr>
              <a:t>района!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2071679"/>
            <a:ext cx="60007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 держите в руках «Бюджет для граждан», который познакомит Вас с основными положениями  бюджета муниципального образования Усть-Абаканский район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2024 год и на плановый период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2025 и 2026 годов. 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21"/>
          <p:cNvSpPr>
            <a:spLocks noChangeArrowheads="1"/>
          </p:cNvSpPr>
          <p:nvPr/>
        </p:nvSpPr>
        <p:spPr bwMode="auto">
          <a:xfrm>
            <a:off x="1096948" y="5143512"/>
            <a:ext cx="80470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rgbClr val="FF0000"/>
                </a:solidFill>
              </a:rPr>
              <a:t>                     </a:t>
            </a:r>
            <a:r>
              <a:rPr lang="ru-RU" sz="2000" b="1" dirty="0">
                <a:solidFill>
                  <a:srgbClr val="C00000"/>
                </a:solidFill>
              </a:rPr>
              <a:t>Глава Усть-Абаканского района 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r"/>
            <a:r>
              <a:rPr lang="ru-RU" sz="2000" b="1" dirty="0" smtClean="0">
                <a:solidFill>
                  <a:srgbClr val="C00000"/>
                </a:solidFill>
              </a:rPr>
              <a:t>Е.В. Егорова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5" name="Рисунок 14" descr="https://sun9-20.userapi.com/impg/TN3AK7pCTrH2CzLI5kOSeBhVftjMOTM9VPXEMg/M-LrF0iF4Y0.jpg?size=600x386&amp;quality=96&amp;sign=dd470b42d5cf976314448d92de0d2efa&amp;c_uniq_tag=hJ2dYj6WYsY_zWC4XemeYhrflwv6LaVZrvzZ-5OXJZ8&amp;type=album"/>
          <p:cNvPicPr/>
          <p:nvPr/>
        </p:nvPicPr>
        <p:blipFill>
          <a:blip r:embed="rId4" cstate="print"/>
          <a:srcRect l="27914" r="10097"/>
          <a:stretch>
            <a:fillRect/>
          </a:stretch>
        </p:blipFill>
        <p:spPr bwMode="auto">
          <a:xfrm>
            <a:off x="5580112" y="332656"/>
            <a:ext cx="3312368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1" name="Объект 1"/>
          <p:cNvGraphicFramePr/>
          <p:nvPr>
            <p:extLst>
              <p:ext uri="{D42A27DB-BD31-4B8C-83A1-F6EECF244321}">
                <p14:modId xmlns:p14="http://schemas.microsoft.com/office/powerpoint/2010/main" xmlns="" val="2780344257"/>
              </p:ext>
            </p:extLst>
          </p:nvPr>
        </p:nvGraphicFramePr>
        <p:xfrm>
          <a:off x="285721" y="857232"/>
          <a:ext cx="8572560" cy="5715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403648" y="260648"/>
            <a:ext cx="7143800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4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Усть - Абаканский район в 2024 году 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30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357422" y="3214686"/>
            <a:ext cx="1714512" cy="738664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264</a:t>
            </a:r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200</a:t>
            </a:r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2400" b="1" u="sng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1187624" y="3284984"/>
            <a:ext cx="2520280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7030A0"/>
            </a:solidFill>
          </a:ln>
          <a:effectLst>
            <a:glow rad="1778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0700 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Образование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142976" y="1928802"/>
            <a:ext cx="2571768" cy="3571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0400  Национальная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экономика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187624" y="6453336"/>
            <a:ext cx="2500330" cy="3184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glow rad="1143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1400 межбюджетные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трансферты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187624" y="4797152"/>
            <a:ext cx="2571768" cy="3571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030A0"/>
            </a:solidFill>
          </a:ln>
          <a:effectLst>
            <a:glow rad="88900">
              <a:schemeClr val="accent2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marL="228600" indent="-228600" algn="ctr">
              <a:buAutoNum type="arabicPlain" startAt="11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 Физическая культура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и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спорт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187624" y="3789040"/>
            <a:ext cx="2571768" cy="35718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27000">
              <a:srgbClr val="83A343">
                <a:alpha val="40000"/>
              </a:srgb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0800  Культура 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1187624" y="5805264"/>
            <a:ext cx="2500330" cy="500066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228600" indent="-228600" algn="ctr">
              <a:buAutoNum type="arabicPlain" startAt="13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Обслуживание государств. </a:t>
            </a:r>
          </a:p>
          <a:p>
            <a:pPr marL="228600" indent="-228600"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и муниципального  долга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1142976" y="1357298"/>
            <a:ext cx="2605156" cy="4286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14300">
              <a:schemeClr val="accent3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0300  Национальная безопасность и правоохранительная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деятельность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1187624" y="4293096"/>
            <a:ext cx="2571768" cy="35719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1000  Социальная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политика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3212976"/>
            <a:ext cx="372586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1268760"/>
            <a:ext cx="428628" cy="421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9926" y="3717033"/>
            <a:ext cx="357190" cy="367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1"/>
          <p:cNvPicPr>
            <a:picLocks noChangeAspect="1" noChangeArrowheads="1"/>
          </p:cNvPicPr>
          <p:nvPr/>
        </p:nvPicPr>
        <p:blipFill>
          <a:blip r:embed="rId7" cstate="print"/>
          <a:srcRect l="14406" r="18102"/>
          <a:stretch>
            <a:fillRect/>
          </a:stretch>
        </p:blipFill>
        <p:spPr bwMode="auto">
          <a:xfrm>
            <a:off x="3995936" y="4725144"/>
            <a:ext cx="38458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7620" y="714356"/>
            <a:ext cx="50549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95936" y="5805264"/>
            <a:ext cx="428628" cy="43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02776" y="6434158"/>
            <a:ext cx="432472" cy="36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23928" y="1844824"/>
            <a:ext cx="448215" cy="357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75" descr="sz_logo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95936" y="4221088"/>
            <a:ext cx="357190" cy="38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Заголовок 1"/>
          <p:cNvSpPr txBox="1">
            <a:spLocks/>
          </p:cNvSpPr>
          <p:nvPr/>
        </p:nvSpPr>
        <p:spPr>
          <a:xfrm>
            <a:off x="1142976" y="2428868"/>
            <a:ext cx="2564928" cy="3571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7030A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0500  Жилищно-коммунальное хозяйство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1142976" y="714356"/>
            <a:ext cx="2571768" cy="461336"/>
          </a:xfrm>
          <a:prstGeom prst="rect">
            <a:avLst/>
          </a:prstGeom>
          <a:solidFill>
            <a:srgbClr val="ADFBD6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0100  Общегосударственные вопросы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29060" y="2357431"/>
            <a:ext cx="428628" cy="375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1187624" y="5301208"/>
            <a:ext cx="2571768" cy="428628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1200  Средства массовой информации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285721" y="0"/>
            <a:ext cx="6072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IV.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 бюджета по разделам, тыс. руб.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55" name="Picture 7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/>
          </a:blip>
          <a:srcRect l="79121" t="15061" r="14841" b="13652"/>
          <a:stretch/>
        </p:blipFill>
        <p:spPr bwMode="auto">
          <a:xfrm>
            <a:off x="3999926" y="5301208"/>
            <a:ext cx="412143" cy="357190"/>
          </a:xfrm>
          <a:prstGeom prst="rect">
            <a:avLst/>
          </a:prstGeom>
          <a:noFill/>
          <a:ln>
            <a:noFill/>
          </a:ln>
          <a:extLst/>
        </p:spPr>
      </p:pic>
      <p:graphicFrame>
        <p:nvGraphicFramePr>
          <p:cNvPr id="58" name="Таблица 57"/>
          <p:cNvGraphicFramePr>
            <a:graphicFrameLocks noGrp="1"/>
          </p:cNvGraphicFramePr>
          <p:nvPr/>
        </p:nvGraphicFramePr>
        <p:xfrm>
          <a:off x="285721" y="1285860"/>
          <a:ext cx="714380" cy="5214974"/>
        </p:xfrm>
        <a:graphic>
          <a:graphicData uri="http://schemas.openxmlformats.org/drawingml/2006/table">
            <a:tbl>
              <a:tblPr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tblPr>
              <a:tblGrid>
                <a:gridCol w="714380"/>
              </a:tblGrid>
              <a:tr h="5214974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РАСХОДЫ</a:t>
                      </a: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муниципального образования</a:t>
                      </a:r>
                    </a:p>
                  </a:txBody>
                  <a:tcPr marL="68580" marR="68580" marT="0" marB="0"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78972918"/>
              </p:ext>
            </p:extLst>
          </p:nvPr>
        </p:nvGraphicFramePr>
        <p:xfrm>
          <a:off x="4857752" y="785794"/>
          <a:ext cx="4071965" cy="33118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r>
                        <a:rPr lang="en-US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701,8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118 418,7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121 193,6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52024544"/>
              </p:ext>
            </p:extLst>
          </p:nvPr>
        </p:nvGraphicFramePr>
        <p:xfrm>
          <a:off x="4857752" y="1357298"/>
          <a:ext cx="4071965" cy="3154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15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779,5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779,5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779,5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52585170"/>
              </p:ext>
            </p:extLst>
          </p:nvPr>
        </p:nvGraphicFramePr>
        <p:xfrm>
          <a:off x="4853192" y="422108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128 766,0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137 168,2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137 998,7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30103351"/>
              </p:ext>
            </p:extLst>
          </p:nvPr>
        </p:nvGraphicFramePr>
        <p:xfrm>
          <a:off x="4853192" y="472514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en-US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900,0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19 481,8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19 481,8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4343700"/>
              </p:ext>
            </p:extLst>
          </p:nvPr>
        </p:nvGraphicFramePr>
        <p:xfrm>
          <a:off x="4857182" y="530120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12 546,2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10 455,2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10 977,9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4860032" y="5877272"/>
          <a:ext cx="4071965" cy="3154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068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20394606"/>
              </p:ext>
            </p:extLst>
          </p:nvPr>
        </p:nvGraphicFramePr>
        <p:xfrm>
          <a:off x="4860032" y="6434158"/>
          <a:ext cx="4071965" cy="357167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57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r>
                        <a:rPr lang="en-US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305,8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141 905,0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141 905,0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76226101"/>
              </p:ext>
            </p:extLst>
          </p:nvPr>
        </p:nvGraphicFramePr>
        <p:xfrm>
          <a:off x="4860032" y="3212976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1 4</a:t>
                      </a: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41</a:t>
                      </a:r>
                      <a:r>
                        <a:rPr lang="en-US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368,3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1 242 671,7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1 250 369,5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09750739"/>
              </p:ext>
            </p:extLst>
          </p:nvPr>
        </p:nvGraphicFramePr>
        <p:xfrm>
          <a:off x="4860032" y="3717032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</a:t>
                      </a:r>
                      <a:r>
                        <a:rPr lang="en-US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228,1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101 245,5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101 629,7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0" name="Таблица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99725985"/>
              </p:ext>
            </p:extLst>
          </p:nvPr>
        </p:nvGraphicFramePr>
        <p:xfrm>
          <a:off x="4857752" y="185736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111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1</a:t>
                      </a:r>
                      <a:r>
                        <a:rPr lang="en-US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78,1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83 107,4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91 853,3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1" name="Таблица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37402915"/>
              </p:ext>
            </p:extLst>
          </p:nvPr>
        </p:nvGraphicFramePr>
        <p:xfrm>
          <a:off x="4857753" y="2357431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80</a:t>
                      </a:r>
                      <a:r>
                        <a:rPr lang="en-US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228,7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20 546,0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20 646,0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2" name="Прямоугольник 71"/>
          <p:cNvSpPr/>
          <p:nvPr/>
        </p:nvSpPr>
        <p:spPr>
          <a:xfrm>
            <a:off x="7572396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smtClean="0"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6215074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2025 год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4857752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2024 год</a:t>
            </a:r>
          </a:p>
        </p:txBody>
      </p:sp>
      <p:grpSp>
        <p:nvGrpSpPr>
          <p:cNvPr id="2" name="Группа 75"/>
          <p:cNvGrpSpPr/>
          <p:nvPr/>
        </p:nvGrpSpPr>
        <p:grpSpPr>
          <a:xfrm rot="5400000">
            <a:off x="4500830" y="835874"/>
            <a:ext cx="285753" cy="287430"/>
            <a:chOff x="4117015" y="1174021"/>
            <a:chExt cx="460885" cy="358868"/>
          </a:xfrm>
          <a:scene3d>
            <a:camera prst="orthographicFront"/>
            <a:lightRig rig="flat" dir="t"/>
          </a:scene3d>
        </p:grpSpPr>
        <p:sp>
          <p:nvSpPr>
            <p:cNvPr id="77" name="Стрелка вправо 7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3" name="Группа 78"/>
          <p:cNvGrpSpPr/>
          <p:nvPr/>
        </p:nvGrpSpPr>
        <p:grpSpPr>
          <a:xfrm rot="5400000">
            <a:off x="4501400" y="1427898"/>
            <a:ext cx="285753" cy="287430"/>
            <a:chOff x="4117015" y="1174021"/>
            <a:chExt cx="460885" cy="358868"/>
          </a:xfr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0" name="Стрелка вправо 7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83" name="Стрелка вправо 82"/>
          <p:cNvSpPr/>
          <p:nvPr/>
        </p:nvSpPr>
        <p:spPr>
          <a:xfrm rot="60366">
            <a:off x="4502479" y="1847325"/>
            <a:ext cx="287430" cy="285753"/>
          </a:xfrm>
          <a:prstGeom prst="rightArrow">
            <a:avLst>
              <a:gd name="adj1" fmla="val 60000"/>
              <a:gd name="adj2" fmla="val 50000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sp>
      <p:grpSp>
        <p:nvGrpSpPr>
          <p:cNvPr id="4" name="Группа 84"/>
          <p:cNvGrpSpPr/>
          <p:nvPr/>
        </p:nvGrpSpPr>
        <p:grpSpPr>
          <a:xfrm rot="5400000">
            <a:off x="4501401" y="2428030"/>
            <a:ext cx="285753" cy="287430"/>
            <a:chOff x="4117015" y="1174021"/>
            <a:chExt cx="460885" cy="358868"/>
          </a:xfrm>
          <a:solidFill>
            <a:srgbClr val="7030A0"/>
          </a:solidFill>
          <a:scene3d>
            <a:camera prst="orthographicFront"/>
            <a:lightRig rig="flat" dir="t"/>
          </a:scene3d>
        </p:grpSpPr>
        <p:sp>
          <p:nvSpPr>
            <p:cNvPr id="86" name="Стрелка вправо 85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7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5" name="Группа 87"/>
          <p:cNvGrpSpPr/>
          <p:nvPr/>
        </p:nvGrpSpPr>
        <p:grpSpPr>
          <a:xfrm rot="5400000">
            <a:off x="4500830" y="3716194"/>
            <a:ext cx="285753" cy="287430"/>
            <a:chOff x="4117015" y="1174021"/>
            <a:chExt cx="460885" cy="358868"/>
          </a:xfrm>
          <a:solidFill>
            <a:schemeClr val="accent3">
              <a:lumMod val="75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9" name="Стрелка вправо 88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0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6" name="Группа 90"/>
          <p:cNvGrpSpPr/>
          <p:nvPr/>
        </p:nvGrpSpPr>
        <p:grpSpPr>
          <a:xfrm rot="5400000">
            <a:off x="4503680" y="3283575"/>
            <a:ext cx="285753" cy="287430"/>
            <a:chOff x="4117015" y="1174021"/>
            <a:chExt cx="460885" cy="358868"/>
          </a:xfrm>
          <a:solidFill>
            <a:srgbClr val="0070C0"/>
          </a:solidFill>
          <a:scene3d>
            <a:camera prst="orthographicFront"/>
            <a:lightRig rig="flat" dir="t"/>
          </a:scene3d>
        </p:grpSpPr>
        <p:sp>
          <p:nvSpPr>
            <p:cNvPr id="92" name="Стрелка вправо 91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3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9" name="Группа 96"/>
          <p:cNvGrpSpPr/>
          <p:nvPr/>
        </p:nvGrpSpPr>
        <p:grpSpPr>
          <a:xfrm rot="5400000">
            <a:off x="4496840" y="4291688"/>
            <a:ext cx="285753" cy="287430"/>
            <a:chOff x="4117015" y="1174021"/>
            <a:chExt cx="460885" cy="358868"/>
          </a:xfrm>
          <a:solidFill>
            <a:schemeClr val="tx1"/>
          </a:solidFill>
          <a:scene3d>
            <a:camera prst="orthographicFront"/>
            <a:lightRig rig="flat" dir="t"/>
          </a:scene3d>
        </p:grpSpPr>
        <p:sp>
          <p:nvSpPr>
            <p:cNvPr id="98" name="Стрелка вправо 97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9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1" name="Группа 99"/>
          <p:cNvGrpSpPr/>
          <p:nvPr/>
        </p:nvGrpSpPr>
        <p:grpSpPr>
          <a:xfrm rot="5400000">
            <a:off x="4496840" y="4795744"/>
            <a:ext cx="285753" cy="287430"/>
            <a:chOff x="4117015" y="1174021"/>
            <a:chExt cx="460885" cy="358868"/>
          </a:xfr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1" name="Стрелка вправо 100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2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2" name="Группа 102"/>
          <p:cNvGrpSpPr/>
          <p:nvPr/>
        </p:nvGrpSpPr>
        <p:grpSpPr>
          <a:xfrm rot="5400000">
            <a:off x="4500830" y="5300370"/>
            <a:ext cx="285753" cy="287430"/>
            <a:chOff x="4117015" y="1174021"/>
            <a:chExt cx="460885" cy="358868"/>
          </a:xfrm>
          <a:solidFill>
            <a:schemeClr val="accent1">
              <a:lumMod val="5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4" name="Стрелка вправо 103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5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3" name="Группа 105"/>
          <p:cNvGrpSpPr/>
          <p:nvPr/>
        </p:nvGrpSpPr>
        <p:grpSpPr>
          <a:xfrm rot="5400000">
            <a:off x="4503680" y="6504758"/>
            <a:ext cx="285753" cy="287430"/>
            <a:chOff x="4117015" y="1174021"/>
            <a:chExt cx="460885" cy="358868"/>
          </a:xfrm>
          <a:solidFill>
            <a:schemeClr val="accent6"/>
          </a:solidFill>
          <a:scene3d>
            <a:camera prst="orthographicFront"/>
            <a:lightRig rig="flat" dir="t"/>
          </a:scene3d>
        </p:grpSpPr>
        <p:sp>
          <p:nvSpPr>
            <p:cNvPr id="107" name="Стрелка вправо 10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6" name="Группа 108"/>
          <p:cNvGrpSpPr/>
          <p:nvPr/>
        </p:nvGrpSpPr>
        <p:grpSpPr>
          <a:xfrm rot="5400000">
            <a:off x="4503680" y="5947872"/>
            <a:ext cx="285753" cy="287430"/>
            <a:chOff x="4117015" y="1174021"/>
            <a:chExt cx="460885" cy="358868"/>
          </a:xfr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10" name="Стрелка вправо 10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112" name="Номер слайда 111"/>
          <p:cNvSpPr>
            <a:spLocks noGrp="1"/>
          </p:cNvSpPr>
          <p:nvPr>
            <p:ph type="sldNum" sz="quarter" idx="12"/>
          </p:nvPr>
        </p:nvSpPr>
        <p:spPr>
          <a:xfrm>
            <a:off x="7927080" y="6492875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31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5" name="Заголовок 1"/>
          <p:cNvSpPr txBox="1">
            <a:spLocks/>
          </p:cNvSpPr>
          <p:nvPr/>
        </p:nvSpPr>
        <p:spPr>
          <a:xfrm>
            <a:off x="1187624" y="2852936"/>
            <a:ext cx="2500330" cy="35719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0600  Охрана окружающей среды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00708" name="Picture 4" descr="https://likey.su/upload/iblock/d37/adq9whz1gx5hs76cxew2jhyxrd2ijz06.jpg"/>
          <p:cNvPicPr>
            <a:picLocks noChangeAspect="1" noChangeArrowheads="1"/>
          </p:cNvPicPr>
          <p:nvPr/>
        </p:nvPicPr>
        <p:blipFill>
          <a:blip r:embed="rId15" cstate="print"/>
          <a:srcRect l="26216" t="10156" r="26427" b="17483"/>
          <a:stretch>
            <a:fillRect/>
          </a:stretch>
        </p:blipFill>
        <p:spPr bwMode="auto">
          <a:xfrm>
            <a:off x="3923928" y="2780928"/>
            <a:ext cx="360040" cy="366469"/>
          </a:xfrm>
          <a:prstGeom prst="rect">
            <a:avLst/>
          </a:prstGeom>
          <a:noFill/>
        </p:spPr>
      </p:pic>
      <p:grpSp>
        <p:nvGrpSpPr>
          <p:cNvPr id="79" name="Группа 84"/>
          <p:cNvGrpSpPr/>
          <p:nvPr/>
        </p:nvGrpSpPr>
        <p:grpSpPr>
          <a:xfrm rot="5400000">
            <a:off x="4500830" y="2852098"/>
            <a:ext cx="285753" cy="287430"/>
            <a:chOff x="4117015" y="1174021"/>
            <a:chExt cx="460885" cy="358868"/>
          </a:xfrm>
          <a:solidFill>
            <a:schemeClr val="accent2"/>
          </a:solidFill>
          <a:scene3d>
            <a:camera prst="orthographicFront"/>
            <a:lightRig rig="flat" dir="t"/>
          </a:scene3d>
        </p:grpSpPr>
        <p:sp>
          <p:nvSpPr>
            <p:cNvPr id="82" name="Стрелка вправо 81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aphicFrame>
        <p:nvGraphicFramePr>
          <p:cNvPr id="85" name="Таблица 8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59370116"/>
              </p:ext>
            </p:extLst>
          </p:nvPr>
        </p:nvGraphicFramePr>
        <p:xfrm>
          <a:off x="4860032" y="278092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13 197,9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10 208,6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10 617,0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9" y="214291"/>
            <a:ext cx="5786478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85721" y="2857496"/>
            <a:ext cx="2143140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0100 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Общегосударственные вопросы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 rot="16200000">
            <a:off x="892945" y="3679035"/>
            <a:ext cx="4929220" cy="428626"/>
            <a:chOff x="-848900" y="2071678"/>
            <a:chExt cx="8065694" cy="214314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-848900" y="2071679"/>
              <a:ext cx="8064102" cy="1587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63013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357554" y="1857364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01 03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2500299" y="321468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143241" y="314324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3143241" y="428625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Скругленный прямоугольник 37"/>
          <p:cNvSpPr/>
          <p:nvPr/>
        </p:nvSpPr>
        <p:spPr>
          <a:xfrm>
            <a:off x="3357554" y="1142984"/>
            <a:ext cx="3643338" cy="63341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01 02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высшего должностного лица  субъекта Российской Федерации и муниципального образования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3357554" y="2786059"/>
            <a:ext cx="3643338" cy="107157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01 04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Правительства Российской Федерации, высших исполнительных органов государственной  власти субъектов Российской Федерации, местных администраций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357554" y="3929066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01 06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деятельности финансовых, налоговых и таможенных органов и органов  финансового  (финансово-бюджетного) надзора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3143241" y="51435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3143240" y="5715016"/>
            <a:ext cx="213524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Скругленный прямоугольник 47"/>
          <p:cNvSpPr/>
          <p:nvPr/>
        </p:nvSpPr>
        <p:spPr>
          <a:xfrm>
            <a:off x="3357554" y="5500702"/>
            <a:ext cx="3571900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01 11 </a:t>
            </a:r>
            <a:r>
              <a:rPr lang="ru-RU" sz="1200" b="1" dirty="0" smtClean="0">
                <a:solidFill>
                  <a:srgbClr val="002060"/>
                </a:solidFill>
              </a:rPr>
              <a:t>Резервные фонды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3428992" y="6072206"/>
            <a:ext cx="3571900" cy="42865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01 13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общегосударственные вопросы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53" name="Таблица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94775409"/>
              </p:ext>
            </p:extLst>
          </p:nvPr>
        </p:nvGraphicFramePr>
        <p:xfrm>
          <a:off x="7081150" y="128586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4 186,7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3 488,9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3 663,4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54" name="Таблица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60922806"/>
              </p:ext>
            </p:extLst>
          </p:nvPr>
        </p:nvGraphicFramePr>
        <p:xfrm>
          <a:off x="7000861" y="714356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5" name="Таблица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42348844"/>
              </p:ext>
            </p:extLst>
          </p:nvPr>
        </p:nvGraphicFramePr>
        <p:xfrm>
          <a:off x="7072331" y="3214686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r>
                        <a:rPr lang="en-US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en-US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762,3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41 408,5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42 896,7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6" name="Таблица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7795114"/>
              </p:ext>
            </p:extLst>
          </p:nvPr>
        </p:nvGraphicFramePr>
        <p:xfrm>
          <a:off x="7072331" y="4214818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24 </a:t>
                      </a:r>
                      <a:r>
                        <a:rPr lang="en-US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498,2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687,9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20 718,9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8" name="Таблица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90539484"/>
              </p:ext>
            </p:extLst>
          </p:nvPr>
        </p:nvGraphicFramePr>
        <p:xfrm>
          <a:off x="7072329" y="5000636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20401783"/>
              </p:ext>
            </p:extLst>
          </p:nvPr>
        </p:nvGraphicFramePr>
        <p:xfrm>
          <a:off x="7072331" y="6143644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en-US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en-US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670,3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46 078,2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46 879,8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43420234"/>
              </p:ext>
            </p:extLst>
          </p:nvPr>
        </p:nvGraphicFramePr>
        <p:xfrm>
          <a:off x="7072329" y="2071678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4777"/>
                <a:gridCol w="693339"/>
                <a:gridCol w="693555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042,6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6 455,0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6 734,7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2D4CA"/>
              </a:clrFrom>
              <a:clrTo>
                <a:srgbClr val="D2D4C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2786059"/>
            <a:ext cx="690567" cy="51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Прямоугольник 32"/>
          <p:cNvSpPr/>
          <p:nvPr/>
        </p:nvSpPr>
        <p:spPr>
          <a:xfrm>
            <a:off x="8228347" y="357166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3357554" y="4929198"/>
            <a:ext cx="3571900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01 07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проведения выборов и референдумов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37" name="Таблица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57169417"/>
              </p:ext>
            </p:extLst>
          </p:nvPr>
        </p:nvGraphicFramePr>
        <p:xfrm>
          <a:off x="7072329" y="5572140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41" name="Прямая соединительная линия 40"/>
          <p:cNvCxnSpPr/>
          <p:nvPr/>
        </p:nvCxnSpPr>
        <p:spPr>
          <a:xfrm>
            <a:off x="3143240" y="6357958"/>
            <a:ext cx="285752" cy="12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4677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00100" y="285728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ассигнований,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33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00034" y="207167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0300 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безопасность и правоохранительная деятельность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743206" y="2745626"/>
            <a:ext cx="143719" cy="214322"/>
            <a:chOff x="6543063" y="2070877"/>
            <a:chExt cx="270442" cy="215116"/>
          </a:xfrm>
        </p:grpSpPr>
        <p:cxnSp>
          <p:nvCxnSpPr>
            <p:cNvPr id="16" name="Прямая соединительная линия 15"/>
            <p:cNvCxnSpPr>
              <a:stCxn id="31" idx="3"/>
            </p:cNvCxnSpPr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923928" y="2420888"/>
            <a:ext cx="3000396" cy="928693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03 10 </a:t>
            </a:r>
            <a:r>
              <a:rPr lang="ru-RU" sz="1200" b="1" dirty="0" smtClean="0">
                <a:solidFill>
                  <a:srgbClr val="002060"/>
                </a:solidFill>
              </a:rPr>
              <a:t>Защита населения и территории от чрезвычайных ситуаций природного и техногенного характера, пожарная безопасность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143241" y="2285993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3923928" y="1412776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03 02 </a:t>
            </a:r>
            <a:r>
              <a:rPr lang="ru-RU" sz="1200" b="1" dirty="0" smtClean="0">
                <a:solidFill>
                  <a:srgbClr val="002060"/>
                </a:solidFill>
              </a:rPr>
              <a:t>Органы внутренних дел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500034" y="457200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0400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экономика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570523" y="4858180"/>
            <a:ext cx="2501175" cy="214318"/>
            <a:chOff x="2241363" y="2070880"/>
            <a:chExt cx="4706576" cy="215112"/>
          </a:xfrm>
        </p:grpSpPr>
        <p:cxnSp>
          <p:nvCxnSpPr>
            <p:cNvPr id="41" name="Прямая соединительная линия 40"/>
            <p:cNvCxnSpPr/>
            <p:nvPr/>
          </p:nvCxnSpPr>
          <p:spPr>
            <a:xfrm rot="10800000" flipH="1" flipV="1">
              <a:off x="2241457" y="2070880"/>
              <a:ext cx="4704986" cy="1594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rot="5400000">
              <a:off x="213500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rot="5400000">
              <a:off x="5630133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rot="5400000">
              <a:off x="6839987" y="2178041"/>
              <a:ext cx="21431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Скругленный прямоугольник 50"/>
          <p:cNvSpPr/>
          <p:nvPr/>
        </p:nvSpPr>
        <p:spPr>
          <a:xfrm>
            <a:off x="4000497" y="414338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04 05 </a:t>
            </a:r>
            <a:r>
              <a:rPr lang="ru-RU" sz="1200" b="1" dirty="0" smtClean="0">
                <a:solidFill>
                  <a:srgbClr val="002060"/>
                </a:solidFill>
              </a:rPr>
              <a:t>Сельское хозяйство и рыболовство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3714746" y="500063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3714746" y="557214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Скругленный прямоугольник 53"/>
          <p:cNvSpPr/>
          <p:nvPr/>
        </p:nvSpPr>
        <p:spPr>
          <a:xfrm>
            <a:off x="4000497" y="364331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04 01 </a:t>
            </a:r>
            <a:r>
              <a:rPr lang="ru-RU" sz="1200" b="1" dirty="0" smtClean="0">
                <a:solidFill>
                  <a:srgbClr val="002060"/>
                </a:solidFill>
              </a:rPr>
              <a:t>Общеэкономические вопросы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7" y="4786322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04 08 </a:t>
            </a:r>
            <a:r>
              <a:rPr lang="ru-RU" sz="1200" b="1" dirty="0" smtClean="0">
                <a:solidFill>
                  <a:srgbClr val="002060"/>
                </a:solidFill>
              </a:rPr>
              <a:t>Автомобильный транспорт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4000497" y="5357827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04 09 </a:t>
            </a:r>
            <a:r>
              <a:rPr lang="ru-RU" sz="1200" b="1" dirty="0" smtClean="0">
                <a:solidFill>
                  <a:srgbClr val="002060"/>
                </a:solidFill>
              </a:rPr>
              <a:t>Дорожное хозяйство (дорожные фонды)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4000497" y="6000769"/>
            <a:ext cx="2928958" cy="49054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04 12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национальной экономики     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143242" y="5072075"/>
            <a:ext cx="571504" cy="339903"/>
            <a:chOff x="1488406" y="1094161"/>
            <a:chExt cx="310105" cy="339903"/>
          </a:xfrm>
        </p:grpSpPr>
        <p:sp>
          <p:nvSpPr>
            <p:cNvPr id="66" name="Стрелка вправо 6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6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graphicFrame>
        <p:nvGraphicFramePr>
          <p:cNvPr id="74" name="Таблица 73"/>
          <p:cNvGraphicFramePr>
            <a:graphicFrameLocks noGrp="1"/>
          </p:cNvGraphicFramePr>
          <p:nvPr/>
        </p:nvGraphicFramePr>
        <p:xfrm>
          <a:off x="7081150" y="14127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5" name="Таблица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98586576"/>
              </p:ext>
            </p:extLst>
          </p:nvPr>
        </p:nvGraphicFramePr>
        <p:xfrm>
          <a:off x="7081150" y="264318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6" name="Таблица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61972435"/>
              </p:ext>
            </p:extLst>
          </p:nvPr>
        </p:nvGraphicFramePr>
        <p:xfrm>
          <a:off x="7081151" y="378619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11 078,6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9 470,9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9 568,4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7" name="Таблица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14772572"/>
              </p:ext>
            </p:extLst>
          </p:nvPr>
        </p:nvGraphicFramePr>
        <p:xfrm>
          <a:off x="7081151" y="428625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 </a:t>
                      </a:r>
                      <a:r>
                        <a:rPr lang="en-US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563,4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13 842,0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14 075,0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8" name="Таблица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51961227"/>
              </p:ext>
            </p:extLst>
          </p:nvPr>
        </p:nvGraphicFramePr>
        <p:xfrm>
          <a:off x="7081151" y="492919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1 594,8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1 594,8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1 594,8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9" name="Таблица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02321427"/>
              </p:ext>
            </p:extLst>
          </p:nvPr>
        </p:nvGraphicFramePr>
        <p:xfrm>
          <a:off x="7081151" y="5572140"/>
          <a:ext cx="2094412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13423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77 191,9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55 306,7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61 303,1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0" name="Таблица 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87730981"/>
              </p:ext>
            </p:extLst>
          </p:nvPr>
        </p:nvGraphicFramePr>
        <p:xfrm>
          <a:off x="7081150" y="614364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</a:t>
                      </a:r>
                      <a:r>
                        <a:rPr lang="en-US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749,3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2 893,0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5 312,0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8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928803"/>
            <a:ext cx="50006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4500571"/>
            <a:ext cx="714380" cy="57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3" name="Прямая соединительная линия 62"/>
          <p:cNvCxnSpPr/>
          <p:nvPr/>
        </p:nvCxnSpPr>
        <p:spPr>
          <a:xfrm flipV="1">
            <a:off x="3707904" y="2204864"/>
            <a:ext cx="794" cy="72008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" name="Группа 14"/>
          <p:cNvGrpSpPr/>
          <p:nvPr/>
        </p:nvGrpSpPr>
        <p:grpSpPr>
          <a:xfrm rot="16200000">
            <a:off x="3417768" y="1846928"/>
            <a:ext cx="801432" cy="221159"/>
            <a:chOff x="5736588" y="2070881"/>
            <a:chExt cx="808062" cy="215112"/>
          </a:xfrm>
        </p:grpSpPr>
        <p:cxnSp>
          <p:nvCxnSpPr>
            <p:cNvPr id="69" name="Прямая соединительная линия 68"/>
            <p:cNvCxnSpPr/>
            <p:nvPr/>
          </p:nvCxnSpPr>
          <p:spPr>
            <a:xfrm flipV="1">
              <a:off x="5736588" y="2070881"/>
              <a:ext cx="808062" cy="1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60" name="Таблица 59"/>
          <p:cNvGraphicFramePr>
            <a:graphicFrameLocks noGrp="1"/>
          </p:cNvGraphicFramePr>
          <p:nvPr/>
        </p:nvGraphicFramePr>
        <p:xfrm>
          <a:off x="7000861" y="90872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1" name="Прямоугольник 60"/>
          <p:cNvSpPr/>
          <p:nvPr/>
        </p:nvSpPr>
        <p:spPr>
          <a:xfrm>
            <a:off x="8028384" y="47667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3923928" y="1916832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03 09 </a:t>
            </a:r>
            <a:r>
              <a:rPr lang="ru-RU" sz="1200" b="1" dirty="0" smtClean="0">
                <a:solidFill>
                  <a:srgbClr val="002060"/>
                </a:solidFill>
              </a:rPr>
              <a:t>Гражданская оборона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81150" y="1916832"/>
          <a:ext cx="2062850" cy="216024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562,5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562,5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562,4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57" name="Группа 14"/>
          <p:cNvGrpSpPr/>
          <p:nvPr/>
        </p:nvGrpSpPr>
        <p:grpSpPr>
          <a:xfrm rot="16200000">
            <a:off x="3743206" y="1881530"/>
            <a:ext cx="143719" cy="214322"/>
            <a:chOff x="6543063" y="2070877"/>
            <a:chExt cx="270442" cy="215116"/>
          </a:xfrm>
        </p:grpSpPr>
        <p:cxnSp>
          <p:nvCxnSpPr>
            <p:cNvPr id="58" name="Прямая соединительная линия 57"/>
            <p:cNvCxnSpPr/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5214974" cy="965207"/>
          </a:xfrm>
        </p:spPr>
        <p:txBody>
          <a:bodyPr>
            <a:noAutofit/>
          </a:bodyPr>
          <a:lstStyle/>
          <a:p>
            <a:pPr algn="l"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200" dirty="0" smtClean="0">
                <a:solidFill>
                  <a:srgbClr val="C00000"/>
                </a:solidFill>
              </a:rPr>
              <a:t>Распределение бюджетных ассигнований </a:t>
            </a:r>
            <a:br>
              <a:rPr lang="ru-RU" sz="1200" dirty="0" smtClean="0">
                <a:solidFill>
                  <a:srgbClr val="C00000"/>
                </a:solidFill>
              </a:rPr>
            </a:br>
            <a:r>
              <a:rPr lang="ru-RU" sz="1200" dirty="0" smtClean="0">
                <a:solidFill>
                  <a:srgbClr val="C00000"/>
                </a:solidFill>
              </a:rPr>
              <a:t>по подразделам классификации расходов </a:t>
            </a:r>
            <a:br>
              <a:rPr lang="ru-RU" sz="1200" dirty="0" smtClean="0">
                <a:solidFill>
                  <a:srgbClr val="C00000"/>
                </a:solidFill>
              </a:rPr>
            </a:br>
            <a:r>
              <a:rPr lang="ru-RU" sz="1200" dirty="0" smtClean="0">
                <a:solidFill>
                  <a:srgbClr val="C00000"/>
                </a:solidFill>
              </a:rPr>
              <a:t> бюджета  муниципального образования </a:t>
            </a:r>
            <a:br>
              <a:rPr lang="ru-RU" sz="1200" dirty="0" smtClean="0">
                <a:solidFill>
                  <a:srgbClr val="C00000"/>
                </a:solidFill>
              </a:rPr>
            </a:br>
            <a:r>
              <a:rPr lang="ru-RU" sz="1200" dirty="0" smtClean="0">
                <a:solidFill>
                  <a:srgbClr val="C00000"/>
                </a:solidFill>
              </a:rPr>
              <a:t>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611560" y="638132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273254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133294"/>
            <a:ext cx="2571768" cy="107157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0500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Жилищно-коммунальное хозяйство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064962" y="1479654"/>
            <a:ext cx="1645924" cy="216024"/>
            <a:chOff x="4797087" y="2071677"/>
            <a:chExt cx="2419707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4797087" y="2071677"/>
              <a:ext cx="241811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1061856"/>
            <a:ext cx="292439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05 02 </a:t>
            </a:r>
            <a:r>
              <a:rPr lang="ru-RU" sz="1200" b="1" dirty="0" smtClean="0">
                <a:solidFill>
                  <a:srgbClr val="002060"/>
                </a:solidFill>
              </a:rPr>
              <a:t>Коммунальное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75856" y="2780928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786182" y="241917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Скругленный прямоугольник 38"/>
          <p:cNvSpPr/>
          <p:nvPr/>
        </p:nvSpPr>
        <p:spPr>
          <a:xfrm>
            <a:off x="4000496" y="1561922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05 03 </a:t>
            </a:r>
            <a:r>
              <a:rPr lang="ru-RU" sz="1200" b="1" dirty="0" smtClean="0">
                <a:solidFill>
                  <a:srgbClr val="002060"/>
                </a:solidFill>
              </a:rPr>
              <a:t>Благоустройство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4571984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0700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Образование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392746" y="4821866"/>
            <a:ext cx="3000396" cy="213524"/>
            <a:chOff x="2242952" y="2071677"/>
            <a:chExt cx="4973842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2242952" y="2071677"/>
              <a:ext cx="497225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604302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85705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07 02 </a:t>
            </a:r>
            <a:r>
              <a:rPr lang="ru-RU" sz="1200" b="1" dirty="0" smtClean="0">
                <a:solidFill>
                  <a:srgbClr val="002060"/>
                </a:solidFill>
              </a:rPr>
              <a:t>Общее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9" y="5000613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500006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356992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07 01 </a:t>
            </a:r>
            <a:r>
              <a:rPr lang="ru-RU" sz="1200" b="1" dirty="0" smtClean="0">
                <a:solidFill>
                  <a:srgbClr val="002060"/>
                </a:solidFill>
              </a:rPr>
              <a:t>Дошкольное образование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785752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07 05 </a:t>
            </a:r>
            <a:r>
              <a:rPr lang="ru-RU" sz="1200" b="1" dirty="0" smtClean="0">
                <a:solidFill>
                  <a:srgbClr val="002060"/>
                </a:solidFill>
              </a:rPr>
              <a:t>Профессиональная подготовка, переподготовка и повышение квалификации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4000496" y="557157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07 07 </a:t>
            </a:r>
            <a:r>
              <a:rPr lang="ru-RU" sz="1200" b="1" dirty="0" smtClean="0">
                <a:solidFill>
                  <a:srgbClr val="002060"/>
                </a:solidFill>
              </a:rPr>
              <a:t>Молодежная политика и оздоровление детей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6" y="621451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07 09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образования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3786182" y="585732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3786182" y="642882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95205339"/>
              </p:ext>
            </p:extLst>
          </p:nvPr>
        </p:nvGraphicFramePr>
        <p:xfrm>
          <a:off x="7081150" y="220486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 </a:t>
                      </a:r>
                      <a:r>
                        <a:rPr lang="en-US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834,9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15 741,9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15 741,9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7484711"/>
              </p:ext>
            </p:extLst>
          </p:nvPr>
        </p:nvGraphicFramePr>
        <p:xfrm>
          <a:off x="6948263" y="1133294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56</a:t>
                      </a:r>
                      <a:r>
                        <a:rPr lang="en-US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456,3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4 804,1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4 904,1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64668741"/>
              </p:ext>
            </p:extLst>
          </p:nvPr>
        </p:nvGraphicFramePr>
        <p:xfrm>
          <a:off x="7081150" y="564300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821,2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6 352,8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5 501,8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33416689"/>
              </p:ext>
            </p:extLst>
          </p:nvPr>
        </p:nvGraphicFramePr>
        <p:xfrm>
          <a:off x="7081150" y="628595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64 </a:t>
                      </a:r>
                      <a:r>
                        <a:rPr lang="en-US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094,5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55 366,0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55 366,0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38507853"/>
              </p:ext>
            </p:extLst>
          </p:nvPr>
        </p:nvGraphicFramePr>
        <p:xfrm>
          <a:off x="7081150" y="163336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92880471"/>
              </p:ext>
            </p:extLst>
          </p:nvPr>
        </p:nvGraphicFramePr>
        <p:xfrm>
          <a:off x="6929454" y="3928496"/>
          <a:ext cx="253909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839278"/>
                <a:gridCol w="849773"/>
                <a:gridCol w="85003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r>
                        <a:rPr lang="en-US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47385,6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906 363,6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912 893,9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79379552"/>
              </p:ext>
            </p:extLst>
          </p:nvPr>
        </p:nvGraphicFramePr>
        <p:xfrm>
          <a:off x="7081150" y="492862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</a:t>
                      </a:r>
                      <a:r>
                        <a:rPr lang="en-US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052736"/>
            <a:ext cx="67781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4500546"/>
            <a:ext cx="57933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8" name="Таблица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32474183"/>
              </p:ext>
            </p:extLst>
          </p:nvPr>
        </p:nvGraphicFramePr>
        <p:xfrm>
          <a:off x="6929454" y="3356992"/>
          <a:ext cx="2395074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850635"/>
                <a:gridCol w="752351"/>
                <a:gridCol w="79208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23</a:t>
                      </a:r>
                      <a:r>
                        <a:rPr lang="en-US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044,3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200691,2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202709,7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00861" y="404664"/>
          <a:ext cx="2143139" cy="21431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143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100392" y="11663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3995936" y="206084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05 05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жилищно-коммунального хозяйства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4000496" y="4285686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07 03 </a:t>
            </a:r>
            <a:r>
              <a:rPr lang="ru-RU" sz="1200" b="1" dirty="0" smtClean="0">
                <a:solidFill>
                  <a:srgbClr val="002060"/>
                </a:solidFill>
              </a:rPr>
              <a:t>Дополнительное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50503245"/>
              </p:ext>
            </p:extLst>
          </p:nvPr>
        </p:nvGraphicFramePr>
        <p:xfrm>
          <a:off x="7081150" y="435712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97</a:t>
                      </a:r>
                      <a:r>
                        <a:rPr lang="en-US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860,1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73 894,8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73 894,8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75" name="Заголовок 1"/>
          <p:cNvSpPr txBox="1">
            <a:spLocks/>
          </p:cNvSpPr>
          <p:nvPr/>
        </p:nvSpPr>
        <p:spPr>
          <a:xfrm>
            <a:off x="539552" y="2564904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0600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Охрана окружающей среды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pic>
        <p:nvPicPr>
          <p:cNvPr id="76" name="Рисунок 75" descr="https://www.tula.ru/activity/economics/city-budget/2016/14.jpg"/>
          <p:cNvPicPr/>
          <p:nvPr/>
        </p:nvPicPr>
        <p:blipFill>
          <a:blip r:embed="rId5" cstate="print"/>
          <a:srcRect l="64321" t="74583" r="24839" b="9792"/>
          <a:stretch>
            <a:fillRect/>
          </a:stretch>
        </p:blipFill>
        <p:spPr bwMode="auto">
          <a:xfrm rot="20684013">
            <a:off x="753912" y="2451503"/>
            <a:ext cx="866672" cy="6504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7" name="Скругленный прямоугольник 76"/>
          <p:cNvSpPr/>
          <p:nvPr/>
        </p:nvSpPr>
        <p:spPr>
          <a:xfrm>
            <a:off x="3995936" y="270892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06 05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жилищно-коммунального хозяйства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pSp>
        <p:nvGrpSpPr>
          <p:cNvPr id="78" name="Группа 29"/>
          <p:cNvGrpSpPr/>
          <p:nvPr/>
        </p:nvGrpSpPr>
        <p:grpSpPr>
          <a:xfrm>
            <a:off x="3203848" y="1556792"/>
            <a:ext cx="571504" cy="339903"/>
            <a:chOff x="1488406" y="1094161"/>
            <a:chExt cx="310105" cy="339903"/>
          </a:xfrm>
        </p:grpSpPr>
        <p:sp>
          <p:nvSpPr>
            <p:cNvPr id="79" name="Стрелка вправо 78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graphicFrame>
        <p:nvGraphicFramePr>
          <p:cNvPr id="84" name="Таблица 8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46796467"/>
              </p:ext>
            </p:extLst>
          </p:nvPr>
        </p:nvGraphicFramePr>
        <p:xfrm>
          <a:off x="7081150" y="278092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13 197,9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10 208,6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10 617,0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6" name="Скругленный прямоугольник 65"/>
          <p:cNvSpPr/>
          <p:nvPr/>
        </p:nvSpPr>
        <p:spPr>
          <a:xfrm>
            <a:off x="3995936" y="620688"/>
            <a:ext cx="292439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05 01 </a:t>
            </a:r>
            <a:r>
              <a:rPr lang="ru-RU" sz="1200" b="1" dirty="0" smtClean="0">
                <a:solidFill>
                  <a:srgbClr val="002060"/>
                </a:solidFill>
              </a:rPr>
              <a:t>Жилищное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71" name="Прямая соединительная линия 70"/>
          <p:cNvCxnSpPr/>
          <p:nvPr/>
        </p:nvCxnSpPr>
        <p:spPr>
          <a:xfrm>
            <a:off x="3779912" y="1268760"/>
            <a:ext cx="216023" cy="108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72" name="Таблица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36506595"/>
              </p:ext>
            </p:extLst>
          </p:nvPr>
        </p:nvGraphicFramePr>
        <p:xfrm>
          <a:off x="6948263" y="692696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5 937,5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54292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35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0800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Культура, кинематография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571051" y="1643868"/>
            <a:ext cx="643786" cy="213524"/>
            <a:chOff x="6005352" y="2071677"/>
            <a:chExt cx="1211442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6006940" y="2071677"/>
              <a:ext cx="120826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200024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08 04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643051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4000496" y="1357298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08 01 </a:t>
            </a:r>
            <a:r>
              <a:rPr lang="ru-RU" sz="1200" b="1" dirty="0" smtClean="0">
                <a:solidFill>
                  <a:srgbClr val="002060"/>
                </a:solidFill>
              </a:rPr>
              <a:t>Культура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00034" y="3786190"/>
            <a:ext cx="2571768" cy="78581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1000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Социальная политика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250002" y="3965180"/>
            <a:ext cx="1285884" cy="213524"/>
            <a:chOff x="3587234" y="2071677"/>
            <a:chExt cx="3629560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3587234" y="2071677"/>
              <a:ext cx="3627972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5294062" y="2178039"/>
              <a:ext cx="214314" cy="1589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857629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10 03 </a:t>
            </a:r>
            <a:r>
              <a:rPr lang="ru-RU" sz="1200" b="1" dirty="0" smtClean="0">
                <a:solidFill>
                  <a:srgbClr val="002060"/>
                </a:solidFill>
              </a:rPr>
              <a:t>Социальное обеспечение населения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8" y="4071942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471488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28612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10 01 </a:t>
            </a:r>
            <a:r>
              <a:rPr lang="ru-RU" sz="1200" b="1" dirty="0" smtClean="0">
                <a:solidFill>
                  <a:srgbClr val="002060"/>
                </a:solidFill>
              </a:rPr>
              <a:t>Пенсионное обеспечение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57200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10 04 </a:t>
            </a:r>
            <a:r>
              <a:rPr lang="ru-RU" sz="1200" b="1" dirty="0" smtClean="0">
                <a:solidFill>
                  <a:srgbClr val="002060"/>
                </a:solidFill>
              </a:rPr>
              <a:t>Охрана семьи и детства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79612955"/>
              </p:ext>
            </p:extLst>
          </p:nvPr>
        </p:nvGraphicFramePr>
        <p:xfrm>
          <a:off x="7081150" y="1357299"/>
          <a:ext cx="2099362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44152"/>
                <a:gridCol w="707138"/>
                <a:gridCol w="648072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1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</a:t>
                      </a:r>
                      <a:r>
                        <a:rPr lang="en-US" sz="11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902,3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71 709,9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72 094,0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18122145"/>
              </p:ext>
            </p:extLst>
          </p:nvPr>
        </p:nvGraphicFramePr>
        <p:xfrm>
          <a:off x="7081150" y="2143117"/>
          <a:ext cx="2062850" cy="285751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en-US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r>
                        <a:rPr lang="en-US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325,9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29 535,6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29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535,6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/>
        </p:nvGraphicFramePr>
        <p:xfrm>
          <a:off x="7081150" y="335756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8 278,4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6 898,7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7 243,6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38330843"/>
              </p:ext>
            </p:extLst>
          </p:nvPr>
        </p:nvGraphicFramePr>
        <p:xfrm>
          <a:off x="7081150" y="400050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6 152,1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1 562,8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1 776,4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99698923"/>
              </p:ext>
            </p:extLst>
          </p:nvPr>
        </p:nvGraphicFramePr>
        <p:xfrm>
          <a:off x="6948263" y="4643447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114335,5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128706,7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128978,7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70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1214422"/>
            <a:ext cx="700093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3643315"/>
            <a:ext cx="55377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5" name="Таблица 54"/>
          <p:cNvGraphicFramePr>
            <a:graphicFrameLocks noGrp="1"/>
          </p:cNvGraphicFramePr>
          <p:nvPr/>
        </p:nvGraphicFramePr>
        <p:xfrm>
          <a:off x="7000861" y="92867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286412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57150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1100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Физическая культура и спорт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000496" y="135729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1101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42873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3286124"/>
            <a:ext cx="2571768" cy="85725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1300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Обслуживание государственного и муниципального долга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357159" y="5215345"/>
            <a:ext cx="1357322" cy="213524"/>
            <a:chOff x="4662659" y="2071677"/>
            <a:chExt cx="2554135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4662659" y="2071677"/>
              <a:ext cx="2552547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143372" y="5500702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14 03 </a:t>
            </a:r>
            <a:r>
              <a:rPr lang="ru-RU" sz="1200" b="1" dirty="0" smtClean="0">
                <a:solidFill>
                  <a:srgbClr val="002060"/>
                </a:solidFill>
              </a:rPr>
              <a:t>Прочие межбюджетные трансферты бюджетам общего характера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86116" y="5286389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929059" y="600076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71934" y="4286256"/>
            <a:ext cx="2928958" cy="928694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14 01 </a:t>
            </a:r>
            <a:r>
              <a:rPr lang="ru-RU" sz="1200" b="1" dirty="0" smtClean="0">
                <a:solidFill>
                  <a:srgbClr val="002060"/>
                </a:solidFill>
              </a:rPr>
              <a:t>Дотации на выравнивание бюджетной обеспеченности субъектов Российской Федерации и муниципальных образований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571472" y="2143116"/>
            <a:ext cx="2571768" cy="64294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1200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Средства массовой информации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9" name="Группа 29"/>
          <p:cNvGrpSpPr/>
          <p:nvPr/>
        </p:nvGrpSpPr>
        <p:grpSpPr>
          <a:xfrm>
            <a:off x="3214679" y="2357431"/>
            <a:ext cx="571504" cy="339903"/>
            <a:chOff x="1488406" y="1094161"/>
            <a:chExt cx="310105" cy="339903"/>
          </a:xfrm>
        </p:grpSpPr>
        <p:sp>
          <p:nvSpPr>
            <p:cNvPr id="43" name="Стрелка вправо 42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47" name="Скругленный прямоугольник 46"/>
          <p:cNvSpPr/>
          <p:nvPr/>
        </p:nvSpPr>
        <p:spPr>
          <a:xfrm>
            <a:off x="4000496" y="228599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12 02 </a:t>
            </a:r>
            <a:r>
              <a:rPr lang="ru-RU" sz="1200" b="1" dirty="0" smtClean="0">
                <a:solidFill>
                  <a:srgbClr val="002060"/>
                </a:solidFill>
              </a:rPr>
              <a:t>Периодическая печать и издательства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3786183" y="250030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3786183" y="15716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Скругленный прямоугольник 41"/>
          <p:cNvSpPr/>
          <p:nvPr/>
        </p:nvSpPr>
        <p:spPr>
          <a:xfrm>
            <a:off x="4071934" y="342900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13 01 </a:t>
            </a:r>
            <a:r>
              <a:rPr lang="ru-RU" sz="1200" b="1" dirty="0" smtClean="0">
                <a:solidFill>
                  <a:srgbClr val="002060"/>
                </a:solidFill>
              </a:rPr>
              <a:t>Обслуживание государственного внутреннего и муниципального долга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3786183" y="364331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5" name="Группа 29"/>
          <p:cNvGrpSpPr/>
          <p:nvPr/>
        </p:nvGrpSpPr>
        <p:grpSpPr>
          <a:xfrm>
            <a:off x="3214679" y="3500439"/>
            <a:ext cx="571504" cy="339903"/>
            <a:chOff x="1488406" y="1094161"/>
            <a:chExt cx="310105" cy="339903"/>
          </a:xfrm>
        </p:grpSpPr>
        <p:sp>
          <p:nvSpPr>
            <p:cNvPr id="56" name="Стрелка вправо 5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59" name="Заголовок 1"/>
          <p:cNvSpPr txBox="1">
            <a:spLocks/>
          </p:cNvSpPr>
          <p:nvPr/>
        </p:nvSpPr>
        <p:spPr>
          <a:xfrm>
            <a:off x="642910" y="4857760"/>
            <a:ext cx="2571768" cy="121444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1400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Межбюджетные трансферты общего характера бюджетам субъектов Российской Федерации и муниципальных образований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3208228"/>
              </p:ext>
            </p:extLst>
          </p:nvPr>
        </p:nvGraphicFramePr>
        <p:xfrm>
          <a:off x="7081150" y="242886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12 546,2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10 455,2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10 977,9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79100122"/>
              </p:ext>
            </p:extLst>
          </p:nvPr>
        </p:nvGraphicFramePr>
        <p:xfrm>
          <a:off x="6948264" y="1500174"/>
          <a:ext cx="2232248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022"/>
                <a:gridCol w="784798"/>
                <a:gridCol w="72242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en-US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en-US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900,0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19 481,8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19 481,8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/>
        </p:nvGraphicFramePr>
        <p:xfrm>
          <a:off x="7081150" y="35718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39610118"/>
              </p:ext>
            </p:extLst>
          </p:nvPr>
        </p:nvGraphicFramePr>
        <p:xfrm>
          <a:off x="7000893" y="4786321"/>
          <a:ext cx="2143108" cy="285753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6033"/>
                <a:gridCol w="724830"/>
                <a:gridCol w="682245"/>
              </a:tblGrid>
              <a:tr h="285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141905,0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141905,0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141905,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1628821"/>
              </p:ext>
            </p:extLst>
          </p:nvPr>
        </p:nvGraphicFramePr>
        <p:xfrm>
          <a:off x="7081150" y="578645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7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9" y="1214422"/>
            <a:ext cx="500066" cy="469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7" y="2000240"/>
            <a:ext cx="428628" cy="387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9" y="3143249"/>
            <a:ext cx="533400" cy="442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101" y="4643446"/>
            <a:ext cx="571504" cy="433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" name="TextBox 70"/>
          <p:cNvSpPr txBox="1"/>
          <p:nvPr/>
        </p:nvSpPr>
        <p:spPr>
          <a:xfrm>
            <a:off x="6660232" y="6581001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2 2</a:t>
            </a:r>
            <a:r>
              <a:rPr lang="en-US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64 200,3</a:t>
            </a:r>
            <a:endParaRPr lang="ru-RU" sz="1200" b="1" u="sng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Заголовок 1"/>
          <p:cNvSpPr txBox="1">
            <a:spLocks/>
          </p:cNvSpPr>
          <p:nvPr/>
        </p:nvSpPr>
        <p:spPr>
          <a:xfrm>
            <a:off x="4860032" y="6643661"/>
            <a:ext cx="2071702" cy="214339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</a:rPr>
              <a:t>Всего расходов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6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524328" y="6581001"/>
            <a:ext cx="936104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1 903 599,3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8316416" y="6581001"/>
            <a:ext cx="96444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1 944 729,4</a:t>
            </a:r>
          </a:p>
        </p:txBody>
      </p:sp>
      <p:graphicFrame>
        <p:nvGraphicFramePr>
          <p:cNvPr id="54" name="Таблица 53"/>
          <p:cNvGraphicFramePr>
            <a:graphicFrameLocks noGrp="1"/>
          </p:cNvGraphicFramePr>
          <p:nvPr/>
        </p:nvGraphicFramePr>
        <p:xfrm>
          <a:off x="7000861" y="1000108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8" name="Прямоугольник 57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53" name="Заголовок 1"/>
          <p:cNvSpPr txBox="1">
            <a:spLocks/>
          </p:cNvSpPr>
          <p:nvPr/>
        </p:nvSpPr>
        <p:spPr>
          <a:xfrm>
            <a:off x="4211960" y="6381328"/>
            <a:ext cx="2880320" cy="216024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400" b="1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Calibri"/>
              </a:rPr>
              <a:t>Условно утверждаемые расходы</a:t>
            </a:r>
            <a:endParaRPr kumimoji="0" lang="ru-RU" sz="14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4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596336" y="6165304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17 591,80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8388424" y="6165304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37 257,50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357290" y="357167"/>
            <a:ext cx="7286676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0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Усть - Абаканский район в 2024 году </a:t>
            </a: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37</a:t>
            </a:fld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xmlns="" val="4090673176"/>
              </p:ext>
            </p:extLst>
          </p:nvPr>
        </p:nvGraphicFramePr>
        <p:xfrm>
          <a:off x="611560" y="1412776"/>
          <a:ext cx="7286676" cy="965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Рисунок 13" descr="http://present5.com/presentation/243122658_438730914/image-3.jpg"/>
          <p:cNvPicPr/>
          <p:nvPr/>
        </p:nvPicPr>
        <p:blipFill>
          <a:blip r:embed="rId8" cstate="print"/>
          <a:srcRect l="64382" t="43928" r="13925" b="32143"/>
          <a:stretch>
            <a:fillRect/>
          </a:stretch>
        </p:blipFill>
        <p:spPr bwMode="auto">
          <a:xfrm>
            <a:off x="7524328" y="980728"/>
            <a:ext cx="144016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://present5.com/presentation/243122658_438730914/image-3.jpg"/>
          <p:cNvPicPr/>
          <p:nvPr/>
        </p:nvPicPr>
        <p:blipFill>
          <a:blip r:embed="rId8" cstate="print"/>
          <a:srcRect l="58432" t="71429" r="17251" b="2321"/>
          <a:stretch>
            <a:fillRect/>
          </a:stretch>
        </p:blipFill>
        <p:spPr bwMode="auto">
          <a:xfrm>
            <a:off x="7524328" y="3356992"/>
            <a:ext cx="1512168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://present5.com/presentation/243122658_438730914/image-3.jpg"/>
          <p:cNvPicPr/>
          <p:nvPr/>
        </p:nvPicPr>
        <p:blipFill>
          <a:blip r:embed="rId8" cstate="print"/>
          <a:srcRect l="39684" t="27143" r="36880" b="51071"/>
          <a:stretch>
            <a:fillRect/>
          </a:stretch>
        </p:blipFill>
        <p:spPr bwMode="auto">
          <a:xfrm>
            <a:off x="7524328" y="5589240"/>
            <a:ext cx="146886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Объект 1"/>
          <p:cNvGraphicFramePr/>
          <p:nvPr>
            <p:extLst>
              <p:ext uri="{D42A27DB-BD31-4B8C-83A1-F6EECF244321}">
                <p14:modId xmlns:p14="http://schemas.microsoft.com/office/powerpoint/2010/main" xmlns="" val="3006154049"/>
              </p:ext>
            </p:extLst>
          </p:nvPr>
        </p:nvGraphicFramePr>
        <p:xfrm>
          <a:off x="323528" y="2132856"/>
          <a:ext cx="7670655" cy="4223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192634" name="Picture 122" descr="https://avatars.mds.yandex.net/get-altay/4335161/2a00000178a1dad23f6fd44070b7c6ea87c3/XXL"/>
          <p:cNvPicPr>
            <a:picLocks noChangeAspect="1" noChangeArrowheads="1"/>
          </p:cNvPicPr>
          <p:nvPr/>
        </p:nvPicPr>
        <p:blipFill>
          <a:blip r:embed="rId10" cstate="print"/>
          <a:srcRect t="18182" b="18182"/>
          <a:stretch>
            <a:fillRect/>
          </a:stretch>
        </p:blipFill>
        <p:spPr bwMode="auto">
          <a:xfrm>
            <a:off x="7452320" y="2204864"/>
            <a:ext cx="1584176" cy="1008112"/>
          </a:xfrm>
          <a:prstGeom prst="rect">
            <a:avLst/>
          </a:prstGeom>
          <a:noFill/>
        </p:spPr>
      </p:pic>
      <p:pic>
        <p:nvPicPr>
          <p:cNvPr id="192636" name="Picture 124" descr="https://i1.wp.com/ecoprostir.com/wp-content/uploads/2018/07/eco.jpg?fit=2092%2C2317"/>
          <p:cNvPicPr>
            <a:picLocks noChangeAspect="1" noChangeArrowheads="1"/>
          </p:cNvPicPr>
          <p:nvPr/>
        </p:nvPicPr>
        <p:blipFill>
          <a:blip r:embed="rId11" cstate="print"/>
          <a:srcRect l="23350" t="21082" r="14385" b="19185"/>
          <a:stretch>
            <a:fillRect/>
          </a:stretch>
        </p:blipFill>
        <p:spPr bwMode="auto">
          <a:xfrm>
            <a:off x="7596336" y="4581128"/>
            <a:ext cx="1368152" cy="8998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2" name="Объект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123405932"/>
              </p:ext>
            </p:extLst>
          </p:nvPr>
        </p:nvGraphicFramePr>
        <p:xfrm>
          <a:off x="142844" y="1357298"/>
          <a:ext cx="8900932" cy="5049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xmlns="" val="807174658"/>
              </p:ext>
            </p:extLst>
          </p:nvPr>
        </p:nvGraphicFramePr>
        <p:xfrm>
          <a:off x="5647526" y="1500174"/>
          <a:ext cx="3496474" cy="4500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428728" y="571480"/>
            <a:ext cx="65008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Проект бюджета муниципального района на 2024 и плановый период 2025 и 2026 годов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сформирован по программно-целевому принципу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00166" y="428604"/>
            <a:ext cx="7000924" cy="92333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softEdge rad="31750"/>
          </a:effectLst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Расходы районного бюджета муниципального образования Усть-Абаканский район по муниципальным программам на 2024 год </a:t>
            </a:r>
            <a:r>
              <a:rPr lang="ru-RU" sz="1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(тыс. рублей)</a:t>
            </a:r>
            <a:endParaRPr lang="ru-RU" sz="1400" b="1" dirty="0" smtClean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Схема 18"/>
          <p:cNvGraphicFramePr/>
          <p:nvPr/>
        </p:nvGraphicFramePr>
        <p:xfrm>
          <a:off x="357159" y="1285861"/>
          <a:ext cx="8501122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428728" y="1785926"/>
            <a:ext cx="1285884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1 7</a:t>
            </a:r>
            <a:r>
              <a:rPr lang="en-US" sz="1600" b="1" dirty="0" smtClean="0">
                <a:solidFill>
                  <a:schemeClr val="bg1"/>
                </a:solidFill>
              </a:rPr>
              <a:t>45 838,0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00166" y="3071810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</a:t>
            </a:r>
            <a:r>
              <a:rPr lang="en-US" sz="1600" b="1" dirty="0" smtClean="0">
                <a:solidFill>
                  <a:schemeClr val="bg1"/>
                </a:solidFill>
              </a:rPr>
              <a:t>98 992,3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75656" y="4509120"/>
            <a:ext cx="1071570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7 223,1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00166" y="5715016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2</a:t>
            </a:r>
            <a:r>
              <a:rPr lang="en-US" sz="1600" b="1" dirty="0" smtClean="0">
                <a:solidFill>
                  <a:schemeClr val="bg1"/>
                </a:solidFill>
              </a:rPr>
              <a:t>12 892,5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1" name="Правая фигурная скобка 10"/>
          <p:cNvSpPr/>
          <p:nvPr/>
        </p:nvSpPr>
        <p:spPr>
          <a:xfrm>
            <a:off x="7380312" y="1988840"/>
            <a:ext cx="571504" cy="3929090"/>
          </a:xfrm>
          <a:prstGeom prst="rightBrac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858148" y="3786190"/>
            <a:ext cx="1285852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2 </a:t>
            </a:r>
            <a:r>
              <a:rPr lang="en-US" sz="1600" b="1" dirty="0" smtClean="0"/>
              <a:t>164 945,9</a:t>
            </a:r>
            <a:endParaRPr lang="ru-RU" sz="16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357950" y="2071678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5</a:t>
            </a:r>
            <a:r>
              <a:rPr lang="ru-RU" sz="1400" dirty="0" smtClean="0">
                <a:solidFill>
                  <a:schemeClr val="tx1"/>
                </a:solidFill>
              </a:rPr>
              <a:t>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57950" y="3429000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4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357950" y="4643446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3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57950" y="5500702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5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7" name="Рисунок 16" descr="Усть-АбаканскийМР-герб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39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071670" y="785794"/>
            <a:ext cx="678661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для граждан – это документ (аналитический материал), разрабатываемый и публикуемый в открытом доступе в целях предоставления гражданам актуальной информации о бюджете и отчете о его исполнении в объективной, заслуживающей доверия, доступной и простой для понимания форме.</a:t>
            </a: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5" y="3357563"/>
            <a:ext cx="1800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 descr="C:\Users\ПИНЯСОВАОА\Desktop\Бюджет для граждан\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714489"/>
            <a:ext cx="1928826" cy="1444939"/>
          </a:xfrm>
          <a:prstGeom prst="rect">
            <a:avLst/>
          </a:prstGeom>
          <a:noFill/>
        </p:spPr>
      </p:pic>
      <p:pic>
        <p:nvPicPr>
          <p:cNvPr id="6" name="Рисунок 36" descr="x_37ac4ade.jpg"/>
          <p:cNvPicPr>
            <a:picLocks noChangeAspect="1"/>
          </p:cNvPicPr>
          <p:nvPr/>
        </p:nvPicPr>
        <p:blipFill>
          <a:blip r:embed="rId6" cstate="print"/>
          <a:srcRect l="5672" r="66949"/>
          <a:stretch>
            <a:fillRect/>
          </a:stretch>
        </p:blipFill>
        <p:spPr bwMode="auto">
          <a:xfrm>
            <a:off x="7500959" y="214290"/>
            <a:ext cx="928694" cy="126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 descr="https://www.tula.ru/activity/economics/city-budget/2018/1.JPG"/>
          <p:cNvPicPr/>
          <p:nvPr/>
        </p:nvPicPr>
        <p:blipFill>
          <a:blip r:embed="rId7" cstate="print"/>
          <a:srcRect b="12975"/>
          <a:stretch>
            <a:fillRect/>
          </a:stretch>
        </p:blipFill>
        <p:spPr bwMode="auto">
          <a:xfrm>
            <a:off x="142845" y="5500702"/>
            <a:ext cx="1857388" cy="117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14414" y="428604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2024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143108" y="521495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туризма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Овал 82"/>
          <p:cNvSpPr/>
          <p:nvPr/>
        </p:nvSpPr>
        <p:spPr>
          <a:xfrm>
            <a:off x="1285852" y="5000636"/>
            <a:ext cx="714380" cy="71438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Овал 83"/>
          <p:cNvSpPr/>
          <p:nvPr/>
        </p:nvSpPr>
        <p:spPr>
          <a:xfrm>
            <a:off x="1285852" y="1142984"/>
            <a:ext cx="714380" cy="71438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Овал 84"/>
          <p:cNvSpPr/>
          <p:nvPr/>
        </p:nvSpPr>
        <p:spPr>
          <a:xfrm>
            <a:off x="1285852" y="1928802"/>
            <a:ext cx="714380" cy="714380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Овал 87"/>
          <p:cNvSpPr/>
          <p:nvPr/>
        </p:nvSpPr>
        <p:spPr>
          <a:xfrm>
            <a:off x="1285852" y="2786058"/>
            <a:ext cx="714380" cy="714380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1285852" y="3929066"/>
            <a:ext cx="714380" cy="714380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Социальной  направленности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428736"/>
            <a:ext cx="2428892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143108" y="2928934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Социальная поддержка граждан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143108" y="2071678"/>
            <a:ext cx="2357454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143108" y="3857628"/>
            <a:ext cx="2500330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физической культуры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спорта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491880" y="1556792"/>
            <a:ext cx="108012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1 3</a:t>
            </a:r>
            <a:r>
              <a:rPr lang="en-US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61 401,9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563888" y="2251277"/>
            <a:ext cx="101374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64 794,2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635896" y="3212976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143 </a:t>
            </a:r>
            <a:r>
              <a:rPr lang="en-US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973,7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643306" y="4214818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70 162,6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747995" y="5449816"/>
            <a:ext cx="85725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5 505,9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4" y="3286124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7" name="Овал 66"/>
          <p:cNvSpPr/>
          <p:nvPr/>
        </p:nvSpPr>
        <p:spPr>
          <a:xfrm>
            <a:off x="5643570" y="3071810"/>
            <a:ext cx="1285884" cy="1214446"/>
          </a:xfrm>
          <a:prstGeom prst="ellipse">
            <a:avLst/>
          </a:prstGeom>
          <a:blipFill>
            <a:blip r:embed="rId9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/>
          <p:cNvSpPr/>
          <p:nvPr/>
        </p:nvSpPr>
        <p:spPr>
          <a:xfrm>
            <a:off x="5715008" y="4572008"/>
            <a:ext cx="1285884" cy="1214446"/>
          </a:xfrm>
          <a:prstGeom prst="ellipse">
            <a:avLst/>
          </a:prstGeom>
          <a:blipFill rotWithShape="0">
            <a:blip r:embed="rId10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0" name="Овал 69"/>
          <p:cNvSpPr/>
          <p:nvPr/>
        </p:nvSpPr>
        <p:spPr>
          <a:xfrm>
            <a:off x="5715008" y="1643050"/>
            <a:ext cx="1285884" cy="1285884"/>
          </a:xfrm>
          <a:prstGeom prst="ellipse">
            <a:avLst/>
          </a:prstGeom>
          <a:blipFill>
            <a:blip r:embed="rId11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TextBox 70"/>
          <p:cNvSpPr txBox="1"/>
          <p:nvPr/>
        </p:nvSpPr>
        <p:spPr>
          <a:xfrm>
            <a:off x="7072331" y="4714885"/>
            <a:ext cx="1857388" cy="13849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Защита населения и территорий от чрезвычайных ситуаций, обеспечение пожарной безопасности и безопасности людей на водных объектах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000893" y="3214687"/>
            <a:ext cx="1928826" cy="83099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Обеспечение общественного порядка и противодействие преступности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072331" y="1928802"/>
            <a:ext cx="1928826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Противодействие незаконному обороту наркотиков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143870" y="2357431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25,0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286714" y="385762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109,0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72463" y="6072207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7 089,1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Номер слайда 37"/>
          <p:cNvSpPr>
            <a:spLocks noGrp="1"/>
          </p:cNvSpPr>
          <p:nvPr>
            <p:ph type="sldNum" sz="quarter" idx="12"/>
          </p:nvPr>
        </p:nvSpPr>
        <p:spPr>
          <a:xfrm>
            <a:off x="6572265" y="6357959"/>
            <a:ext cx="2133600" cy="365125"/>
          </a:xfrm>
        </p:spPr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9" name="Нижний колонтитул 38"/>
          <p:cNvSpPr>
            <a:spLocks noGrp="1"/>
          </p:cNvSpPr>
          <p:nvPr>
            <p:ph type="ftr" sz="quarter" idx="11"/>
          </p:nvPr>
        </p:nvSpPr>
        <p:spPr>
          <a:xfrm>
            <a:off x="4857752" y="6357959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1539" y="357166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2024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071670" y="4643446"/>
            <a:ext cx="2500330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Комплексная программа модернизации и реформирования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ЖКХ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Поддержка отраслей экономики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357298"/>
            <a:ext cx="2428892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Комплексное развитие сельских территорий Усть-Абаканского района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071670" y="2714620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транспортной системы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071670" y="378619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Жилище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491880" y="2060848"/>
            <a:ext cx="10001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49 </a:t>
            </a:r>
            <a:r>
              <a:rPr lang="en-US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636,3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563888" y="3140968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78 786,8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571868" y="4000504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4 273,7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563888" y="5286388"/>
            <a:ext cx="93667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66 295,5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5" y="3500438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Общего характера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929454" y="4643446"/>
            <a:ext cx="1857388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муниципального</a:t>
            </a:r>
          </a:p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имущества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929454" y="2786058"/>
            <a:ext cx="1928826" cy="8679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субъектов малого и среднего </a:t>
            </a: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предпринима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тельства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929454" y="1428737"/>
            <a:ext cx="1785950" cy="116955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Повышение эффективности управления  муниципальными финансами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072462" y="2357430"/>
            <a:ext cx="928726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17</a:t>
            </a:r>
            <a:r>
              <a:rPr lang="en-US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7 974,0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001025" y="342900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3 643,0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28384" y="5157192"/>
            <a:ext cx="92929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7 507,0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1142976" y="1357298"/>
            <a:ext cx="857256" cy="857256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1142976" y="2571744"/>
            <a:ext cx="857256" cy="857256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1142976" y="3643314"/>
            <a:ext cx="857256" cy="857256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1142976" y="4786322"/>
            <a:ext cx="857256" cy="857256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5643570" y="1285860"/>
            <a:ext cx="1000132" cy="928694"/>
          </a:xfrm>
          <a:prstGeom prst="ellipse">
            <a:avLst/>
          </a:prstGeom>
          <a:blipFill rotWithShape="0">
            <a:blip r:embed="rId8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-3599420"/>
              <a:satOff val="-3114"/>
              <a:lumOff val="-416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5" name="Овал 44"/>
          <p:cNvSpPr/>
          <p:nvPr/>
        </p:nvSpPr>
        <p:spPr>
          <a:xfrm>
            <a:off x="5643570" y="2357430"/>
            <a:ext cx="1000131" cy="1000132"/>
          </a:xfrm>
          <a:prstGeom prst="ellipse">
            <a:avLst/>
          </a:prstGeom>
          <a:blipFill rotWithShape="0">
            <a:blip r:embed="rId9" cstate="print"/>
            <a:stretch>
              <a:fillRect/>
            </a:stretch>
          </a:blipFill>
          <a:ln w="19050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tint val="50000"/>
              <a:hueOff val="-3295736"/>
              <a:satOff val="-3920"/>
              <a:lumOff val="-6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6786" name="Picture 2" descr="http://promtorg.volganet.ru/upload/iblock/f7d/201505082259rljid12_1_.jpg"/>
          <p:cNvPicPr>
            <a:picLocks noChangeAspect="1" noChangeArrowheads="1"/>
          </p:cNvPicPr>
          <p:nvPr/>
        </p:nvPicPr>
        <p:blipFill>
          <a:blip r:embed="rId10" cstate="print"/>
          <a:srcRect t="35680" r="65667" b="31189"/>
          <a:stretch>
            <a:fillRect/>
          </a:stretch>
        </p:blipFill>
        <p:spPr bwMode="auto">
          <a:xfrm>
            <a:off x="5643570" y="3500438"/>
            <a:ext cx="1063852" cy="92869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6788" name="Picture 4" descr="http://mega-e.su/media/uploads/2015/08/26/seguro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43570" y="4643446"/>
            <a:ext cx="1071570" cy="96441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9" name="TextBox 48"/>
          <p:cNvSpPr txBox="1"/>
          <p:nvPr/>
        </p:nvSpPr>
        <p:spPr>
          <a:xfrm>
            <a:off x="6929454" y="3929066"/>
            <a:ext cx="1928826" cy="4801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торговли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001024" y="421481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50,0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Номер слайда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>
          <a:xfrm>
            <a:off x="4714876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29454" y="5572140"/>
            <a:ext cx="1857388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Улучшение условий охраны труда в Усть-Абаканском районе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072462" y="628652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718,1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" name="Рисунок 54" descr="https://www.vitbichi.by/photo/07-2020/d2b2c857654f3ffc4865599dda602082.jpg"/>
          <p:cNvPicPr/>
          <p:nvPr/>
        </p:nvPicPr>
        <p:blipFill>
          <a:blip r:embed="rId12" cstate="print"/>
          <a:srcRect l="16936" t="9107" r="14321" b="12143"/>
          <a:stretch>
            <a:fillRect/>
          </a:stretch>
        </p:blipFill>
        <p:spPr bwMode="auto">
          <a:xfrm>
            <a:off x="5857884" y="5786454"/>
            <a:ext cx="803897" cy="6429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214414" y="785794"/>
            <a:ext cx="692948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Муниципальная программа "Развитие  образования</a:t>
            </a:r>
          </a:p>
          <a:p>
            <a:pPr algn="ctr"/>
            <a:r>
              <a:rPr lang="ru-RU" b="1" dirty="0" smtClean="0"/>
              <a:t>  в  Усть-Абаканском районе"</a:t>
            </a:r>
            <a:endParaRPr lang="ru-RU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42910" y="3071810"/>
            <a:ext cx="2071702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«Развитие дошкольного, начального, общего, основного общего, среднего общего образования»</a:t>
            </a:r>
          </a:p>
          <a:p>
            <a:pPr algn="ctr" fontAlgn="t"/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643307" y="3071811"/>
            <a:ext cx="207170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"Развитие системы дополнительного образования детей, выявление и поддержки одаренных детей и молодежи"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500827" y="2928934"/>
            <a:ext cx="1857388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"Патриотическое воспитание граждан"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V="1">
            <a:off x="2440312" y="2422462"/>
            <a:ext cx="48534" cy="50345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4658507" y="2441605"/>
            <a:ext cx="170206" cy="546035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 rot="11973797" flipH="1" flipV="1">
            <a:off x="6649794" y="2580168"/>
            <a:ext cx="498080" cy="12224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2643174" y="1571613"/>
            <a:ext cx="4087593" cy="785818"/>
            <a:chOff x="781857" y="214315"/>
            <a:chExt cx="2306859" cy="1356655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781857" y="214315"/>
              <a:ext cx="2298040" cy="135665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Прямоугольник 21"/>
            <p:cNvSpPr/>
            <p:nvPr/>
          </p:nvSpPr>
          <p:spPr>
            <a:xfrm>
              <a:off x="790676" y="214315"/>
              <a:ext cx="2298040" cy="135665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Всего расходов 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1 3</a:t>
              </a:r>
              <a:r>
                <a:rPr lang="en-US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61 401,9</a:t>
              </a:r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тыс. рублей</a:t>
              </a:r>
              <a:endParaRPr lang="ru-RU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642910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1 3</a:t>
            </a:r>
            <a:r>
              <a:rPr lang="en-US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20 651,4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714745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39 435,4              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500827" y="5072074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1 315,1                    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3" y="1643050"/>
            <a:ext cx="1538371" cy="1248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Рисунок 3" descr=" дополнит образ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5643579"/>
            <a:ext cx="1446477" cy="1096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" descr="воспитатель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5643578"/>
            <a:ext cx="1376021" cy="1090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4498" name="Picture 2" descr="http://sch1421uv.mskobr.ru/images/patriot_vos%281%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29454" y="5715016"/>
            <a:ext cx="1357322" cy="1017992"/>
          </a:xfrm>
          <a:prstGeom prst="rect">
            <a:avLst/>
          </a:prstGeom>
          <a:noFill/>
        </p:spPr>
      </p:pic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1" name="Рисунок 4" descr="школ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14480" y="5658092"/>
            <a:ext cx="1285884" cy="105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403648" y="18864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6" name="Диаграмма 45"/>
          <p:cNvGraphicFramePr/>
          <p:nvPr>
            <p:extLst>
              <p:ext uri="{D42A27DB-BD31-4B8C-83A1-F6EECF244321}">
                <p14:modId xmlns:p14="http://schemas.microsoft.com/office/powerpoint/2010/main" xmlns="" val="818949489"/>
              </p:ext>
            </p:extLst>
          </p:nvPr>
        </p:nvGraphicFramePr>
        <p:xfrm>
          <a:off x="251520" y="1196752"/>
          <a:ext cx="6589966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7" name="TextBox 46"/>
          <p:cNvSpPr txBox="1"/>
          <p:nvPr/>
        </p:nvSpPr>
        <p:spPr>
          <a:xfrm>
            <a:off x="1475656" y="548680"/>
            <a:ext cx="71438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Усть-Абаканского района на образование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2024	год и плановый период 2025-2026 годов (тыс.рублей)</a:t>
            </a:r>
          </a:p>
        </p:txBody>
      </p:sp>
      <p:graphicFrame>
        <p:nvGraphicFramePr>
          <p:cNvPr id="49" name="Диаграмма 48"/>
          <p:cNvGraphicFramePr/>
          <p:nvPr>
            <p:extLst>
              <p:ext uri="{D42A27DB-BD31-4B8C-83A1-F6EECF244321}">
                <p14:modId xmlns:p14="http://schemas.microsoft.com/office/powerpoint/2010/main" xmlns="" val="2993868578"/>
              </p:ext>
            </p:extLst>
          </p:nvPr>
        </p:nvGraphicFramePr>
        <p:xfrm>
          <a:off x="142844" y="660450"/>
          <a:ext cx="5715040" cy="35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572132" y="4572008"/>
          <a:ext cx="3214710" cy="1917715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579704"/>
                <a:gridCol w="1635006"/>
              </a:tblGrid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Учреждения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Классы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298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Обучающиеся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r>
                        <a:rPr lang="ru-RU" sz="1300" b="1" u="none" strike="noStrike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048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Воспитанников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1 976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53340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Штатные единицы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1 884,97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6588224" y="6492875"/>
            <a:ext cx="21336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>
          <a:xfrm>
            <a:off x="2987824" y="6597352"/>
            <a:ext cx="2895600" cy="260648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9970" name="Picture 2" descr="https://avatars.mds.yandex.net/get-zen_doc/1773286/pub_5cc0b89dcb5a2100b3c490b8_5cc0bbb0536f2100b323c81f/scale_12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1857364"/>
            <a:ext cx="2482033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8"/>
          <p:cNvGrpSpPr/>
          <p:nvPr/>
        </p:nvGrpSpPr>
        <p:grpSpPr>
          <a:xfrm>
            <a:off x="7358082" y="1142984"/>
            <a:ext cx="1500198" cy="785819"/>
            <a:chOff x="0" y="734875"/>
            <a:chExt cx="1438783" cy="728220"/>
          </a:xfrm>
        </p:grpSpPr>
        <p:sp>
          <p:nvSpPr>
            <p:cNvPr id="80" name="Скругленный прямоугольник 79"/>
            <p:cNvSpPr/>
            <p:nvPr/>
          </p:nvSpPr>
          <p:spPr>
            <a:xfrm>
              <a:off x="0" y="734876"/>
              <a:ext cx="1438783" cy="72821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кругленный прямоугольник 4"/>
            <p:cNvSpPr/>
            <p:nvPr/>
          </p:nvSpPr>
          <p:spPr>
            <a:xfrm>
              <a:off x="35549" y="734875"/>
              <a:ext cx="1367685" cy="69267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Централизованная библиотечная система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b="1" kern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7" name="TextBox 46"/>
          <p:cNvSpPr txBox="1"/>
          <p:nvPr/>
        </p:nvSpPr>
        <p:spPr>
          <a:xfrm>
            <a:off x="1357290" y="500043"/>
            <a:ext cx="7143800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«Культура Усть-Абаканского района» (тыс.рублей)</a:t>
            </a:r>
          </a:p>
        </p:txBody>
      </p:sp>
      <p:pic>
        <p:nvPicPr>
          <p:cNvPr id="41" name="Picture 141" descr="https://im3-tub-ru.yandex.net/i?id=f4676d7ee258797ea39f8a2cfb59284d&amp;n=33&amp;h=190&amp;w=2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214423"/>
            <a:ext cx="1714512" cy="1282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147" descr="http://culture19.ru/files/news_2/u-a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5429265"/>
            <a:ext cx="1785950" cy="1228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Скругленный прямоугольник 66"/>
          <p:cNvSpPr/>
          <p:nvPr/>
        </p:nvSpPr>
        <p:spPr>
          <a:xfrm>
            <a:off x="2214546" y="1357298"/>
            <a:ext cx="1714512" cy="10001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«Развитие культурного потенциала Усть-Абаканского района»</a:t>
            </a:r>
          </a:p>
          <a:p>
            <a:pPr algn="ctr" fontAlgn="t"/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5572132" y="1214422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"Наследие Усть-Абаканского района"</a:t>
            </a:r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2214546" y="2714620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«Искусство Усть-Абаканского района</a:t>
            </a:r>
            <a:r>
              <a:rPr lang="ru-RU" sz="1050" b="1" i="1" dirty="0" smtClean="0"/>
              <a:t>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5429256" y="2786058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/>
              <a:t>Подпрограмма «Молодежь Усть-Абаканского района»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3714744" y="2071678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42 960,1</a:t>
            </a: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6715140" y="2000240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55 </a:t>
            </a:r>
            <a:r>
              <a:rPr lang="en-US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919,6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3571868" y="3571877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26 480,5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6572264" y="3643314"/>
            <a:ext cx="1192704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225,4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75"/>
          <p:cNvGrpSpPr/>
          <p:nvPr/>
        </p:nvGrpSpPr>
        <p:grpSpPr>
          <a:xfrm>
            <a:off x="8133814" y="1785926"/>
            <a:ext cx="1010187" cy="571504"/>
            <a:chOff x="1953" y="0"/>
            <a:chExt cx="1438783" cy="718867"/>
          </a:xfrm>
        </p:grpSpPr>
        <p:sp>
          <p:nvSpPr>
            <p:cNvPr id="77" name="Скругленный прямоугольник 76"/>
            <p:cNvSpPr/>
            <p:nvPr/>
          </p:nvSpPr>
          <p:spPr>
            <a:xfrm>
              <a:off x="1953" y="0"/>
              <a:ext cx="1438783" cy="71886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кругленный прямоугольник 4"/>
            <p:cNvSpPr/>
            <p:nvPr/>
          </p:nvSpPr>
          <p:spPr>
            <a:xfrm>
              <a:off x="37045" y="35092"/>
              <a:ext cx="1368599" cy="6486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Музеи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kern="1200" dirty="0" smtClean="0"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kern="1200" dirty="0" smtClean="0">
                  <a:latin typeface="Times New Roman" pitchFamily="18" charset="0"/>
                  <a:cs typeface="Times New Roman" pitchFamily="18" charset="0"/>
                </a:rPr>
                <a:t>(2учреждения</a:t>
              </a:r>
              <a:r>
                <a:rPr lang="ru-RU" sz="1000" kern="1200" dirty="0" smtClean="0"/>
                <a:t>)</a:t>
              </a:r>
              <a:endParaRPr lang="ru-RU" sz="1000" kern="1200" dirty="0"/>
            </a:p>
          </p:txBody>
        </p:sp>
      </p:grpSp>
      <p:grpSp>
        <p:nvGrpSpPr>
          <p:cNvPr id="4" name="Группа 81"/>
          <p:cNvGrpSpPr/>
          <p:nvPr/>
        </p:nvGrpSpPr>
        <p:grpSpPr>
          <a:xfrm>
            <a:off x="4000496" y="1285860"/>
            <a:ext cx="1285884" cy="571504"/>
            <a:chOff x="0" y="2602970"/>
            <a:chExt cx="1438783" cy="856130"/>
          </a:xfrm>
        </p:grpSpPr>
        <p:sp>
          <p:nvSpPr>
            <p:cNvPr id="83" name="Скругленный прямоугольник 82"/>
            <p:cNvSpPr/>
            <p:nvPr/>
          </p:nvSpPr>
          <p:spPr>
            <a:xfrm>
              <a:off x="0" y="2602970"/>
              <a:ext cx="1438783" cy="85613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кругленный прямоугольник 4"/>
            <p:cNvSpPr/>
            <p:nvPr/>
          </p:nvSpPr>
          <p:spPr>
            <a:xfrm>
              <a:off x="41793" y="2644764"/>
              <a:ext cx="1355198" cy="6011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</a:rPr>
                <a:t>Дома культуры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kern="1200" dirty="0" smtClean="0"/>
                <a:t>(2 учреждения)</a:t>
              </a:r>
              <a:endParaRPr lang="ru-RU" sz="1000" kern="1200" dirty="0"/>
            </a:p>
          </p:txBody>
        </p:sp>
      </p:grpSp>
      <p:grpSp>
        <p:nvGrpSpPr>
          <p:cNvPr id="5" name="Группа 84"/>
          <p:cNvGrpSpPr/>
          <p:nvPr/>
        </p:nvGrpSpPr>
        <p:grpSpPr>
          <a:xfrm>
            <a:off x="7286644" y="2786058"/>
            <a:ext cx="1285884" cy="785818"/>
            <a:chOff x="0" y="3459613"/>
            <a:chExt cx="1438783" cy="897450"/>
          </a:xfrm>
        </p:grpSpPr>
        <p:sp>
          <p:nvSpPr>
            <p:cNvPr id="86" name="Скругленный прямоугольник 85"/>
            <p:cNvSpPr/>
            <p:nvPr/>
          </p:nvSpPr>
          <p:spPr>
            <a:xfrm>
              <a:off x="0" y="3459613"/>
              <a:ext cx="1438783" cy="89745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Скругленный прямоугольник 4"/>
            <p:cNvSpPr/>
            <p:nvPr/>
          </p:nvSpPr>
          <p:spPr>
            <a:xfrm>
              <a:off x="43810" y="3503423"/>
              <a:ext cx="1351163" cy="80983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Молодежный ресурсный центр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8" name="Picture 143" descr="https://im1-tub-ru.yandex.net/i?id=4df79c926df1add3b5d54d85f99d26fa&amp;n=33&amp;h=190&amp;w=25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5" y="4000505"/>
            <a:ext cx="1784299" cy="13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5" y="2571745"/>
            <a:ext cx="1740488" cy="130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44</a:t>
            </a:fld>
            <a:endParaRPr lang="ru-RU" dirty="0"/>
          </a:p>
        </p:txBody>
      </p:sp>
      <p:sp>
        <p:nvSpPr>
          <p:cNvPr id="31" name="Нижний колонтитул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grpSp>
        <p:nvGrpSpPr>
          <p:cNvPr id="6" name="Группа 14"/>
          <p:cNvGrpSpPr/>
          <p:nvPr/>
        </p:nvGrpSpPr>
        <p:grpSpPr>
          <a:xfrm rot="16200000">
            <a:off x="1285457" y="2500701"/>
            <a:ext cx="1643074" cy="213524"/>
            <a:chOff x="4124946" y="2071677"/>
            <a:chExt cx="3091848" cy="214315"/>
          </a:xfrm>
        </p:grpSpPr>
        <p:cxnSp>
          <p:nvCxnSpPr>
            <p:cNvPr id="36" name="Прямая соединительная линия 35"/>
            <p:cNvCxnSpPr/>
            <p:nvPr/>
          </p:nvCxnSpPr>
          <p:spPr>
            <a:xfrm rot="10800000" flipH="1" flipV="1">
              <a:off x="4124946" y="2071677"/>
              <a:ext cx="309025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8" name="Прямая соединительная линия 37"/>
          <p:cNvCxnSpPr/>
          <p:nvPr/>
        </p:nvCxnSpPr>
        <p:spPr>
          <a:xfrm>
            <a:off x="2000233" y="342900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3929058" y="3357562"/>
            <a:ext cx="1500198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>
            <a:stCxn id="70" idx="0"/>
          </p:cNvCxnSpPr>
          <p:nvPr/>
        </p:nvCxnSpPr>
        <p:spPr>
          <a:xfrm rot="5400000" flipH="1" flipV="1">
            <a:off x="5965041" y="2464587"/>
            <a:ext cx="642942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rot="5400000" flipH="1" flipV="1">
            <a:off x="2965439" y="1249347"/>
            <a:ext cx="213520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rot="5400000" flipH="1" flipV="1">
            <a:off x="6215471" y="1142587"/>
            <a:ext cx="142876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38946" name="Picture 2" descr="http://xix-nv.ru/fs/NEWS/102019/019.jpg"/>
          <p:cNvPicPr>
            <a:picLocks noChangeAspect="1" noChangeArrowheads="1"/>
          </p:cNvPicPr>
          <p:nvPr/>
        </p:nvPicPr>
        <p:blipFill>
          <a:blip r:embed="rId7" cstate="print"/>
          <a:srcRect l="7714" r="7436"/>
          <a:stretch>
            <a:fillRect/>
          </a:stretch>
        </p:blipFill>
        <p:spPr bwMode="auto">
          <a:xfrm>
            <a:off x="2928926" y="4500570"/>
            <a:ext cx="2357454" cy="1846833"/>
          </a:xfrm>
          <a:prstGeom prst="rect">
            <a:avLst/>
          </a:prstGeom>
          <a:noFill/>
        </p:spPr>
      </p:pic>
      <p:pic>
        <p:nvPicPr>
          <p:cNvPr id="338948" name="Picture 4" descr="http://inorehovo.ru/upload/gallery/379/94379_b1a11049f9891ad2a7cf262529802fa34f30f47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60" y="4500570"/>
            <a:ext cx="1876212" cy="1782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s://cloud.pulse19.ru/uploads/2022/04/foto-so-stranicy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293096"/>
            <a:ext cx="3602003" cy="2400398"/>
          </a:xfrm>
          <a:prstGeom prst="rect">
            <a:avLst/>
          </a:prstGeom>
          <a:noFill/>
        </p:spPr>
      </p:pic>
      <p:pic>
        <p:nvPicPr>
          <p:cNvPr id="1038" name="Picture 14" descr="https://sun9-35.userapi.com/impg/J0jC3-w0ETs10XYFXYaU_2QZhziHpjed_hocVg/r8V2ufriS7Q.jpg?size=604x453&amp;quality=95&amp;sign=1a136054e93af8b18cc10842cb828a0f&amp;c_uniq_tag=9CK8DHIdP3QDfs6KeBpa5LgZfYpoUmeEK2sDt63RozQ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2564904"/>
            <a:ext cx="2880320" cy="2160240"/>
          </a:xfrm>
          <a:prstGeom prst="rect">
            <a:avLst/>
          </a:prstGeom>
          <a:noFill/>
        </p:spPr>
      </p:pic>
      <p:pic>
        <p:nvPicPr>
          <p:cNvPr id="1042" name="Picture 18" descr="https://ust-abakan.ru/upload/iblock/31f/DSC072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4437112"/>
            <a:ext cx="3947878" cy="223224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259632" y="188640"/>
            <a:ext cx="4680520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«Развитие физической культуры и спорта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Усть-Абаканском районе» (тыс.рублей)</a:t>
            </a:r>
          </a:p>
        </p:txBody>
      </p:sp>
      <p:pic>
        <p:nvPicPr>
          <p:cNvPr id="1028" name="Picture 4" descr="https://ust-abakan.ru/upload/iblock/c72/basketbo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764704"/>
            <a:ext cx="2952328" cy="1660684"/>
          </a:xfrm>
          <a:prstGeom prst="rect">
            <a:avLst/>
          </a:prstGeom>
          <a:noFill/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25882815"/>
              </p:ext>
            </p:extLst>
          </p:nvPr>
        </p:nvGraphicFramePr>
        <p:xfrm>
          <a:off x="251520" y="1340767"/>
          <a:ext cx="5544616" cy="2736305"/>
        </p:xfrm>
        <a:graphic>
          <a:graphicData uri="http://schemas.openxmlformats.org/drawingml/2006/table">
            <a:tbl>
              <a:tblPr/>
              <a:tblGrid>
                <a:gridCol w="4669150"/>
                <a:gridCol w="875466"/>
              </a:tblGrid>
              <a:tr h="578171">
                <a:tc>
                  <a:txBody>
                    <a:bodyPr/>
                    <a:lstStyle/>
                    <a:p>
                      <a:pPr lvl="0">
                        <a:buClr>
                          <a:srgbClr val="FF0000"/>
                        </a:buClr>
                      </a:pPr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Проведение спортивных мероприятий, обеспечение подготовки команд</a:t>
                      </a:r>
                      <a:endParaRPr lang="ru-RU" sz="1150" b="1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640,0</a:t>
                      </a:r>
                      <a:endParaRPr lang="ru-RU" sz="1150" b="1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7899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5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Обеспечение развития отрасли физической культуры и спорта (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Обеспечение деятельности подведомственных учреждений (МБУДО "Усть-Абаканская СШ»  и МАУ «Универсальный спортивный зал )</a:t>
                      </a:r>
                      <a:endParaRPr lang="ru-RU" sz="1150" b="0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</a:t>
                      </a:r>
                      <a:r>
                        <a:rPr lang="en-US" sz="115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</a:t>
                      </a:r>
                      <a:r>
                        <a:rPr lang="en-US" sz="1150" b="1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977,3</a:t>
                      </a:r>
                      <a:endParaRPr lang="ru-RU" sz="1150" b="1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500506">
                <a:tc>
                  <a:txBody>
                    <a:bodyPr/>
                    <a:lstStyle/>
                    <a:p>
                      <a:pPr lvl="0" algn="just">
                        <a:buClr>
                          <a:srgbClr val="FF0000"/>
                        </a:buClr>
                      </a:pPr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Физкультурно-оздоровительная работа с различными категориями населения</a:t>
                      </a:r>
                      <a:endParaRPr lang="ru-RU" sz="1150" b="0" i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1 545,3</a:t>
                      </a:r>
                      <a:endParaRPr lang="ru-RU" sz="115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</a:tr>
              <a:tr h="283837">
                <a:tc>
                  <a:txBody>
                    <a:bodyPr/>
                    <a:lstStyle/>
                    <a:p>
                      <a:pPr lvl="0" algn="just">
                        <a:buClr>
                          <a:srgbClr val="FF0000"/>
                        </a:buClr>
                      </a:pPr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Укрепление материально-технической</a:t>
                      </a:r>
                      <a:r>
                        <a:rPr lang="ru-RU" sz="115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базы</a:t>
                      </a:r>
                      <a:endParaRPr lang="ru-RU" sz="1150" b="0" i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150,0</a:t>
                      </a:r>
                      <a:endParaRPr lang="ru-RU" sz="115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</a:tr>
              <a:tr h="583809">
                <a:tc>
                  <a:txBody>
                    <a:bodyPr/>
                    <a:lstStyle/>
                    <a:p>
                      <a:pPr lvl="0" algn="just">
                        <a:buClr>
                          <a:srgbClr val="FF0000"/>
                        </a:buClr>
                      </a:pPr>
                      <a:r>
                        <a:rPr lang="ru-RU" sz="1150" b="1" i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Оказание адресной финансовой поддержки спортивным организациям, осуществляющим подготовку спортивного резерва</a:t>
                      </a: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30</a:t>
                      </a:r>
                      <a:r>
                        <a:rPr lang="en-US" sz="115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0,0</a:t>
                      </a:r>
                      <a:endParaRPr lang="ru-RU" sz="1150" b="1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31" name="Заголовок 6"/>
          <p:cNvSpPr txBox="1">
            <a:spLocks/>
          </p:cNvSpPr>
          <p:nvPr/>
        </p:nvSpPr>
        <p:spPr bwMode="auto">
          <a:xfrm>
            <a:off x="1357290" y="1357298"/>
            <a:ext cx="4104456" cy="1155882"/>
          </a:xfrm>
          <a:prstGeom prst="roundRect">
            <a:avLst/>
          </a:prstGeom>
          <a:solidFill>
            <a:srgbClr val="92D050"/>
          </a:solidFill>
          <a:ln w="254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1800" b="1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районного дорожного фонда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2024 год –  77 191,9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2025 год –  55 306,7 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2026 год –  61 303,1  тыс.руб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57290" y="571481"/>
            <a:ext cx="4000528" cy="584775"/>
          </a:xfrm>
          <a:prstGeom prst="rect">
            <a:avLst/>
          </a:prstGeom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 prst="angle"/>
            <a:contourClr>
              <a:schemeClr val="accent4">
                <a:shade val="60000"/>
                <a:satMod val="11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Дорожный фонд Усть-Абаканского района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46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ижний колонтитул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00034" y="2714620"/>
          <a:ext cx="8424936" cy="29260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008112"/>
                <a:gridCol w="3204356"/>
                <a:gridCol w="756084"/>
                <a:gridCol w="3456384"/>
              </a:tblGrid>
              <a:tr h="1005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Основные источники формирования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доходов дорожного фонда  </a:t>
                      </a:r>
                    </a:p>
                    <a:p>
                      <a:pPr algn="ctr"/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Усть -Абаканского района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Акцизы на автомобильный бензин, прямогонный бензин, дизельное топливо, моторные масла для дизельных и карбюраторных (инжекторных) двигателей, зачисляемые в районный бюджет 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Направления расходов дорожного фонда  Усть-Абаканского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r>
                        <a:rPr lang="ru-RU" sz="1200" b="1" baseline="0" dirty="0" smtClean="0"/>
                        <a:t>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дорожной деятельности в отношении автомобильных дорог общего пользования межмуниципального значения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73736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Субсидии на обеспечение дорожной деятельности в отношении автомобильных дорог общего пользования местного значения,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сохранности существующей сети автомобильных дорог общего пользования местного значения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Рисунок 11" descr="http://rs63.ru/upload/iblock/72b/Relationship-between-microstructures-of-different-bitumina-and-their-performance-as-binder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642918"/>
            <a:ext cx="2899079" cy="192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85" descr="http://im4-tub-ru.yandex.net/i?id=93901400-70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30" y="5214950"/>
            <a:ext cx="1873250" cy="11525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xn--80aacb0akh2bp7e.xn--p1ai/media/cache/91/72/0a/12/03/1a/91720a12031a91558474fa6861e4d4b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500174"/>
            <a:ext cx="107153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1142976" y="714356"/>
            <a:ext cx="7715304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/>
              <a:t>ПЛАНИРУЕМЫЕ РАСХОДЫ НА ЖИЛИЩНО-КОММУНАЛЬНОЕ </a:t>
            </a:r>
            <a:r>
              <a:rPr lang="ru-RU" sz="1600" b="1" dirty="0" smtClean="0"/>
              <a:t>ХОЗЯЙСТВО на 2024 год</a:t>
            </a:r>
            <a:endParaRPr lang="ru-RU" sz="16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419872" y="1628800"/>
            <a:ext cx="2339975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Модернизация коммунального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хозяйства, капитальный ремонт объектов коммунальной инфраструктуры-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43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687,2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5" name="Picture 40" descr="https://im2-tub-ru.yandex.net/i?id=beed0aec6d99cb7f2dfe82ae26008188&amp;n=33&amp;h=190&amp;w=2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56992"/>
            <a:ext cx="2485510" cy="205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539552" y="1556792"/>
            <a:ext cx="2126610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жильем молодых семей и  граждан, проживающих на сельских территориях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4 273,7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56176" y="1340768"/>
            <a:ext cx="2628007" cy="2016224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Обеспечение комплексного развития сельских территорий в части реализации мероприятий, связанных со строительством жилого помещения (жилого дома), предоставляемого гражданам по договорам найма жилого помещения </a:t>
            </a:r>
            <a:r>
              <a:rPr lang="ru-RU" sz="12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2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5 909,4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31778" name="Picture 2" descr="https://septik27.ru/wp-content/uploads/0/2/d/02ddc8d82aaf3ad1508a448b6a2d71b8.jpg"/>
          <p:cNvPicPr>
            <a:picLocks noChangeAspect="1" noChangeArrowheads="1"/>
          </p:cNvPicPr>
          <p:nvPr/>
        </p:nvPicPr>
        <p:blipFill>
          <a:blip r:embed="rId5" cstate="print"/>
          <a:srcRect l="13333" r="12000"/>
          <a:stretch>
            <a:fillRect/>
          </a:stretch>
        </p:blipFill>
        <p:spPr bwMode="auto">
          <a:xfrm>
            <a:off x="5364088" y="3717032"/>
            <a:ext cx="3584398" cy="1800200"/>
          </a:xfrm>
          <a:prstGeom prst="rect">
            <a:avLst/>
          </a:prstGeom>
          <a:noFill/>
        </p:spPr>
      </p:pic>
      <p:pic>
        <p:nvPicPr>
          <p:cNvPr id="331780" name="Picture 4" descr="https://fb.ru/misc/i/gallery/48794/2768815.jpg"/>
          <p:cNvPicPr>
            <a:picLocks noChangeAspect="1" noChangeArrowheads="1"/>
          </p:cNvPicPr>
          <p:nvPr/>
        </p:nvPicPr>
        <p:blipFill>
          <a:blip r:embed="rId6" cstate="print"/>
          <a:srcRect l="36175" r="333"/>
          <a:stretch>
            <a:fillRect/>
          </a:stretch>
        </p:blipFill>
        <p:spPr bwMode="auto">
          <a:xfrm>
            <a:off x="2915816" y="3429000"/>
            <a:ext cx="2304256" cy="23214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500166" y="500042"/>
            <a:ext cx="3786214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35729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образования                                  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714356"/>
          <a:ext cx="3428992" cy="2786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14480" y="385762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Культура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286124"/>
          <a:ext cx="3357586" cy="1000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8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5286388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5000628" y="2214554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8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6898" name="Picture 2" descr="https://cdn.leverageedu.com/blog/wp-content/uploads/2020/04/04195935/Static-GK.png"/>
          <p:cNvPicPr>
            <a:picLocks noChangeAspect="1" noChangeArrowheads="1"/>
          </p:cNvPicPr>
          <p:nvPr/>
        </p:nvPicPr>
        <p:blipFill>
          <a:blip r:embed="rId19" cstate="print"/>
          <a:srcRect l="17602" r="11990"/>
          <a:stretch>
            <a:fillRect/>
          </a:stretch>
        </p:blipFill>
        <p:spPr bwMode="auto">
          <a:xfrm>
            <a:off x="214282" y="1785926"/>
            <a:ext cx="1357322" cy="1023923"/>
          </a:xfrm>
          <a:prstGeom prst="rect">
            <a:avLst/>
          </a:prstGeom>
          <a:noFill/>
        </p:spPr>
      </p:pic>
      <p:pic>
        <p:nvPicPr>
          <p:cNvPr id="336900" name="Picture 4" descr="https://www.culture.ru/storage/images/e828106fd205daa891ee2e971c1c2aa5/414f14c2ecfdfaf6e368781f4f0f40a4.jpe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1" y="3929066"/>
            <a:ext cx="1428728" cy="1134053"/>
          </a:xfrm>
          <a:prstGeom prst="rect">
            <a:avLst/>
          </a:prstGeom>
          <a:noFill/>
        </p:spPr>
      </p:pic>
      <p:sp>
        <p:nvSpPr>
          <p:cNvPr id="47" name="Стрелка вправо 46"/>
          <p:cNvSpPr/>
          <p:nvPr/>
        </p:nvSpPr>
        <p:spPr>
          <a:xfrm>
            <a:off x="5000628" y="185736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Стрелка вправо 47"/>
          <p:cNvSpPr/>
          <p:nvPr/>
        </p:nvSpPr>
        <p:spPr>
          <a:xfrm rot="1162694">
            <a:off x="4950581" y="264863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49"/>
          <p:cNvGrpSpPr/>
          <p:nvPr/>
        </p:nvGrpSpPr>
        <p:grpSpPr>
          <a:xfrm>
            <a:off x="5500694" y="4357694"/>
            <a:ext cx="3379675" cy="357190"/>
            <a:chOff x="0" y="350306"/>
            <a:chExt cx="337967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71438" y="350306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Обеспечение безопасности музейного фонда и развитие музеев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" name="Группа 54"/>
          <p:cNvGrpSpPr/>
          <p:nvPr/>
        </p:nvGrpSpPr>
        <p:grpSpPr>
          <a:xfrm>
            <a:off x="5572132" y="4857760"/>
            <a:ext cx="3357585" cy="505440"/>
            <a:chOff x="0" y="350306"/>
            <a:chExt cx="335758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6" name="Скругленный прямоугольник 55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Скругленный прямоугольник 4"/>
            <p:cNvSpPr/>
            <p:nvPr/>
          </p:nvSpPr>
          <p:spPr>
            <a:xfrm>
              <a:off x="24674" y="374980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Гармонизация отношений в Усть-Абаканском районе Республики Хакасия и их этнокультурное развитие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8" name="Стрелка вправо 37"/>
          <p:cNvSpPr/>
          <p:nvPr/>
        </p:nvSpPr>
        <p:spPr>
          <a:xfrm rot="19787627">
            <a:off x="4949152" y="118279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Стрелка вправо 38"/>
          <p:cNvSpPr/>
          <p:nvPr/>
        </p:nvSpPr>
        <p:spPr>
          <a:xfrm rot="1162694">
            <a:off x="5022017" y="4934653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Стрелка вправо 48"/>
          <p:cNvSpPr/>
          <p:nvPr/>
        </p:nvSpPr>
        <p:spPr>
          <a:xfrm rot="19600498">
            <a:off x="4946947" y="354874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Стрелка вправо 49"/>
          <p:cNvSpPr/>
          <p:nvPr/>
        </p:nvSpPr>
        <p:spPr>
          <a:xfrm rot="1162694">
            <a:off x="4950580" y="536327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428728" y="714356"/>
            <a:ext cx="6929486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6" y="3714752"/>
            <a:ext cx="314327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 Развитие туризма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928794" y="1428736"/>
            <a:ext cx="3143272" cy="14287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физической культуры и спорта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1285860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4" name="Скругленный прямоугольник 4"/>
          <p:cNvSpPr/>
          <p:nvPr/>
        </p:nvSpPr>
        <p:spPr>
          <a:xfrm>
            <a:off x="5517531" y="5882304"/>
            <a:ext cx="3395351" cy="451245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Aft>
                <a:spcPct val="35000"/>
              </a:spcAft>
            </a:pPr>
            <a:endParaRPr lang="ru-RU" sz="1100" b="1" kern="1200" dirty="0">
              <a:solidFill>
                <a:srgbClr val="C00000"/>
              </a:solidFill>
            </a:endParaRPr>
          </a:p>
        </p:txBody>
      </p:sp>
      <p:sp>
        <p:nvSpPr>
          <p:cNvPr id="35" name="Стрелка вправо 34"/>
          <p:cNvSpPr/>
          <p:nvPr/>
        </p:nvSpPr>
        <p:spPr>
          <a:xfrm>
            <a:off x="5072066" y="4286256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 rot="19562521">
            <a:off x="5089278" y="147868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72066" y="4929198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5088816" y="248012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143504" y="20002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>
          <a:xfrm>
            <a:off x="2500298" y="635795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6902" name="Picture 6" descr="https://yt3.ggpht.com/a/AATXAJxkCqEBysOneSYKY2A7DS8V9izDMW6-wGuxiA=s900-c-k-c0xffffffff-no-rj-m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20" y="1285860"/>
            <a:ext cx="1357322" cy="1153724"/>
          </a:xfrm>
          <a:prstGeom prst="rect">
            <a:avLst/>
          </a:prstGeom>
          <a:noFill/>
        </p:spPr>
      </p:pic>
      <p:pic>
        <p:nvPicPr>
          <p:cNvPr id="336904" name="Picture 8" descr="https://ds02.infourok.ru/uploads/ex/0c68/0003061f-4c429815/img18.jpg"/>
          <p:cNvPicPr>
            <a:picLocks noChangeAspect="1" noChangeArrowheads="1"/>
          </p:cNvPicPr>
          <p:nvPr/>
        </p:nvPicPr>
        <p:blipFill>
          <a:blip r:embed="rId10" cstate="print"/>
          <a:srcRect l="45942" t="87240" r="3511"/>
          <a:stretch>
            <a:fillRect/>
          </a:stretch>
        </p:blipFill>
        <p:spPr bwMode="auto">
          <a:xfrm>
            <a:off x="357158" y="4000504"/>
            <a:ext cx="1285884" cy="285752"/>
          </a:xfrm>
          <a:prstGeom prst="rect">
            <a:avLst/>
          </a:prstGeom>
          <a:noFill/>
        </p:spPr>
      </p:pic>
      <p:grpSp>
        <p:nvGrpSpPr>
          <p:cNvPr id="58" name="Группа 57"/>
          <p:cNvGrpSpPr/>
          <p:nvPr/>
        </p:nvGrpSpPr>
        <p:grpSpPr>
          <a:xfrm>
            <a:off x="5643570" y="2428868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9" name="Скругленный прямоугольник 58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Физкультурно-оздоровительная работа с различными категориями населения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5643570" y="1857364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Укрепление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5572132" y="4071942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2" name="Скругленный прямоугольник 7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Содействие формирования туристической инфраструктуры и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7" name="Группа 76"/>
          <p:cNvGrpSpPr/>
          <p:nvPr/>
        </p:nvGrpSpPr>
        <p:grpSpPr>
          <a:xfrm>
            <a:off x="5572132" y="4857760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8" name="Скругленный прямоугольник 7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Организация, координация туристической деятельности и продвижения туристического продукта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83" name="Picture 4" descr="http://www.flydex.ru/blog/wp-content/uploads/2014/01/7327c451ebb18b4146f2501f396b4c8f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7158" y="5357826"/>
            <a:ext cx="1371609" cy="857256"/>
          </a:xfrm>
          <a:prstGeom prst="rect">
            <a:avLst/>
          </a:prstGeom>
          <a:noFill/>
        </p:spPr>
      </p:pic>
      <p:pic>
        <p:nvPicPr>
          <p:cNvPr id="84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12" cstate="print"/>
          <a:srcRect t="36072"/>
          <a:stretch>
            <a:fillRect/>
          </a:stretch>
        </p:blipFill>
        <p:spPr bwMode="auto">
          <a:xfrm>
            <a:off x="357158" y="4429132"/>
            <a:ext cx="1340975" cy="785818"/>
          </a:xfrm>
          <a:prstGeom prst="rect">
            <a:avLst/>
          </a:prstGeom>
          <a:noFill/>
        </p:spPr>
      </p:pic>
      <p:pic>
        <p:nvPicPr>
          <p:cNvPr id="85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2571744"/>
            <a:ext cx="1450560" cy="1000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7" name="Группа 86"/>
          <p:cNvGrpSpPr/>
          <p:nvPr/>
        </p:nvGrpSpPr>
        <p:grpSpPr>
          <a:xfrm>
            <a:off x="5643570" y="3000372"/>
            <a:ext cx="3286147" cy="642942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8" name="Скругленный прямоугольник 8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/>
              <a:r>
                <a:rPr lang="ru-RU" sz="1050" b="1" dirty="0" smtClean="0">
                  <a:solidFill>
                    <a:srgbClr val="C00000"/>
                  </a:solidFill>
                </a:rPr>
                <a:t>Улучшение качества физического воспитания детей, совершенствование деятельности учреждений дополнительного образования</a:t>
              </a:r>
              <a:endParaRPr lang="ru-RU" sz="1050" b="1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3143241" y="142852"/>
            <a:ext cx="28087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ru-RU" sz="2800" dirty="0"/>
          </a:p>
        </p:txBody>
      </p:sp>
      <p:sp>
        <p:nvSpPr>
          <p:cNvPr id="21" name="Объект 5"/>
          <p:cNvSpPr txBox="1">
            <a:spLocks/>
          </p:cNvSpPr>
          <p:nvPr/>
        </p:nvSpPr>
        <p:spPr>
          <a:xfrm>
            <a:off x="357158" y="857232"/>
            <a:ext cx="4208462" cy="525621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I.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Вводная часть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II.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Общие  характеристики  бюджета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III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 Доходы бюджета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Расходы  бюджета 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Муниципальный долг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Дополнительная информация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Объект 6"/>
          <p:cNvSpPr txBox="1">
            <a:spLocks/>
          </p:cNvSpPr>
          <p:nvPr/>
        </p:nvSpPr>
        <p:spPr>
          <a:xfrm>
            <a:off x="4000496" y="642918"/>
            <a:ext cx="4824412" cy="5429288"/>
          </a:xfrm>
          <a:prstGeom prst="rect">
            <a:avLst/>
          </a:prstGeo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8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понятия и определения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приоритеты бюджетной и налоговой политики, основные показатели социально-экономического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потенциала района,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общие сведения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 бюджете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планируемые поступления в бюджет района на 2024-2026 годы, объём и структура доходов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особенности формирования расходов  бюджета муниципального образования на  2024-2026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годы, объем и структура расходов,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расходы в рамках муниципальных программ,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епрограммные расходы.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структура муниципального  долга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Рисунок 5" descr="https://im0-tub-ru.yandex.net/i?id=7e895dcd2751f171dd44bd5055a69305&amp;n=33&amp;w=267&amp;h=150"/>
          <p:cNvPicPr/>
          <p:nvPr/>
        </p:nvPicPr>
        <p:blipFill>
          <a:blip r:embed="rId4" cstate="print"/>
          <a:srcRect t="33582" r="73012"/>
          <a:stretch>
            <a:fillRect/>
          </a:stretch>
        </p:blipFill>
        <p:spPr bwMode="auto">
          <a:xfrm>
            <a:off x="8143900" y="142852"/>
            <a:ext cx="75096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8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14481" y="1500174"/>
            <a:ext cx="3143272" cy="257176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600" b="1" i="1" dirty="0" smtClean="0">
                <a:solidFill>
                  <a:srgbClr val="000000"/>
                </a:solidFill>
              </a:rPr>
              <a:t>«Социальная поддержка граждан»</a:t>
            </a:r>
            <a:endParaRPr lang="ru-RU" sz="1600" b="1" i="1" dirty="0">
              <a:solidFill>
                <a:srgbClr val="000000"/>
              </a:solidFill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142985"/>
          <a:ext cx="3429024" cy="1428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572132" y="2714620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4929190" y="207167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49" name="Схема 48"/>
          <p:cNvGraphicFramePr/>
          <p:nvPr/>
        </p:nvGraphicFramePr>
        <p:xfrm>
          <a:off x="5572132" y="3429001"/>
          <a:ext cx="3357586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9289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Стрелка вправо 28"/>
          <p:cNvSpPr/>
          <p:nvPr/>
        </p:nvSpPr>
        <p:spPr>
          <a:xfrm>
            <a:off x="5000629" y="357187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8836" name="Picture 4" descr="http://www.er-himki.ru/sites/default/files/685d1314e95c7aa68eb126d0175be55c.jpeg?1413447395"/>
          <p:cNvPicPr>
            <a:picLocks noChangeAspect="1" noChangeArrowheads="1"/>
          </p:cNvPicPr>
          <p:nvPr/>
        </p:nvPicPr>
        <p:blipFill>
          <a:blip r:embed="rId19" cstate="print"/>
          <a:srcRect b="13333"/>
          <a:stretch>
            <a:fillRect/>
          </a:stretch>
        </p:blipFill>
        <p:spPr bwMode="auto">
          <a:xfrm>
            <a:off x="214283" y="1285860"/>
            <a:ext cx="1288225" cy="928694"/>
          </a:xfrm>
          <a:prstGeom prst="rect">
            <a:avLst/>
          </a:prstGeom>
          <a:noFill/>
        </p:spPr>
      </p:pic>
      <p:pic>
        <p:nvPicPr>
          <p:cNvPr id="248838" name="Picture 6" descr="http://semya-nt.ru/uploads/thumbs/siroti-377493907a-76c159299ad9008684e850ca2b417d91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2" y="2285993"/>
            <a:ext cx="1357322" cy="933937"/>
          </a:xfrm>
          <a:prstGeom prst="rect">
            <a:avLst/>
          </a:prstGeom>
          <a:noFill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3429000"/>
            <a:ext cx="1548432" cy="8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8840" name="Picture 8" descr="http://img22.static.darudar.org/s600/00/00/28/18/28188d9ce3a717fafe136cb1fa0b7f3c0ae13927.jpe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14282" y="4429132"/>
            <a:ext cx="1285884" cy="857256"/>
          </a:xfrm>
          <a:prstGeom prst="rect">
            <a:avLst/>
          </a:prstGeom>
          <a:noFill/>
        </p:spPr>
      </p:pic>
      <p:sp>
        <p:nvSpPr>
          <p:cNvPr id="33" name="Номер слайда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4" name="Нижний колонтитул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9"/>
            <a:ext cx="5786478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</a:t>
            </a:r>
          </a:p>
          <a:p>
            <a:pPr algn="ctr"/>
            <a:r>
              <a:rPr lang="ru-RU" sz="1600" b="1" spc="50" dirty="0" smtClean="0">
                <a:ln w="1143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43043" y="1500174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400" b="1" dirty="0" smtClean="0"/>
              <a:t>«Защита населения и территорий Усть-Абаканского района от чрезвычайных ситуаций, обеспечение пожарной безопасности и безопасности людей на водных объектах»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85861"/>
          <a:ext cx="3429024" cy="1500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64305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643043" y="3429000"/>
            <a:ext cx="3143272" cy="121444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«Противодействие незаконному обороту наркотиков, снижение масштабов наркотизации   населения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643043" y="5143513"/>
            <a:ext cx="3143272" cy="114300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«Обеспечение общественного порядка и противодействие преступности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500694" y="3286124"/>
          <a:ext cx="3357586" cy="1000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4786322"/>
          <a:ext cx="3429024" cy="135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72133" y="6000769"/>
            <a:ext cx="3357586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Профилактика правонарушений несовершеннолетних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876148" y="50468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4929190" y="378619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4929190" y="235743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 rot="864900">
            <a:off x="4951116" y="608629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4929190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2977" y="6000768"/>
            <a:ext cx="1041909" cy="642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Рисунок 42" descr="http://im5-tub-ru.yandex.net/i?id=105008182-51-72&amp;n=21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85721" y="2357431"/>
            <a:ext cx="1244159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8354" name="Picture 2" descr="http://www.dribin.by/wp-content/uploads/2016/07/8a38ab384b2a1e8d9b016b298d8a2799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42845" y="3571876"/>
            <a:ext cx="1394165" cy="928694"/>
          </a:xfrm>
          <a:prstGeom prst="rect">
            <a:avLst/>
          </a:prstGeom>
          <a:noFill/>
        </p:spPr>
      </p:pic>
      <p:pic>
        <p:nvPicPr>
          <p:cNvPr id="228356" name="Picture 4" descr="http://auto-mir.com/tpl/images/post/415_b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85720" y="1214423"/>
            <a:ext cx="1214446" cy="1028231"/>
          </a:xfrm>
          <a:prstGeom prst="rect">
            <a:avLst/>
          </a:prstGeom>
          <a:noFill/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5" y="5572140"/>
            <a:ext cx="953139" cy="78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8358" name="Picture 6" descr="http://www.giport.ru/img/news/2012/03/21/154846_9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642910" y="4786323"/>
            <a:ext cx="928694" cy="687897"/>
          </a:xfrm>
          <a:prstGeom prst="rect">
            <a:avLst/>
          </a:prstGeom>
          <a:noFill/>
        </p:spPr>
      </p:pic>
      <p:sp>
        <p:nvSpPr>
          <p:cNvPr id="46" name="Номер слайда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928794" y="571480"/>
            <a:ext cx="6786610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поддержку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отраслей экономики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«Комплексное развитие сельских территорий Усть-Абаканского района»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14423"/>
          <a:ext cx="3429024" cy="8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28586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8" y="2714620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транспортной системы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«Комплексная программа  модернизации и реформирования жилищно-коммунального хозяйства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«Жилище» 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000372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28" name="Схема 27"/>
          <p:cNvGraphicFramePr/>
          <p:nvPr/>
        </p:nvGraphicFramePr>
        <p:xfrm>
          <a:off x="5572132" y="3714752"/>
          <a:ext cx="3357586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Субсидии муниципальным казенным предприятиям на капитальный ремонт объектов коммунальной инфраструктуры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5000628" y="414338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171448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8" y="607220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52258" name="Picture 2" descr="https://foodovik.com/upload/iblock/708/70822a12497aeac48baa902dec4a6819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14282" y="1214422"/>
            <a:ext cx="1488292" cy="1071570"/>
          </a:xfrm>
          <a:prstGeom prst="rect">
            <a:avLst/>
          </a:prstGeom>
          <a:noFill/>
        </p:spPr>
      </p:pic>
      <p:pic>
        <p:nvPicPr>
          <p:cNvPr id="352260" name="Picture 4" descr="https://alliance-catalog.ru/uploads/user/origins/2019/70630a58542e3a8f4fcf7f77dba9a604.jpg"/>
          <p:cNvPicPr>
            <a:picLocks noChangeAspect="1" noChangeArrowheads="1"/>
          </p:cNvPicPr>
          <p:nvPr/>
        </p:nvPicPr>
        <p:blipFill>
          <a:blip r:embed="rId25" cstate="print"/>
          <a:srcRect r="11125"/>
          <a:stretch>
            <a:fillRect/>
          </a:stretch>
        </p:blipFill>
        <p:spPr bwMode="auto">
          <a:xfrm>
            <a:off x="142844" y="2428868"/>
            <a:ext cx="1556648" cy="1071570"/>
          </a:xfrm>
          <a:prstGeom prst="rect">
            <a:avLst/>
          </a:prstGeom>
          <a:noFill/>
        </p:spPr>
      </p:pic>
      <p:pic>
        <p:nvPicPr>
          <p:cNvPr id="352262" name="Picture 6" descr="https://iprim.ru/images/upload/800/35a/219712.pn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42844" y="3571876"/>
            <a:ext cx="1571636" cy="1434972"/>
          </a:xfrm>
          <a:prstGeom prst="rect">
            <a:avLst/>
          </a:prstGeom>
          <a:noFill/>
        </p:spPr>
      </p:pic>
      <p:pic>
        <p:nvPicPr>
          <p:cNvPr id="352264" name="Picture 8" descr="http://old.gorodsreda.ru/upload/iblock/7de/zhkh.jpg"/>
          <p:cNvPicPr>
            <a:picLocks noChangeAspect="1" noChangeArrowheads="1"/>
          </p:cNvPicPr>
          <p:nvPr/>
        </p:nvPicPr>
        <p:blipFill>
          <a:blip r:embed="rId27" cstate="print"/>
          <a:srcRect l="23163"/>
          <a:stretch>
            <a:fillRect/>
          </a:stretch>
        </p:blipFill>
        <p:spPr bwMode="auto">
          <a:xfrm>
            <a:off x="142844" y="5143512"/>
            <a:ext cx="1658917" cy="1214446"/>
          </a:xfrm>
          <a:prstGeom prst="rect">
            <a:avLst/>
          </a:prstGeom>
          <a:noFill/>
        </p:spPr>
      </p:pic>
      <p:grpSp>
        <p:nvGrpSpPr>
          <p:cNvPr id="50" name="Группа 36"/>
          <p:cNvGrpSpPr/>
          <p:nvPr/>
        </p:nvGrpSpPr>
        <p:grpSpPr>
          <a:xfrm>
            <a:off x="5500694" y="2071677"/>
            <a:ext cx="3429024" cy="451244"/>
            <a:chOff x="0" y="140484"/>
            <a:chExt cx="3429024" cy="31122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0" y="140484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Обеспечение благоустроенным жильем граждан, проживающих в сельской местности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53" name="Группа 36"/>
          <p:cNvGrpSpPr/>
          <p:nvPr/>
        </p:nvGrpSpPr>
        <p:grpSpPr>
          <a:xfrm>
            <a:off x="5500694" y="2500306"/>
            <a:ext cx="3429024" cy="500066"/>
            <a:chOff x="0" y="140484"/>
            <a:chExt cx="3429024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Скругленный прямоугольник 4"/>
            <p:cNvSpPr/>
            <p:nvPr/>
          </p:nvSpPr>
          <p:spPr>
            <a:xfrm>
              <a:off x="0" y="140484"/>
              <a:ext cx="3395351" cy="3448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проектов комплексного развития сельских территорий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56" name="Стрелка вправо 55"/>
          <p:cNvSpPr/>
          <p:nvPr/>
        </p:nvSpPr>
        <p:spPr>
          <a:xfrm rot="1262454">
            <a:off x="4954411" y="2082231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Стрелка вправо 56"/>
          <p:cNvSpPr/>
          <p:nvPr/>
        </p:nvSpPr>
        <p:spPr>
          <a:xfrm rot="1551034">
            <a:off x="4883608" y="2383337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3" y="1357298"/>
            <a:ext cx="1428759" cy="97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субъектов малого и среднего предпринимательства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9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9" y="2643182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торговли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"Повышение эффективности управления муниципальными финансами Усть-Абаканского района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муниципального имущества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4" y="5214951"/>
            <a:ext cx="1512183" cy="10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6" name="Схема 25"/>
          <p:cNvGraphicFramePr/>
          <p:nvPr/>
        </p:nvGraphicFramePr>
        <p:xfrm>
          <a:off x="5572132" y="2571745"/>
          <a:ext cx="3357586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71462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14282" y="3714753"/>
            <a:ext cx="1428760" cy="1147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1188" name="Picture 4" descr="https://im2-tub-ru.yandex.net/i?id=6518027b53cfaee80ff74f8f41fe2722&amp;n=33&amp;h=215&amp;w=32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14282" y="2500307"/>
            <a:ext cx="1428760" cy="951033"/>
          </a:xfrm>
          <a:prstGeom prst="rect">
            <a:avLst/>
          </a:prstGeom>
          <a:noFill/>
        </p:spPr>
      </p:pic>
      <p:graphicFrame>
        <p:nvGraphicFramePr>
          <p:cNvPr id="28" name="Схема 27"/>
          <p:cNvGraphicFramePr/>
          <p:nvPr/>
        </p:nvGraphicFramePr>
        <p:xfrm>
          <a:off x="5500694" y="3714752"/>
          <a:ext cx="3429024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29" name="Стрелка вправо 28"/>
          <p:cNvSpPr/>
          <p:nvPr/>
        </p:nvSpPr>
        <p:spPr>
          <a:xfrm>
            <a:off x="5000629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Выравнивание бюджетной обеспеченности и обеспечение сбалансированности бюджетов поселений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" name="Группа 36"/>
          <p:cNvGrpSpPr/>
          <p:nvPr/>
        </p:nvGrpSpPr>
        <p:grpSpPr>
          <a:xfrm>
            <a:off x="5500695" y="6357935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государственной политики в сфере государственных закупок, обслуживание мун.долга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40" name="Стрелка вправо 39"/>
          <p:cNvSpPr/>
          <p:nvPr/>
        </p:nvSpPr>
        <p:spPr>
          <a:xfrm>
            <a:off x="5000629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9" y="1928802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9" y="592933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4945938" y="6266339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643050"/>
            <a:ext cx="3143272" cy="15716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«Улучшение условий охраны труда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642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 rot="20092628">
            <a:off x="4951031" y="1739067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242886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4850" name="Picture 2" descr="https://cf.ppt-online.org/files/slide/u/uDGsiWxr7LIjhUTSVZpMo3ezR8FNH0c1YX4a2v/slide-20.jpg"/>
          <p:cNvPicPr>
            <a:picLocks noChangeAspect="1" noChangeArrowheads="1"/>
          </p:cNvPicPr>
          <p:nvPr/>
        </p:nvPicPr>
        <p:blipFill>
          <a:blip r:embed="rId9" cstate="print"/>
          <a:srcRect l="66651" t="44922" r="1855" b="2343"/>
          <a:stretch>
            <a:fillRect/>
          </a:stretch>
        </p:blipFill>
        <p:spPr bwMode="auto">
          <a:xfrm>
            <a:off x="642910" y="1357298"/>
            <a:ext cx="857256" cy="1076554"/>
          </a:xfrm>
          <a:prstGeom prst="rect">
            <a:avLst/>
          </a:prstGeom>
          <a:noFill/>
        </p:spPr>
      </p:pic>
      <p:pic>
        <p:nvPicPr>
          <p:cNvPr id="334852" name="Picture 4" descr="https://cf2.ppt-online.org/files2/slide/z/ZLFXh9oK0wiHSf2pDN6cExBYzsm4JqO5CVGvg1Pej/slide-5.jpg"/>
          <p:cNvPicPr>
            <a:picLocks noChangeAspect="1" noChangeArrowheads="1"/>
          </p:cNvPicPr>
          <p:nvPr/>
        </p:nvPicPr>
        <p:blipFill>
          <a:blip r:embed="rId10" cstate="print"/>
          <a:srcRect l="84229" t="4889" b="68709"/>
          <a:stretch>
            <a:fillRect/>
          </a:stretch>
        </p:blipFill>
        <p:spPr bwMode="auto">
          <a:xfrm>
            <a:off x="642910" y="2643182"/>
            <a:ext cx="928694" cy="1164513"/>
          </a:xfrm>
          <a:prstGeom prst="rect">
            <a:avLst/>
          </a:prstGeom>
          <a:noFill/>
        </p:spPr>
      </p:pic>
      <p:graphicFrame>
        <p:nvGraphicFramePr>
          <p:cNvPr id="25" name="Схема 24"/>
          <p:cNvGraphicFramePr/>
          <p:nvPr/>
        </p:nvGraphicFramePr>
        <p:xfrm>
          <a:off x="5500694" y="2143116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30" name="Схема 29"/>
          <p:cNvGraphicFramePr/>
          <p:nvPr/>
        </p:nvGraphicFramePr>
        <p:xfrm>
          <a:off x="5500694" y="3000372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31" name="Стрелка вправо 30"/>
          <p:cNvSpPr/>
          <p:nvPr/>
        </p:nvSpPr>
        <p:spPr>
          <a:xfrm rot="1998494">
            <a:off x="4952191" y="304707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123728" y="292494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071538" y="642919"/>
            <a:ext cx="7715304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расходы муниципального образования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Усть-Абаканский район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29388" y="1071546"/>
            <a:ext cx="239115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9 254,4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тыс. рублей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15347" y="1620615"/>
            <a:ext cx="2644815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представительного органа муниципального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5720" y="2357430"/>
            <a:ext cx="17825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7 811,6 тыс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10" y="1500174"/>
            <a:ext cx="729813" cy="52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3920508" y="2208853"/>
            <a:ext cx="1893185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 Главы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91880" y="2708920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4 186,7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730530" y="1848814"/>
            <a:ext cx="2286000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Контрольно-счетной палаты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16216" y="2348880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3 9</a:t>
            </a:r>
            <a:r>
              <a:rPr lang="en-US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22,3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71472" y="4786322"/>
            <a:ext cx="2162002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прочих обязательств государства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428728" y="5357826"/>
            <a:ext cx="1692579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1 901,0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1916832"/>
            <a:ext cx="785818" cy="543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Прямоугольник 36"/>
          <p:cNvSpPr/>
          <p:nvPr/>
        </p:nvSpPr>
        <p:spPr>
          <a:xfrm>
            <a:off x="214282" y="3429000"/>
            <a:ext cx="2714644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муниципального 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0643" name="Picture 3"/>
          <p:cNvPicPr>
            <a:picLocks noChangeAspect="1" noChangeArrowheads="1"/>
          </p:cNvPicPr>
          <p:nvPr/>
        </p:nvPicPr>
        <p:blipFill>
          <a:blip r:embed="rId5" cstate="print"/>
          <a:srcRect l="12569" t="8333" r="66636" b="8333"/>
          <a:stretch>
            <a:fillRect/>
          </a:stretch>
        </p:blipFill>
        <p:spPr bwMode="auto">
          <a:xfrm>
            <a:off x="214282" y="3071810"/>
            <a:ext cx="612326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TextBox 37"/>
          <p:cNvSpPr txBox="1"/>
          <p:nvPr/>
        </p:nvSpPr>
        <p:spPr>
          <a:xfrm>
            <a:off x="142844" y="3929066"/>
            <a:ext cx="1692579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1 242,7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842330" y="3140968"/>
            <a:ext cx="3301670" cy="10926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отдельных государственных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полномочий по организации мероприятий при осуществлении деятельности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обращению с животными без владельцев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940152" y="2924944"/>
            <a:ext cx="857256" cy="571504"/>
          </a:xfrm>
          <a:prstGeom prst="roundRect">
            <a:avLst>
              <a:gd name="adj" fmla="val 10000"/>
            </a:avLst>
          </a:prstGeom>
          <a:blipFill rotWithShape="1">
            <a:blip r:embed="rId6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0647" name="Picture 7" descr="http://www.admin.ksp-vrn.ru/uploads/520dbf4345416ef70caed72d2ddf63c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6" y="1563062"/>
            <a:ext cx="447479" cy="450808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5940152" y="4293096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5 920,0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563888" y="5013176"/>
            <a:ext cx="2162002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"Редакция газеты "Усть-Абаканские известия" 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063954" y="5727556"/>
            <a:ext cx="1734257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12 546,2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9" name="Picture 9" descr="http://vs19.ru:8181/media/2014/01/logo-u-abakanskie-izvestiya%5b14%5d.jpg"/>
          <p:cNvPicPr>
            <a:picLocks noChangeAspect="1" noChangeArrowheads="1"/>
          </p:cNvPicPr>
          <p:nvPr/>
        </p:nvPicPr>
        <p:blipFill>
          <a:blip r:embed="rId8" cstate="print"/>
          <a:srcRect r="9999"/>
          <a:stretch>
            <a:fillRect/>
          </a:stretch>
        </p:blipFill>
        <p:spPr bwMode="auto">
          <a:xfrm>
            <a:off x="2920946" y="4655986"/>
            <a:ext cx="1714512" cy="419101"/>
          </a:xfrm>
          <a:prstGeom prst="rect">
            <a:avLst/>
          </a:prstGeom>
          <a:noFill/>
        </p:spPr>
      </p:pic>
      <p:pic>
        <p:nvPicPr>
          <p:cNvPr id="240651" name="Picture 11" descr="http://utmagazine.ru/uploads/content/1f5c4ac69b7e8be7d7153326934b258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596" y="4500570"/>
            <a:ext cx="642942" cy="514354"/>
          </a:xfrm>
          <a:prstGeom prst="rect">
            <a:avLst/>
          </a:prstGeom>
          <a:noFill/>
        </p:spPr>
      </p:pic>
      <p:sp>
        <p:nvSpPr>
          <p:cNvPr id="32" name="Номер слайда 31"/>
          <p:cNvSpPr>
            <a:spLocks noGrp="1"/>
          </p:cNvSpPr>
          <p:nvPr>
            <p:ph type="sldNum" sz="quarter" idx="12"/>
          </p:nvPr>
        </p:nvSpPr>
        <p:spPr>
          <a:xfrm>
            <a:off x="7852793" y="6200652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z="1300" smtClean="0"/>
              <a:pPr>
                <a:defRPr/>
              </a:pPr>
              <a:t>55</a:t>
            </a:fld>
            <a:endParaRPr lang="ru-RU" sz="1300" dirty="0"/>
          </a:p>
        </p:txBody>
      </p:sp>
      <p:sp>
        <p:nvSpPr>
          <p:cNvPr id="36" name="Нижний колонтитул 35"/>
          <p:cNvSpPr>
            <a:spLocks noGrp="1"/>
          </p:cNvSpPr>
          <p:nvPr>
            <p:ph type="ftr" sz="quarter" idx="11"/>
          </p:nvPr>
        </p:nvSpPr>
        <p:spPr>
          <a:xfrm>
            <a:off x="1979712" y="6309320"/>
            <a:ext cx="3233749" cy="365125"/>
          </a:xfrm>
        </p:spPr>
        <p:txBody>
          <a:bodyPr/>
          <a:lstStyle/>
          <a:p>
            <a:pPr>
              <a:defRPr/>
            </a:pPr>
            <a:r>
              <a:rPr lang="ru-RU" sz="1300" dirty="0" smtClean="0"/>
              <a:t>Управление финансов и экономики</a:t>
            </a:r>
            <a:endParaRPr lang="ru-RU" sz="1300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6588224" y="5085184"/>
            <a:ext cx="2286000" cy="149271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084168" y="6381328"/>
            <a:ext cx="1359155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8,2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pic>
        <p:nvPicPr>
          <p:cNvPr id="49" name="Рисунок 48" descr="https://cf3.ppt-online.org/files3/slide/j/j1sHCDUyTYmMuXfEeRVB3cFzq4SlGb9gpZkh0A/slide-4.jpg"/>
          <p:cNvPicPr/>
          <p:nvPr/>
        </p:nvPicPr>
        <p:blipFill>
          <a:blip r:embed="rId10" cstate="print"/>
          <a:srcRect l="19879" t="53202" r="21183" b="2135"/>
          <a:stretch>
            <a:fillRect/>
          </a:stretch>
        </p:blipFill>
        <p:spPr bwMode="auto">
          <a:xfrm>
            <a:off x="5940152" y="5589240"/>
            <a:ext cx="938905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Прямоугольник 44"/>
          <p:cNvSpPr/>
          <p:nvPr/>
        </p:nvSpPr>
        <p:spPr>
          <a:xfrm>
            <a:off x="3347864" y="3429000"/>
            <a:ext cx="2286000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Зарезервированные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средства на реализацию инициативных проектов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275856" y="4077072"/>
            <a:ext cx="1484189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pic>
        <p:nvPicPr>
          <p:cNvPr id="7170" name="Picture 2" descr="https://static.tildacdn.com/tild6462-3461-4563-b238-333666653561/Screenshot_1.png"/>
          <p:cNvPicPr>
            <a:picLocks noChangeAspect="1" noChangeArrowheads="1"/>
          </p:cNvPicPr>
          <p:nvPr/>
        </p:nvPicPr>
        <p:blipFill>
          <a:blip r:embed="rId11" cstate="print"/>
          <a:srcRect l="46461" t="30204" r="13139" b="12941"/>
          <a:stretch>
            <a:fillRect/>
          </a:stretch>
        </p:blipFill>
        <p:spPr bwMode="auto">
          <a:xfrm>
            <a:off x="3059832" y="3140968"/>
            <a:ext cx="720080" cy="5760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43042" y="1000109"/>
            <a:ext cx="6929486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 долг- объём основного долга по бюджетным кредитам, привлеченным в местный бюджет, долга по кредитам, полученным муниципальным образованием от кредитных организаций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57355" y="3786190"/>
            <a:ext cx="678661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Структура муниципального долга выглядит следующим образом:</a:t>
            </a:r>
            <a:endParaRPr lang="ru-RU" b="1" dirty="0">
              <a:solidFill>
                <a:srgbClr val="C00000"/>
              </a:solidFill>
            </a:endParaRPr>
          </a:p>
        </p:txBody>
      </p:sp>
      <p:grpSp>
        <p:nvGrpSpPr>
          <p:cNvPr id="2" name="Группа 10"/>
          <p:cNvGrpSpPr/>
          <p:nvPr/>
        </p:nvGrpSpPr>
        <p:grpSpPr>
          <a:xfrm>
            <a:off x="2643174" y="4679163"/>
            <a:ext cx="4286280" cy="1821670"/>
            <a:chOff x="1928794" y="3571876"/>
            <a:chExt cx="2714644" cy="1214446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2571736" y="3571876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 smtClean="0"/>
            </a:p>
            <a:p>
              <a:pPr algn="ctr"/>
              <a:r>
                <a:rPr lang="ru-RU" dirty="0" smtClean="0"/>
                <a:t>Привлечение</a:t>
              </a:r>
              <a:r>
                <a:rPr lang="ru-RU" sz="1600" dirty="0" smtClean="0"/>
                <a:t> </a:t>
              </a:r>
              <a:r>
                <a:rPr lang="ru-RU" dirty="0" smtClean="0"/>
                <a:t>бюджетных кредитов</a:t>
              </a:r>
            </a:p>
            <a:p>
              <a:pPr algn="ctr"/>
              <a:endParaRPr lang="ru-RU" sz="1600" dirty="0" smtClean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571736" y="4214818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 smtClean="0"/>
            </a:p>
            <a:p>
              <a:pPr algn="ctr"/>
              <a:r>
                <a:rPr lang="ru-RU" sz="1900" dirty="0" smtClean="0"/>
                <a:t>Привлечение банковских кредитов</a:t>
              </a:r>
            </a:p>
            <a:p>
              <a:pPr algn="ctr"/>
              <a:endParaRPr lang="ru-RU" dirty="0" smtClean="0"/>
            </a:p>
          </p:txBody>
        </p:sp>
        <p:grpSp>
          <p:nvGrpSpPr>
            <p:cNvPr id="3" name="Группа 114"/>
            <p:cNvGrpSpPr/>
            <p:nvPr/>
          </p:nvGrpSpPr>
          <p:grpSpPr>
            <a:xfrm rot="16200000">
              <a:off x="1823264" y="3939350"/>
              <a:ext cx="711138" cy="500072"/>
              <a:chOff x="3825794" y="2071673"/>
              <a:chExt cx="1561242" cy="500072"/>
            </a:xfrm>
          </p:grpSpPr>
          <p:cxnSp>
            <p:nvCxnSpPr>
              <p:cNvPr id="18" name="Прямая соединительная линия 17"/>
              <p:cNvCxnSpPr/>
              <p:nvPr/>
            </p:nvCxnSpPr>
            <p:spPr>
              <a:xfrm flipV="1">
                <a:off x="3858890" y="2071673"/>
                <a:ext cx="1528146" cy="6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единительная линия 18"/>
              <p:cNvCxnSpPr/>
              <p:nvPr/>
            </p:nvCxnSpPr>
            <p:spPr>
              <a:xfrm rot="5400000">
                <a:off x="3577330" y="2320144"/>
                <a:ext cx="500065" cy="3137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928794" y="3833817"/>
              <a:ext cx="500065" cy="1429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928803"/>
            <a:ext cx="1280169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3">
                <a:lumMod val="75000"/>
                <a:alpha val="60000"/>
              </a:schemeClr>
            </a:glow>
          </a:effectLst>
        </p:spPr>
      </p:pic>
      <p:sp>
        <p:nvSpPr>
          <p:cNvPr id="22" name="TextBox 21"/>
          <p:cNvSpPr txBox="1"/>
          <p:nvPr/>
        </p:nvSpPr>
        <p:spPr>
          <a:xfrm>
            <a:off x="1714480" y="2428868"/>
            <a:ext cx="6786610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7030A0"/>
                </a:solidFill>
              </a:rPr>
              <a:t>Поскольку бюджет Усть-Абаканского района формируется с дефицитом, то для финансирования расходов, не обеспеченных доходами, привлекаются банковские кредиты, кредиты из республиканского бюджета.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56</a:t>
            </a:fld>
            <a:endParaRPr lang="ru-RU" dirty="0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pic>
        <p:nvPicPr>
          <p:cNvPr id="32" name="Рисунок 5" descr="деньги в мешках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572008"/>
            <a:ext cx="193115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6"/>
          <p:cNvSpPr txBox="1">
            <a:spLocks noChangeArrowheads="1"/>
          </p:cNvSpPr>
          <p:nvPr/>
        </p:nvSpPr>
        <p:spPr bwMode="auto">
          <a:xfrm>
            <a:off x="500033" y="4714885"/>
            <a:ext cx="1598612" cy="712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000" b="1" dirty="0">
                <a:solidFill>
                  <a:schemeClr val="bg1"/>
                </a:solidFill>
                <a:latin typeface="Constantia" pitchFamily="18" charset="0"/>
              </a:rPr>
              <a:t>долг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857489" y="4357695"/>
            <a:ext cx="3500462" cy="85725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Расхода на обслуживание муниципального долга</a:t>
            </a:r>
          </a:p>
          <a:p>
            <a:pPr algn="ctr"/>
            <a:r>
              <a:rPr lang="ru-RU" b="1" dirty="0" smtClean="0"/>
              <a:t> (тыс. руб.)</a:t>
            </a:r>
            <a:endParaRPr lang="ru-RU" sz="1600" b="1" dirty="0" smtClean="0"/>
          </a:p>
        </p:txBody>
      </p:sp>
      <p:graphicFrame>
        <p:nvGraphicFramePr>
          <p:cNvPr id="35" name="Таблица 34"/>
          <p:cNvGraphicFramePr>
            <a:graphicFrameLocks noGrp="1"/>
          </p:cNvGraphicFramePr>
          <p:nvPr/>
        </p:nvGraphicFramePr>
        <p:xfrm>
          <a:off x="2857488" y="5429264"/>
          <a:ext cx="3500463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821"/>
                <a:gridCol w="1166821"/>
                <a:gridCol w="1166821"/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2024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2025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2026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2" name="Рисунок 21" descr="https://promdevelop.ru/wp-content/uploads/2018/07/2131323-1024x683-e153071937726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4643446"/>
            <a:ext cx="1771421" cy="1039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" name="Диаграмма 15"/>
          <p:cNvGraphicFramePr>
            <a:graphicFrameLocks/>
          </p:cNvGraphicFramePr>
          <p:nvPr/>
        </p:nvGraphicFramePr>
        <p:xfrm>
          <a:off x="214282" y="1714488"/>
          <a:ext cx="3997715" cy="2426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6" name="Прямоугольник 35"/>
          <p:cNvSpPr/>
          <p:nvPr/>
        </p:nvSpPr>
        <p:spPr>
          <a:xfrm>
            <a:off x="1043608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01.01.2025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979712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01.01.2026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987824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01.01.2027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graphicFrame>
        <p:nvGraphicFramePr>
          <p:cNvPr id="39" name="Диаграмма 15"/>
          <p:cNvGraphicFramePr>
            <a:graphicFrameLocks/>
          </p:cNvGraphicFramePr>
          <p:nvPr/>
        </p:nvGraphicFramePr>
        <p:xfrm>
          <a:off x="4357686" y="1714488"/>
          <a:ext cx="4500000" cy="2422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3" name="Text Box 12"/>
          <p:cNvSpPr txBox="1">
            <a:spLocks noChangeArrowheads="1"/>
          </p:cNvSpPr>
          <p:nvPr/>
        </p:nvSpPr>
        <p:spPr bwMode="auto">
          <a:xfrm>
            <a:off x="251971" y="1149317"/>
            <a:ext cx="4245163" cy="576240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муниципального </a:t>
            </a:r>
            <a:r>
              <a:rPr lang="ru-RU" altLang="ru-RU" sz="1600" b="1" dirty="0" smtClean="0">
                <a:latin typeface="Constantia" pitchFamily="18" charset="0"/>
              </a:rPr>
              <a:t>долга (тыс. руб.)</a:t>
            </a:r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44" name="Text Box 12"/>
          <p:cNvSpPr txBox="1">
            <a:spLocks noChangeArrowheads="1"/>
          </p:cNvSpPr>
          <p:nvPr/>
        </p:nvSpPr>
        <p:spPr bwMode="auto">
          <a:xfrm>
            <a:off x="4644001" y="857232"/>
            <a:ext cx="4214280" cy="868325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endParaRPr lang="ru-RU" altLang="ru-RU" sz="1600" b="1" dirty="0" smtClean="0">
              <a:latin typeface="Constantia" pitchFamily="18" charset="0"/>
            </a:endParaRP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муниципального долга по муниципальным гарантиям (тыс. руб.)</a:t>
            </a:r>
          </a:p>
          <a:p>
            <a:pPr algn="ctr" eaLnBrk="1" hangingPunct="1"/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572132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01.01.2025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500826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01.01.2026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500958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01.01.2027 </a:t>
            </a:r>
            <a:endParaRPr lang="ru-RU" sz="1200" b="1" dirty="0">
              <a:solidFill>
                <a:srgbClr val="C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Дополнительная информация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71604" y="714356"/>
            <a:ext cx="657229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 и обратная связь</a:t>
            </a:r>
          </a:p>
        </p:txBody>
      </p:sp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500034" y="1357298"/>
            <a:ext cx="7643866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Брошюра подготовлена Управлением финансов и экономики администрации Усть-Абаканского район РХ</a:t>
            </a:r>
          </a:p>
          <a:p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Ответственный </a:t>
            </a:r>
            <a:r>
              <a:rPr lang="ru-RU" sz="1600" b="1" dirty="0">
                <a:solidFill>
                  <a:srgbClr val="002060"/>
                </a:solidFill>
              </a:rPr>
              <a:t>исполнитель: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Первый заместитель Главы администрации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Усть-Абаканского района  - руководитель УФиЭ </a:t>
            </a:r>
            <a:r>
              <a:rPr lang="ru-RU" sz="1600" b="1" dirty="0">
                <a:solidFill>
                  <a:srgbClr val="002060"/>
                </a:solidFill>
              </a:rPr>
              <a:t>администрации Усть-Абаканского района </a:t>
            </a:r>
            <a:r>
              <a:rPr lang="ru-RU" sz="1600" b="1" dirty="0" smtClean="0">
                <a:solidFill>
                  <a:srgbClr val="002060"/>
                </a:solidFill>
              </a:rPr>
              <a:t>       Потылицына </a:t>
            </a:r>
            <a:r>
              <a:rPr lang="ru-RU" sz="1600" b="1" dirty="0">
                <a:solidFill>
                  <a:srgbClr val="002060"/>
                </a:solidFill>
              </a:rPr>
              <a:t>Н.А</a:t>
            </a:r>
            <a:r>
              <a:rPr lang="ru-RU" sz="1600" b="1" dirty="0" smtClean="0">
                <a:solidFill>
                  <a:srgbClr val="002060"/>
                </a:solidFill>
              </a:rPr>
              <a:t>.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39552" y="3140968"/>
            <a:ext cx="84296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Адрес:</a:t>
            </a:r>
            <a:r>
              <a:rPr lang="ru-RU" dirty="0" smtClean="0"/>
              <a:t> 655100, Республика Хакасия, р.п. Усть-Абакан, ул. Рабочая 9</a:t>
            </a:r>
          </a:p>
          <a:p>
            <a:endParaRPr lang="ru-RU" b="1" dirty="0" smtClean="0"/>
          </a:p>
          <a:p>
            <a:r>
              <a:rPr lang="ru-RU" b="1" dirty="0" smtClean="0"/>
              <a:t>Электронная почта : </a:t>
            </a:r>
            <a:r>
              <a:rPr lang="en-US" b="1" dirty="0" smtClean="0">
                <a:solidFill>
                  <a:srgbClr val="002060"/>
                </a:solidFill>
              </a:rPr>
              <a:t>upr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finansov@list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ru 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</a:p>
          <a:p>
            <a:endParaRPr lang="ru-RU" dirty="0" smtClean="0"/>
          </a:p>
          <a:p>
            <a:r>
              <a:rPr lang="ru-RU" b="1" dirty="0" smtClean="0"/>
              <a:t>Телефон 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rgbClr val="002060"/>
                </a:solidFill>
              </a:rPr>
              <a:t>тел.(390-32)</a:t>
            </a:r>
            <a:r>
              <a:rPr lang="en-US" b="1" dirty="0" smtClean="0">
                <a:solidFill>
                  <a:srgbClr val="002060"/>
                </a:solidFill>
              </a:rPr>
              <a:t>2-</a:t>
            </a:r>
            <a:r>
              <a:rPr lang="ru-RU" b="1" dirty="0" smtClean="0">
                <a:solidFill>
                  <a:srgbClr val="002060"/>
                </a:solidFill>
              </a:rPr>
              <a:t>00</a:t>
            </a:r>
            <a:r>
              <a:rPr lang="en-US" b="1" dirty="0" smtClean="0">
                <a:solidFill>
                  <a:srgbClr val="002060"/>
                </a:solidFill>
              </a:rPr>
              <a:t>-</a:t>
            </a:r>
            <a:r>
              <a:rPr lang="ru-RU" b="1" dirty="0" smtClean="0">
                <a:solidFill>
                  <a:srgbClr val="002060"/>
                </a:solidFill>
              </a:rPr>
              <a:t>73, 2-14-32</a:t>
            </a:r>
          </a:p>
          <a:p>
            <a:endParaRPr lang="ru-RU" b="1" dirty="0" smtClean="0"/>
          </a:p>
          <a:p>
            <a:r>
              <a:rPr lang="ru-RU" b="1" dirty="0" smtClean="0"/>
              <a:t>Режим работы:</a:t>
            </a:r>
            <a:endParaRPr lang="ru-RU" dirty="0" smtClean="0"/>
          </a:p>
          <a:p>
            <a:r>
              <a:rPr lang="ru-RU" dirty="0" smtClean="0"/>
              <a:t>Понедельник - пятница с 8:00 до 17:00.</a:t>
            </a:r>
          </a:p>
          <a:p>
            <a:r>
              <a:rPr lang="ru-RU" dirty="0" smtClean="0"/>
              <a:t>Перерыв с 12:00 до 13:00</a:t>
            </a:r>
          </a:p>
          <a:p>
            <a:r>
              <a:rPr lang="ru-RU" dirty="0" smtClean="0"/>
              <a:t>Выходные дни: суббота, воскресенье</a:t>
            </a:r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611560" y="6021288"/>
          <a:ext cx="7929618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57290" y="2143117"/>
            <a:ext cx="71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59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32" name="圆角矩形 8"/>
          <p:cNvSpPr/>
          <p:nvPr/>
        </p:nvSpPr>
        <p:spPr>
          <a:xfrm>
            <a:off x="1071539" y="642918"/>
            <a:ext cx="4857784" cy="857256"/>
          </a:xfrm>
          <a:prstGeom prst="round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圆角矩形 9"/>
          <p:cNvSpPr/>
          <p:nvPr/>
        </p:nvSpPr>
        <p:spPr>
          <a:xfrm>
            <a:off x="214282" y="1857364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Доходы бюджета - денежные средства поступающие в бюджет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圆角矩形 10"/>
          <p:cNvSpPr/>
          <p:nvPr/>
        </p:nvSpPr>
        <p:spPr>
          <a:xfrm>
            <a:off x="214282" y="2571745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- денежные средства, выплачиваемые из бюджета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圆角矩形 10"/>
          <p:cNvSpPr/>
          <p:nvPr/>
        </p:nvSpPr>
        <p:spPr>
          <a:xfrm>
            <a:off x="179512" y="4437112"/>
            <a:ext cx="5643602" cy="64294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- средства, предоставляемые одним бюджетом бюджетной системы другому бюджету бюджетной системы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圆角矩形 11"/>
          <p:cNvSpPr/>
          <p:nvPr/>
        </p:nvSpPr>
        <p:spPr>
          <a:xfrm>
            <a:off x="214282" y="3357562"/>
            <a:ext cx="5643602" cy="78581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Бюджетная система - совокупность федерального бюджета, бюджетов субъектов Российской Федерации, местных бюджетов и бюджетов государственных внебюджетных фондов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圆角矩形 10"/>
          <p:cNvSpPr/>
          <p:nvPr/>
        </p:nvSpPr>
        <p:spPr>
          <a:xfrm>
            <a:off x="179512" y="5301208"/>
            <a:ext cx="5643602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Дефицит бюджета - превышение расходов бюджета над его доходами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圆角矩形 10"/>
          <p:cNvSpPr/>
          <p:nvPr/>
        </p:nvSpPr>
        <p:spPr>
          <a:xfrm>
            <a:off x="179512" y="6021288"/>
            <a:ext cx="5715040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Профицит бюджета - превышение доходов бюджета над его расходами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Picture 2" descr="http://admduliapino.ru/tinybrowser/images/byudget/_full/_budzh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7" y="5242466"/>
            <a:ext cx="2423301" cy="1615534"/>
          </a:xfrm>
          <a:prstGeom prst="rect">
            <a:avLst/>
          </a:prstGeom>
          <a:noFill/>
        </p:spPr>
      </p:pic>
      <p:pic>
        <p:nvPicPr>
          <p:cNvPr id="43" name="Picture 2" descr="http://img-fotki.yandex.ru/get/5903/moon-light311.16/0_63628_a2542b8a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2071679"/>
            <a:ext cx="1643074" cy="1314913"/>
          </a:xfrm>
          <a:prstGeom prst="rect">
            <a:avLst/>
          </a:prstGeom>
          <a:noFill/>
        </p:spPr>
      </p:pic>
      <p:sp>
        <p:nvSpPr>
          <p:cNvPr id="44" name="Прямоугольник 43"/>
          <p:cNvSpPr/>
          <p:nvPr/>
        </p:nvSpPr>
        <p:spPr>
          <a:xfrm rot="1743136">
            <a:off x="6427393" y="2910214"/>
            <a:ext cx="861251" cy="214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4" descr="http://img1.cliparto.com/pic/s/213035/3574399-red-purs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3571876"/>
            <a:ext cx="1643074" cy="1435527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6572264" y="4143381"/>
            <a:ext cx="971550" cy="3125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pic>
        <p:nvPicPr>
          <p:cNvPr id="20" name="Рисунок 19" descr="http://omskgazzeta.ru/images/vo/spiridonov/2018/10/main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1" y="214291"/>
            <a:ext cx="2582105" cy="15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00034" y="285729"/>
            <a:ext cx="8458200" cy="88741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Что такое бюджет? Какие бывают бюджеты?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4" name="Номер слайда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2534853" y="1024240"/>
            <a:ext cx="3935393" cy="90294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2700" b="1" i="0" u="none" strike="noStrike" kern="1200" cap="all" spc="0" normalizeH="0" baseline="0" noProof="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Какие бывают бюджеты?</a:t>
            </a:r>
            <a:endParaRPr kumimoji="0" lang="ru-RU" sz="2700" b="1" i="0" u="none" strike="noStrike" kern="1200" cap="all" spc="0" normalizeH="0" baseline="0" noProof="0" dirty="0">
              <a:ln w="0"/>
              <a:solidFill>
                <a:schemeClr val="accent1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63118" y="2373254"/>
            <a:ext cx="3078865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публично-правовых образований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5408" y="2373255"/>
            <a:ext cx="2232248" cy="112229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семей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125348" y="2373254"/>
            <a:ext cx="2232248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организаций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49514" y="4321257"/>
            <a:ext cx="2376264" cy="1748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Российской Федерации </a:t>
            </a:r>
            <a:r>
              <a:rPr lang="ru-RU" sz="1400" dirty="0" smtClean="0">
                <a:solidFill>
                  <a:srgbClr val="C00000"/>
                </a:solidFill>
              </a:rPr>
              <a:t>(федеральный бюджет, бюджеты государственных внебюджетных фондов РФ)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091859" y="4341843"/>
            <a:ext cx="3033489" cy="17281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С</a:t>
            </a:r>
            <a:r>
              <a:rPr lang="ru-RU" b="1" dirty="0" smtClean="0">
                <a:solidFill>
                  <a:srgbClr val="C00000"/>
                </a:solidFill>
              </a:rPr>
              <a:t>убъектов Российской Федерации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(региональные бюджеты, бюджеты территориальных фондов обязательного медицинского страхования)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396216" y="4357320"/>
            <a:ext cx="2479747" cy="17487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Муниципальных образований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 (местные бюджеты муниципальных районов, городских округов, городских и сельских поселений)</a:t>
            </a:r>
            <a:endParaRPr lang="ru-RU" sz="1400" dirty="0">
              <a:solidFill>
                <a:srgbClr val="C00000"/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4502552" y="3495555"/>
            <a:ext cx="3729" cy="84373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19" name="Прямая со стрелкой 18"/>
          <p:cNvCxnSpPr>
            <a:endCxn id="17" idx="0"/>
          </p:cNvCxnSpPr>
          <p:nvPr/>
        </p:nvCxnSpPr>
        <p:spPr>
          <a:xfrm>
            <a:off x="4502552" y="3495555"/>
            <a:ext cx="3133539" cy="861765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0" name="Прямая со стрелкой 19"/>
          <p:cNvCxnSpPr>
            <a:endCxn id="14" idx="0"/>
          </p:cNvCxnSpPr>
          <p:nvPr/>
        </p:nvCxnSpPr>
        <p:spPr>
          <a:xfrm flipH="1">
            <a:off x="1637646" y="3495555"/>
            <a:ext cx="2864906" cy="82570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1" name="Прямая со стрелкой 20"/>
          <p:cNvCxnSpPr>
            <a:stCxn id="7" idx="2"/>
            <a:endCxn id="10" idx="0"/>
          </p:cNvCxnSpPr>
          <p:nvPr/>
        </p:nvCxnSpPr>
        <p:spPr>
          <a:xfrm>
            <a:off x="4502551" y="1927186"/>
            <a:ext cx="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2" name="Прямая со стрелкой 21"/>
          <p:cNvCxnSpPr>
            <a:stCxn id="7" idx="2"/>
            <a:endCxn id="13" idx="0"/>
          </p:cNvCxnSpPr>
          <p:nvPr/>
        </p:nvCxnSpPr>
        <p:spPr>
          <a:xfrm>
            <a:off x="4502551" y="1927186"/>
            <a:ext cx="273892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3" name="Прямая со стрелкой 22"/>
          <p:cNvCxnSpPr>
            <a:stCxn id="7" idx="2"/>
            <a:endCxn id="11" idx="0"/>
          </p:cNvCxnSpPr>
          <p:nvPr/>
        </p:nvCxnSpPr>
        <p:spPr>
          <a:xfrm flipH="1">
            <a:off x="1671532" y="1927187"/>
            <a:ext cx="2831019" cy="446069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1" y="809625"/>
            <a:ext cx="9144000" cy="6048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softEdge rad="317500"/>
          </a:effectLst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solidFill>
                  <a:schemeClr val="bg1"/>
                </a:solidFill>
                <a:cs typeface="Times New Roman" pitchFamily="18" charset="0"/>
              </a:rPr>
              <a:t>I</a:t>
            </a:r>
            <a:r>
              <a:rPr lang="ru-RU" b="1" dirty="0" smtClean="0">
                <a:solidFill>
                  <a:schemeClr val="bg1"/>
                </a:solidFill>
                <a:cs typeface="Times New Roman" pitchFamily="18" charset="0"/>
              </a:rPr>
              <a:t>. Вводная часть</a:t>
            </a:r>
          </a:p>
        </p:txBody>
      </p:sp>
      <p:pic>
        <p:nvPicPr>
          <p:cNvPr id="9" name="Схема 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00306"/>
            <a:ext cx="5643602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500166" y="428604"/>
            <a:ext cx="7215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800" b="1" dirty="0" smtClean="0">
                <a:latin typeface="Constantia" pitchFamily="18" charset="0"/>
              </a:rPr>
              <a:t>Этапы формирования бюджета</a:t>
            </a:r>
            <a:endParaRPr lang="ru-RU" altLang="ru-RU" sz="2800" b="1" dirty="0">
              <a:latin typeface="Constantia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572132" y="3786190"/>
            <a:ext cx="3214710" cy="1569660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50000" algn="ctr"/>
            <a:r>
              <a:rPr lang="ru-RU" sz="1600" b="1" dirty="0" smtClean="0"/>
              <a:t>Проект бюджета </a:t>
            </a:r>
          </a:p>
          <a:p>
            <a:pPr indent="450000" algn="ctr"/>
            <a:r>
              <a:rPr lang="ru-RU" sz="1600" b="1" dirty="0" smtClean="0"/>
              <a:t>Усть-Абаканского района составляется и утверждается сроком на три года - очередной финансовый </a:t>
            </a:r>
          </a:p>
          <a:p>
            <a:pPr indent="450000" algn="ctr"/>
            <a:r>
              <a:rPr lang="ru-RU" sz="1600" b="1" dirty="0" smtClean="0"/>
              <a:t>и два последующих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7158" y="1142984"/>
            <a:ext cx="8429684" cy="830997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sz="1600" b="1" u="sng" dirty="0" smtClean="0">
                <a:solidFill>
                  <a:srgbClr val="C00000"/>
                </a:solidFill>
              </a:rPr>
              <a:t>Бюджетный процесс </a:t>
            </a:r>
            <a:r>
              <a:rPr lang="ru-RU" sz="1600" b="1" dirty="0" smtClean="0">
                <a:solidFill>
                  <a:srgbClr val="C00000"/>
                </a:solidFill>
              </a:rPr>
              <a:t>- это регламентированная законом деятельность органов государственной власти и местного самоуправления по составлению, рассмотрению, утверждению и исполнению бюджетов соответствующих уровней.</a:t>
            </a:r>
            <a:endParaRPr lang="en-US" b="1" dirty="0" smtClean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7158" y="2143116"/>
            <a:ext cx="8358246" cy="369332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b="1" dirty="0" smtClean="0"/>
              <a:t>Этапы формирования бюджета называются бюджетным процессом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7"/>
          <p:cNvSpPr>
            <a:spLocks noGrp="1"/>
          </p:cNvSpPr>
          <p:nvPr>
            <p:ph type="title"/>
          </p:nvPr>
        </p:nvSpPr>
        <p:spPr>
          <a:xfrm>
            <a:off x="928663" y="571480"/>
            <a:ext cx="7845576" cy="841248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sz="2000" i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nstantia" pitchFamily="18" charset="0"/>
              </a:rPr>
              <a:t>Бюджет муниципального образования Усть-Абаканский район сформирован на основании:</a:t>
            </a:r>
            <a:endParaRPr lang="ru-RU" sz="2000" i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28663" y="1571612"/>
            <a:ext cx="4643470" cy="193899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Основных направлений бюджетной и налоговой политики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и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2026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5787" y="3929066"/>
            <a:ext cx="4929222" cy="163121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Прогноза социально-экономического развития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2025 и 2026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0419" name="Picture 3" descr="C:\Users\ПИНЯСОВАОА\Desktop\Бюджет для граждан\Налоговая политика с сайта altufievo.mos.ru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2643183"/>
            <a:ext cx="1857388" cy="1071570"/>
          </a:xfrm>
          <a:prstGeom prst="rect">
            <a:avLst/>
          </a:prstGeom>
          <a:noFill/>
        </p:spPr>
      </p:pic>
      <p:pic>
        <p:nvPicPr>
          <p:cNvPr id="60420" name="Picture 4" descr="C:\Users\ПИНЯСОВАОА\Desktop\Бюджет для граждан\budget_politik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1" y="1285860"/>
            <a:ext cx="1865831" cy="1214446"/>
          </a:xfrm>
          <a:prstGeom prst="rect">
            <a:avLst/>
          </a:prstGeom>
          <a:noFill/>
        </p:spPr>
      </p:pic>
      <p:pic>
        <p:nvPicPr>
          <p:cNvPr id="60422" name="Picture 6" descr="C:\Users\ПИНЯСОВАОА\Desktop\Бюджет для граждан\1397820034_socio-economic-developmen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3" y="5143512"/>
            <a:ext cx="1854829" cy="1271572"/>
          </a:xfrm>
          <a:prstGeom prst="rect">
            <a:avLst/>
          </a:prstGeom>
          <a:noFill/>
        </p:spPr>
      </p:pic>
      <p:pic>
        <p:nvPicPr>
          <p:cNvPr id="15" name="Рисунок 14" descr="http://www.mfc51.ru/site/assets/files/1384/podvedenie_itogov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6" y="3786190"/>
            <a:ext cx="1767193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Литейн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2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3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17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18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2.xml><?xml version="1.0" encoding="utf-8"?>
<a:themeOverride xmlns:a="http://schemas.openxmlformats.org/drawingml/2006/main">
  <a:clrScheme name="Официальная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ppt/theme/themeOverride3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7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8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9.xml><?xml version="1.0" encoding="utf-8"?>
<a:themeOverride xmlns:a="http://schemas.openxmlformats.org/drawingml/2006/main">
  <a:clrScheme name="Начальная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18126</TotalTime>
  <Words>5460</Words>
  <Application>Microsoft Office PowerPoint</Application>
  <PresentationFormat>Экран (4:3)</PresentationFormat>
  <Paragraphs>1122</Paragraphs>
  <Slides>59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59</vt:i4>
      </vt:variant>
    </vt:vector>
  </HeadingPairs>
  <TitlesOfParts>
    <vt:vector size="65" baseType="lpstr">
      <vt:lpstr>Апекс</vt:lpstr>
      <vt:lpstr>Литейная</vt:lpstr>
      <vt:lpstr>1_Апекс</vt:lpstr>
      <vt:lpstr>Тема Office</vt:lpstr>
      <vt:lpstr>1_Тема Office</vt:lpstr>
      <vt:lpstr>2_Апекс</vt:lpstr>
      <vt:lpstr> БЮДЖЕТ  для граждан </vt:lpstr>
      <vt:lpstr>Слайд 2</vt:lpstr>
      <vt:lpstr>Слайд 3</vt:lpstr>
      <vt:lpstr>Слайд 4</vt:lpstr>
      <vt:lpstr>Слайд 5</vt:lpstr>
      <vt:lpstr>Слайд 6</vt:lpstr>
      <vt:lpstr>Что такое бюджет? Какие бывают бюджеты?</vt:lpstr>
      <vt:lpstr>Слайд 8</vt:lpstr>
      <vt:lpstr>Бюджет муниципального образования Усть-Абаканский район сформирован на основании:</vt:lpstr>
      <vt:lpstr>Слайд 10</vt:lpstr>
      <vt:lpstr>Слайд 11</vt:lpstr>
      <vt:lpstr>Слайд 12</vt:lpstr>
      <vt:lpstr>Слайд 13</vt:lpstr>
      <vt:lpstr>Слайд 14</vt:lpstr>
      <vt:lpstr>Сеть муниципальных учреждений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Доходы бюджета муниципального образования  Усть-Абаканский район на 2024-2026 годы</vt:lpstr>
      <vt:lpstr>Структура налоговых  и неналоговых доходов бюджета   </vt:lpstr>
      <vt:lpstr>Структура налоговых  и неналоговых доходов бюджета   </vt:lpstr>
      <vt:lpstr>Крупнейшие предприятия-плательщики  на территории Усть-Абаканского района</vt:lpstr>
      <vt:lpstr>Слайд 27</vt:lpstr>
      <vt:lpstr>Объемы межбюджетных трансфертов  на 2024-2026 годы</vt:lpstr>
      <vt:lpstr>Слайд 29</vt:lpstr>
      <vt:lpstr>Структура расходов бюджета   муниципального образования Усть - Абаканский район в 2024 году </vt:lpstr>
      <vt:lpstr>Слайд 31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ассигнований, подразделам классификации расходов  бюджета  муниципального образования  Усть-Абаканский район</vt:lpstr>
      <vt:lpstr>Распределение бюджетных ассигнований  по подразделам классификации расходов   бюджета  муниципального образования 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Структура расходов бюджета   муниципального образования  Усть - Абаканский район в 2024 году 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</cp:lastModifiedBy>
  <cp:revision>4800</cp:revision>
  <dcterms:created xsi:type="dcterms:W3CDTF">2013-11-30T21:03:12Z</dcterms:created>
  <dcterms:modified xsi:type="dcterms:W3CDTF">2024-12-20T02:21:48Z</dcterms:modified>
</cp:coreProperties>
</file>