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dLbls/>
        <c:axId val="171586688"/>
        <c:axId val="171588224"/>
      </c:barChart>
      <c:catAx>
        <c:axId val="171586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588224"/>
        <c:crosses val="autoZero"/>
        <c:auto val="1"/>
        <c:lblAlgn val="ctr"/>
        <c:lblOffset val="100"/>
      </c:catAx>
      <c:valAx>
        <c:axId val="171588224"/>
        <c:scaling>
          <c:orientation val="minMax"/>
        </c:scaling>
        <c:axPos val="l"/>
        <c:majorGridlines/>
        <c:numFmt formatCode="General" sourceLinked="1"/>
        <c:tickLblPos val="none"/>
        <c:crossAx val="17158668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0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94E-2"/>
                  <c:y val="-5.951649164918934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496964.2</c:v>
                </c:pt>
                <c:pt idx="1">
                  <c:v>119191.1</c:v>
                </c:pt>
                <c:pt idx="2">
                  <c:v>1520531.2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496964.3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119191.1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1520531.2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dLbls/>
        <c:shape val="box"/>
        <c:axId val="176008576"/>
        <c:axId val="170595456"/>
        <c:axId val="0"/>
      </c:bar3DChart>
      <c:catAx>
        <c:axId val="17600857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70595456"/>
        <c:crossesAt val="0"/>
        <c:auto val="1"/>
        <c:lblAlgn val="ctr"/>
        <c:lblOffset val="100"/>
      </c:catAx>
      <c:valAx>
        <c:axId val="170595456"/>
        <c:scaling>
          <c:orientation val="minMax"/>
        </c:scaling>
        <c:delete val="1"/>
        <c:axPos val="l"/>
        <c:numFmt formatCode="#,##0.00" sourceLinked="1"/>
        <c:tickLblPos val="none"/>
        <c:crossAx val="17600857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6"/>
          <c:y val="0.13613956803855573"/>
          <c:w val="0.29881448911261443"/>
          <c:h val="0.43583096262062643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496.9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119.2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96E-3"/>
                  <c:y val="1.932353624973696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1520.5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dLbls/>
        <c:shape val="box"/>
        <c:axId val="170657664"/>
        <c:axId val="170659200"/>
        <c:axId val="0"/>
      </c:bar3DChart>
      <c:catAx>
        <c:axId val="17065766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70659200"/>
        <c:crosses val="autoZero"/>
        <c:auto val="1"/>
        <c:lblAlgn val="ctr"/>
        <c:lblOffset val="100"/>
      </c:catAx>
      <c:valAx>
        <c:axId val="17065920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70657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25"/>
                </c:manualLayout>
              </c:layout>
              <c:showVal val="1"/>
            </c:dLbl>
            <c:dLbl>
              <c:idx val="1"/>
              <c:layout>
                <c:manualLayout>
                  <c:x val="-4.5904208407226271E-17"/>
                  <c:y val="0.2047123719063033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2136.6999999999998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70723968"/>
        <c:axId val="170742144"/>
        <c:axId val="0"/>
      </c:bar3DChart>
      <c:catAx>
        <c:axId val="17072396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70742144"/>
        <c:crosses val="autoZero"/>
        <c:auto val="1"/>
        <c:lblAlgn val="ctr"/>
        <c:lblOffset val="100"/>
      </c:catAx>
      <c:valAx>
        <c:axId val="170742144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7072396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 422,1</c:v>
                </c:pt>
                <c:pt idx="1">
                  <c:v>Акцизы 34,2</c:v>
                </c:pt>
                <c:pt idx="2">
                  <c:v>Налоги на совокупный доход 32,7</c:v>
                </c:pt>
                <c:pt idx="3">
                  <c:v>Гос.пошлина 8,0</c:v>
                </c:pt>
                <c:pt idx="4">
                  <c:v>Доходы от использования имущества 97,8</c:v>
                </c:pt>
                <c:pt idx="5">
                  <c:v>Платежи при пользовании природными ресурсами 11,1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7,6</c:v>
                </c:pt>
                <c:pt idx="8">
                  <c:v>Штрафы, санкции 1,8</c:v>
                </c:pt>
                <c:pt idx="9">
                  <c:v>Прочие неналоговые доходы 0,9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422.1</c:v>
                </c:pt>
                <c:pt idx="1">
                  <c:v>34.200000000000003</c:v>
                </c:pt>
                <c:pt idx="2">
                  <c:v>32.700000000000003</c:v>
                </c:pt>
                <c:pt idx="3">
                  <c:v>8</c:v>
                </c:pt>
                <c:pt idx="4">
                  <c:v>97.8</c:v>
                </c:pt>
                <c:pt idx="5">
                  <c:v>11.1</c:v>
                </c:pt>
                <c:pt idx="6">
                  <c:v>0</c:v>
                </c:pt>
                <c:pt idx="7">
                  <c:v>7.6</c:v>
                </c:pt>
                <c:pt idx="8">
                  <c:v>1.8</c:v>
                </c:pt>
                <c:pt idx="9">
                  <c:v>0.9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53E-4"/>
          <c:y val="2.09148862938319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6"/>
          <c:w val="0.712860917284306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139941,6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110 504,0</c:v>
                </c:pt>
                <c:pt idx="3">
                  <c:v>Жилищно-коммунальное хозяйство 81 280,7</c:v>
                </c:pt>
                <c:pt idx="4">
                  <c:v>Охрана окружающей среды 14 495,1</c:v>
                </c:pt>
                <c:pt idx="5">
                  <c:v>Образование 1 445 515,3</c:v>
                </c:pt>
                <c:pt idx="6">
                  <c:v>Культура 150 370,5</c:v>
                </c:pt>
                <c:pt idx="7">
                  <c:v>Социальная политика 130 447,7</c:v>
                </c:pt>
                <c:pt idx="8">
                  <c:v>Физическая культура и спорт 69 602,2</c:v>
                </c:pt>
                <c:pt idx="9">
                  <c:v>Средства массовой информации 12 546,1</c:v>
                </c:pt>
                <c:pt idx="10">
                  <c:v>Межбюджетные трансферты 147 125,8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139941.6</c:v>
                </c:pt>
                <c:pt idx="1">
                  <c:v>779.5</c:v>
                </c:pt>
                <c:pt idx="2">
                  <c:v>110504</c:v>
                </c:pt>
                <c:pt idx="3">
                  <c:v>81280.7</c:v>
                </c:pt>
                <c:pt idx="4">
                  <c:v>14495.1</c:v>
                </c:pt>
                <c:pt idx="5">
                  <c:v>1445515.3</c:v>
                </c:pt>
                <c:pt idx="6">
                  <c:v>150370.5</c:v>
                </c:pt>
                <c:pt idx="7">
                  <c:v>130447.7</c:v>
                </c:pt>
                <c:pt idx="8">
                  <c:v>69602.2</c:v>
                </c:pt>
                <c:pt idx="9">
                  <c:v>12546.1</c:v>
                </c:pt>
                <c:pt idx="10">
                  <c:v>147125.79999999999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3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58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52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531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89E-3"/>
                  <c:y val="1.8629575469196368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0.77995700181090255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7.1042998189097428E-2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1795935.7</c:v>
                </c:pt>
                <c:pt idx="1">
                  <c:v>158472.59999999998</c:v>
                </c:pt>
                <c:pt idx="2">
                  <c:v>139941.6</c:v>
                </c:pt>
                <c:pt idx="3">
                  <c:v>14495.1</c:v>
                </c:pt>
                <c:pt idx="4">
                  <c:v>193763.60000000015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224991.7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1084663.4000000004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63749.1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162.69999999999999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8821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11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63127.4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dLbls/>
        <c:shape val="box"/>
        <c:axId val="152001536"/>
        <c:axId val="152027904"/>
        <c:axId val="0"/>
      </c:bar3DChart>
      <c:catAx>
        <c:axId val="152001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2027904"/>
        <c:crosses val="autoZero"/>
        <c:auto val="1"/>
        <c:lblAlgn val="ctr"/>
        <c:lblOffset val="100"/>
      </c:catAx>
      <c:valAx>
        <c:axId val="152027904"/>
        <c:scaling>
          <c:orientation val="minMax"/>
        </c:scaling>
        <c:delete val="1"/>
        <c:axPos val="l"/>
        <c:numFmt formatCode="#,##0.0" sourceLinked="1"/>
        <c:tickLblPos val="none"/>
        <c:crossAx val="1520015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56"/>
          <c:w val="0.6989392661509975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943E-2"/>
          <c:y val="0.23855007139057638"/>
          <c:w val="0.92278499725842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4</a:t>
                    </a:r>
                    <a:r>
                      <a:rPr lang="ru-RU" dirty="0" smtClean="0"/>
                      <a:t>5</a:t>
                    </a:r>
                    <a:r>
                      <a:rPr lang="ru-RU" baseline="0" dirty="0" smtClean="0"/>
                      <a:t> 515,3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21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1433203.5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dLbls/>
        <c:marker val="1"/>
        <c:axId val="151961984"/>
        <c:axId val="151963520"/>
      </c:lineChart>
      <c:catAx>
        <c:axId val="151961984"/>
        <c:scaling>
          <c:orientation val="minMax"/>
        </c:scaling>
        <c:delete val="1"/>
        <c:axPos val="b"/>
        <c:numFmt formatCode="General" sourceLinked="1"/>
        <c:tickLblPos val="none"/>
        <c:crossAx val="151963520"/>
        <c:crosses val="autoZero"/>
        <c:auto val="1"/>
        <c:lblAlgn val="ctr"/>
        <c:lblOffset val="100"/>
      </c:catAx>
      <c:valAx>
        <c:axId val="151963520"/>
        <c:scaling>
          <c:orientation val="minMax"/>
        </c:scaling>
        <c:delete val="1"/>
        <c:axPos val="l"/>
        <c:numFmt formatCode="#,##0.00" sourceLinked="1"/>
        <c:tickLblPos val="none"/>
        <c:crossAx val="151961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dLbls/>
        <c:shape val="box"/>
        <c:axId val="155092480"/>
        <c:axId val="155094016"/>
        <c:axId val="0"/>
      </c:bar3DChart>
      <c:catAx>
        <c:axId val="155092480"/>
        <c:scaling>
          <c:orientation val="minMax"/>
        </c:scaling>
        <c:delete val="1"/>
        <c:axPos val="b"/>
        <c:tickLblPos val="none"/>
        <c:crossAx val="155094016"/>
        <c:crosses val="autoZero"/>
        <c:auto val="1"/>
        <c:lblAlgn val="ctr"/>
        <c:lblOffset val="100"/>
      </c:catAx>
      <c:valAx>
        <c:axId val="15509401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5509248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55254784"/>
        <c:axId val="155256320"/>
        <c:axId val="0"/>
      </c:bar3DChart>
      <c:catAx>
        <c:axId val="155254784"/>
        <c:scaling>
          <c:orientation val="minMax"/>
        </c:scaling>
        <c:delete val="1"/>
        <c:axPos val="b"/>
        <c:tickLblPos val="none"/>
        <c:crossAx val="155256320"/>
        <c:crosses val="autoZero"/>
        <c:auto val="1"/>
        <c:lblAlgn val="ctr"/>
        <c:lblOffset val="100"/>
      </c:catAx>
      <c:valAx>
        <c:axId val="15525632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5525478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dLbls/>
        <c:shape val="cone"/>
        <c:axId val="171626880"/>
        <c:axId val="171628416"/>
        <c:axId val="0"/>
      </c:bar3DChart>
      <c:catAx>
        <c:axId val="17162688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628416"/>
        <c:crosses val="autoZero"/>
        <c:auto val="1"/>
        <c:lblAlgn val="ctr"/>
        <c:lblOffset val="100"/>
      </c:catAx>
      <c:valAx>
        <c:axId val="171628416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716268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8"/>
          <c:w val="0.944127017646590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dLbls/>
        <c:axId val="171717760"/>
        <c:axId val="171719296"/>
      </c:barChart>
      <c:catAx>
        <c:axId val="1717177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1719296"/>
        <c:crosses val="autoZero"/>
        <c:auto val="1"/>
        <c:lblAlgn val="ctr"/>
        <c:lblOffset val="100"/>
      </c:catAx>
      <c:valAx>
        <c:axId val="1717192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17177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dLbls/>
        <c:marker val="1"/>
        <c:axId val="175574400"/>
        <c:axId val="175670400"/>
      </c:lineChart>
      <c:catAx>
        <c:axId val="175574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670400"/>
        <c:crosses val="autoZero"/>
        <c:auto val="1"/>
        <c:lblAlgn val="ctr"/>
        <c:lblOffset val="100"/>
      </c:catAx>
      <c:valAx>
        <c:axId val="17567040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5744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3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98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7E-2"/>
                  <c:y val="-4.558372653784112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dLbls/>
        <c:shape val="cylinder"/>
        <c:axId val="174827776"/>
        <c:axId val="175628288"/>
        <c:axId val="0"/>
      </c:bar3DChart>
      <c:catAx>
        <c:axId val="1748277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628288"/>
        <c:crossesAt val="0"/>
        <c:auto val="1"/>
        <c:lblAlgn val="ctr"/>
        <c:lblOffset val="100"/>
      </c:catAx>
      <c:valAx>
        <c:axId val="175628288"/>
        <c:scaling>
          <c:orientation val="minMax"/>
        </c:scaling>
        <c:delete val="1"/>
        <c:axPos val="l"/>
        <c:numFmt formatCode="General" sourceLinked="1"/>
        <c:tickLblPos val="none"/>
        <c:crossAx val="17482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5022E-2"/>
          <c:y val="6.1888800375320158E-2"/>
          <c:w val="0.866924712996720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dLbls/>
        <c:axId val="175766144"/>
        <c:axId val="175780224"/>
      </c:barChart>
      <c:catAx>
        <c:axId val="175766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780224"/>
        <c:crossesAt val="0"/>
        <c:auto val="1"/>
        <c:lblAlgn val="ctr"/>
        <c:lblOffset val="100"/>
      </c:catAx>
      <c:valAx>
        <c:axId val="17578022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576614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dLbls/>
        <c:shape val="cone"/>
        <c:axId val="174056960"/>
        <c:axId val="174058496"/>
        <c:axId val="0"/>
      </c:bar3DChart>
      <c:catAx>
        <c:axId val="174056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058496"/>
        <c:crosses val="autoZero"/>
        <c:auto val="1"/>
        <c:lblAlgn val="ctr"/>
        <c:lblOffset val="100"/>
      </c:catAx>
      <c:valAx>
        <c:axId val="1740584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40569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dLbls/>
        <c:marker val="1"/>
        <c:axId val="175873408"/>
        <c:axId val="176034944"/>
      </c:lineChart>
      <c:catAx>
        <c:axId val="1758734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034944"/>
        <c:crosses val="autoZero"/>
        <c:auto val="1"/>
        <c:lblAlgn val="ctr"/>
        <c:lblOffset val="100"/>
      </c:catAx>
      <c:valAx>
        <c:axId val="1760349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873408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2 211 453,0 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91 155,6 тыс.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2 302 608,6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6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6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4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4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6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4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4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4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6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6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4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4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6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6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4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4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4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4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6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6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8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8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4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4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40 от 23.0</a:t>
            </a:r>
            <a:r>
              <a:rPr lang="ru-RU" sz="24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.2024 года             «О внесении изменений в Решение Совета депутатов Усть-Абаканского района Республики Хакасия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№ 82 от 22.12.2023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2024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65 922,0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2 302 608,6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</a:t>
            </a:r>
            <a:r>
              <a:rPr lang="en-US" sz="1200" b="1" dirty="0" smtClean="0">
                <a:latin typeface="+mn-lt"/>
              </a:rPr>
              <a:t>1</a:t>
            </a:r>
            <a:r>
              <a:rPr lang="ru-RU" sz="1200" b="1" dirty="0" smtClean="0">
                <a:latin typeface="+mn-lt"/>
              </a:rPr>
              <a:t>36 686,6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84508285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658310709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081382792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865703074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1359574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1937003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1 508 140,3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189 333,7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1 061 178,3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80 325,3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55416753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2 302 608,6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0057423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941,6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7943236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447,7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4464449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602,2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8472341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125,8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7888255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515,3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0133509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807046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9824217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280,7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9235955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998195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79511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9101064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646,5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342023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11 078,6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477257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777430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1 346,8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587888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6 323,3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5762647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9143153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3796064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692003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63127,4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4582973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1084663,4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9379552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4115915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991,7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8329831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63749,1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708553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3794834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5 942,5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9157524"/>
              </p:ext>
            </p:extLst>
          </p:nvPr>
        </p:nvGraphicFramePr>
        <p:xfrm>
          <a:off x="7081150" y="1357299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44152"/>
                <a:gridCol w="707138"/>
                <a:gridCol w="64807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US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19,7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6769227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8 278,4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198945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1522885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115817,1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3483200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2 302 608,6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446562891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35172068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53397546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1 786 278,0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201 300,9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7 223,1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</a:rPr>
              <a:t>6 651,0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2 211 453,0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1 399 603,9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51277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64 7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145 655,1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70 783,9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5 505,9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7 089,1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51 399,7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78 538,7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7 088,8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179 794,0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29 459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04,3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1 399 603,9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1 358 883,4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39 435,5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285,1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68432031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548511214"/>
              </p:ext>
            </p:extLst>
          </p:nvPr>
        </p:nvGraphicFramePr>
        <p:xfrm>
          <a:off x="142844" y="66045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42 9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0,1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789,6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26 480,5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225,4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7478339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</a:t>
                      </a:r>
                      <a:r>
                        <a:rPr lang="ru-RU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538,6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1 605,3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1 140,0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en-US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77 191,9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49 257,2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5 909,4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91 155,6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7 851,6тыс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4 186,7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1 998,5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53 506,3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5 920,0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12 546,2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18462</TotalTime>
  <Words>5419</Words>
  <Application>Microsoft Office PowerPoint</Application>
  <PresentationFormat>Экран (4:3)</PresentationFormat>
  <Paragraphs>1112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4819</cp:revision>
  <dcterms:created xsi:type="dcterms:W3CDTF">2013-11-30T21:03:12Z</dcterms:created>
  <dcterms:modified xsi:type="dcterms:W3CDTF">2024-12-20T02:17:56Z</dcterms:modified>
</cp:coreProperties>
</file>