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20398592"/>
        <c:axId val="120400128"/>
      </c:barChart>
      <c:catAx>
        <c:axId val="120398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400128"/>
        <c:crosses val="autoZero"/>
        <c:auto val="1"/>
        <c:lblAlgn val="ctr"/>
        <c:lblOffset val="100"/>
      </c:catAx>
      <c:valAx>
        <c:axId val="120400128"/>
        <c:scaling>
          <c:orientation val="minMax"/>
        </c:scaling>
        <c:axPos val="l"/>
        <c:majorGridlines/>
        <c:numFmt formatCode="General" sourceLinked="1"/>
        <c:tickLblPos val="none"/>
        <c:crossAx val="12039859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778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66E-2"/>
                  <c:y val="-5.9516491649189332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495642</c:v>
                </c:pt>
                <c:pt idx="1">
                  <c:v>116836.5</c:v>
                </c:pt>
                <c:pt idx="2">
                  <c:v>1482690.9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495642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116836.5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1482690.9</c:v>
                </c:pt>
              </c:numCache>
            </c:numRef>
          </c:val>
        </c:ser>
        <c:dLbls/>
        <c:shape val="box"/>
        <c:axId val="159039872"/>
        <c:axId val="159041408"/>
        <c:axId val="0"/>
      </c:bar3DChart>
      <c:catAx>
        <c:axId val="15903987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59041408"/>
        <c:crossesAt val="0"/>
        <c:auto val="1"/>
        <c:lblAlgn val="ctr"/>
        <c:lblOffset val="100"/>
      </c:catAx>
      <c:valAx>
        <c:axId val="159041408"/>
        <c:scaling>
          <c:orientation val="minMax"/>
        </c:scaling>
        <c:delete val="1"/>
        <c:axPos val="l"/>
        <c:numFmt formatCode="#,##0.00" sourceLinked="1"/>
        <c:tickLblPos val="none"/>
        <c:crossAx val="15903987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38"/>
          <c:y val="0.13613956803855579"/>
          <c:w val="0.29881448911261693"/>
          <c:h val="0.3268732219654718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495.6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116.8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79E-3"/>
                  <c:y val="1.932353624973695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1482.7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53029248"/>
        <c:axId val="153039232"/>
        <c:axId val="0"/>
      </c:bar3DChart>
      <c:catAx>
        <c:axId val="15302924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3039232"/>
        <c:crosses val="autoZero"/>
        <c:auto val="1"/>
        <c:lblAlgn val="ctr"/>
        <c:lblOffset val="100"/>
      </c:catAx>
      <c:valAx>
        <c:axId val="15303923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3029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14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14"/>
                </c:manualLayout>
              </c:layout>
              <c:showVal val="1"/>
            </c:dLbl>
            <c:dLbl>
              <c:idx val="1"/>
              <c:layout>
                <c:manualLayout>
                  <c:x val="-4.5904208407226228E-17"/>
                  <c:y val="0.20471237190630329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2095.1999999999998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53095552"/>
        <c:axId val="153113728"/>
        <c:axId val="0"/>
      </c:bar3DChart>
      <c:catAx>
        <c:axId val="153095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3113728"/>
        <c:crosses val="autoZero"/>
        <c:auto val="1"/>
        <c:lblAlgn val="ctr"/>
        <c:lblOffset val="100"/>
      </c:catAx>
      <c:valAx>
        <c:axId val="153113728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5309555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32,1</c:v>
                </c:pt>
                <c:pt idx="3">
                  <c:v>Гос.пошлина 7,2</c:v>
                </c:pt>
                <c:pt idx="4">
                  <c:v>Доходы от использования имущества 97,8</c:v>
                </c:pt>
                <c:pt idx="5">
                  <c:v>Платежи при пользовании природными ресурсами 9,8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7,4</c:v>
                </c:pt>
                <c:pt idx="8">
                  <c:v>Штрафы, санкции 1,8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422.1</c:v>
                </c:pt>
                <c:pt idx="1">
                  <c:v>34.200000000000003</c:v>
                </c:pt>
                <c:pt idx="2">
                  <c:v>32.1</c:v>
                </c:pt>
                <c:pt idx="3">
                  <c:v>7.2</c:v>
                </c:pt>
                <c:pt idx="4">
                  <c:v>97.8</c:v>
                </c:pt>
                <c:pt idx="5">
                  <c:v>9.8000000000000007</c:v>
                </c:pt>
                <c:pt idx="6">
                  <c:v>0</c:v>
                </c:pt>
                <c:pt idx="7">
                  <c:v>7.4</c:v>
                </c:pt>
                <c:pt idx="8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12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37E-4"/>
          <c:y val="2.091488629383191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3"/>
          <c:w val="0.71286091728430601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46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35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142 074,7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111 107,5</c:v>
                </c:pt>
                <c:pt idx="3">
                  <c:v>Жилищно-коммунальное хозяйство 70 195,5</c:v>
                </c:pt>
                <c:pt idx="4">
                  <c:v>Охрана окружающей среды 13 197,9</c:v>
                </c:pt>
                <c:pt idx="5">
                  <c:v>Образование 1 433 203,5</c:v>
                </c:pt>
                <c:pt idx="6">
                  <c:v>Культура 142385,9</c:v>
                </c:pt>
                <c:pt idx="7">
                  <c:v>Социальная политика 128 766,0</c:v>
                </c:pt>
                <c:pt idx="8">
                  <c:v>Физическая культура и спорт 32 629,3</c:v>
                </c:pt>
                <c:pt idx="9">
                  <c:v>Средства массовой информации 12 546,2</c:v>
                </c:pt>
                <c:pt idx="10">
                  <c:v>Межбюджетные трансферты 141 905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0</c:v>
                </c:pt>
                <c:pt idx="1">
                  <c:v>779.5</c:v>
                </c:pt>
                <c:pt idx="2">
                  <c:v>111107.5</c:v>
                </c:pt>
                <c:pt idx="3">
                  <c:v>70195.5</c:v>
                </c:pt>
                <c:pt idx="4">
                  <c:v>13197.9</c:v>
                </c:pt>
                <c:pt idx="5">
                  <c:v>1433203.5</c:v>
                </c:pt>
                <c:pt idx="6">
                  <c:v>142385.9</c:v>
                </c:pt>
                <c:pt idx="7">
                  <c:v>128766</c:v>
                </c:pt>
                <c:pt idx="8">
                  <c:v>32629.3</c:v>
                </c:pt>
                <c:pt idx="9">
                  <c:v>12546.2</c:v>
                </c:pt>
                <c:pt idx="10">
                  <c:v>141905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92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69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77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4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22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5E-3"/>
                  <c:y val="1.8629575469196365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6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0.77933946158879264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7.1660538411207564E-2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1736984.7</c:v>
                </c:pt>
                <c:pt idx="1">
                  <c:v>147387.4</c:v>
                </c:pt>
                <c:pt idx="2">
                  <c:v>142074.70000000001</c:v>
                </c:pt>
                <c:pt idx="3">
                  <c:v>13197.9</c:v>
                </c:pt>
                <c:pt idx="4">
                  <c:v>189146.19999999992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6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222269.5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1039752.8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97689.3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163.9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8821.2000000000007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794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64506.7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63630080"/>
        <c:axId val="163721984"/>
        <c:axId val="0"/>
      </c:bar3DChart>
      <c:catAx>
        <c:axId val="1636300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3721984"/>
        <c:crosses val="autoZero"/>
        <c:auto val="1"/>
        <c:lblAlgn val="ctr"/>
        <c:lblOffset val="100"/>
      </c:catAx>
      <c:valAx>
        <c:axId val="163721984"/>
        <c:scaling>
          <c:orientation val="minMax"/>
        </c:scaling>
        <c:delete val="1"/>
        <c:axPos val="l"/>
        <c:numFmt formatCode="#,##0.0" sourceLinked="1"/>
        <c:tickLblPos val="none"/>
        <c:crossAx val="1636300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33"/>
          <c:w val="0.69893926615099744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15E-2"/>
          <c:y val="0.23855007139057638"/>
          <c:w val="0.92278499725842089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433</a:t>
                    </a:r>
                    <a:r>
                      <a:rPr lang="ru-RU" baseline="0" dirty="0" smtClean="0"/>
                      <a:t> 203,5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0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1433203.5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63754368"/>
        <c:axId val="163755904"/>
      </c:lineChart>
      <c:catAx>
        <c:axId val="163754368"/>
        <c:scaling>
          <c:orientation val="minMax"/>
        </c:scaling>
        <c:delete val="1"/>
        <c:axPos val="b"/>
        <c:numFmt formatCode="General" sourceLinked="1"/>
        <c:tickLblPos val="none"/>
        <c:crossAx val="163755904"/>
        <c:crosses val="autoZero"/>
        <c:auto val="1"/>
        <c:lblAlgn val="ctr"/>
        <c:lblOffset val="100"/>
      </c:catAx>
      <c:valAx>
        <c:axId val="163755904"/>
        <c:scaling>
          <c:orientation val="minMax"/>
        </c:scaling>
        <c:delete val="1"/>
        <c:axPos val="l"/>
        <c:numFmt formatCode="#,##0.00" sourceLinked="1"/>
        <c:tickLblPos val="none"/>
        <c:crossAx val="163754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35288320"/>
        <c:axId val="135289856"/>
        <c:axId val="0"/>
      </c:bar3DChart>
      <c:catAx>
        <c:axId val="135288320"/>
        <c:scaling>
          <c:orientation val="minMax"/>
        </c:scaling>
        <c:delete val="1"/>
        <c:axPos val="b"/>
        <c:tickLblPos val="none"/>
        <c:crossAx val="135289856"/>
        <c:crosses val="autoZero"/>
        <c:auto val="1"/>
        <c:lblAlgn val="ctr"/>
        <c:lblOffset val="100"/>
      </c:catAx>
      <c:valAx>
        <c:axId val="135289856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528832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35409664"/>
        <c:axId val="135411200"/>
        <c:axId val="0"/>
      </c:bar3DChart>
      <c:catAx>
        <c:axId val="135409664"/>
        <c:scaling>
          <c:orientation val="minMax"/>
        </c:scaling>
        <c:delete val="1"/>
        <c:axPos val="b"/>
        <c:tickLblPos val="none"/>
        <c:crossAx val="135411200"/>
        <c:crosses val="autoZero"/>
        <c:auto val="1"/>
        <c:lblAlgn val="ctr"/>
        <c:lblOffset val="100"/>
      </c:catAx>
      <c:valAx>
        <c:axId val="13541120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540966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53792896"/>
        <c:axId val="153794432"/>
        <c:axId val="0"/>
      </c:bar3DChart>
      <c:catAx>
        <c:axId val="15379289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3794432"/>
        <c:crosses val="autoZero"/>
        <c:auto val="1"/>
        <c:lblAlgn val="ctr"/>
        <c:lblOffset val="100"/>
      </c:catAx>
      <c:valAx>
        <c:axId val="15379443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37928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2"/>
          <c:w val="0.94412701764659013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53863296"/>
        <c:axId val="153864832"/>
      </c:barChart>
      <c:catAx>
        <c:axId val="153863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3864832"/>
        <c:crosses val="autoZero"/>
        <c:auto val="1"/>
        <c:lblAlgn val="ctr"/>
        <c:lblOffset val="100"/>
      </c:catAx>
      <c:valAx>
        <c:axId val="1538648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386329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47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153894272"/>
        <c:axId val="157144192"/>
      </c:lineChart>
      <c:catAx>
        <c:axId val="1538942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144192"/>
        <c:crosses val="autoZero"/>
        <c:auto val="1"/>
        <c:lblAlgn val="ctr"/>
        <c:lblOffset val="100"/>
      </c:catAx>
      <c:valAx>
        <c:axId val="1571441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38942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29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74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74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74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74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61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3E-2"/>
                  <c:y val="-4.5583726537841108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57473024"/>
        <c:axId val="158339072"/>
        <c:axId val="0"/>
      </c:bar3DChart>
      <c:catAx>
        <c:axId val="1574730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339072"/>
        <c:crossesAt val="0"/>
        <c:auto val="1"/>
        <c:lblAlgn val="ctr"/>
        <c:lblOffset val="100"/>
      </c:catAx>
      <c:valAx>
        <c:axId val="158339072"/>
        <c:scaling>
          <c:orientation val="minMax"/>
        </c:scaling>
        <c:delete val="1"/>
        <c:axPos val="l"/>
        <c:numFmt formatCode="General" sourceLinked="1"/>
        <c:tickLblPos val="none"/>
        <c:crossAx val="157473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01E-2"/>
          <c:y val="6.1888800375320158E-2"/>
          <c:w val="0.866924712996720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58407296"/>
        <c:axId val="158413184"/>
      </c:barChart>
      <c:catAx>
        <c:axId val="158407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413184"/>
        <c:crossesAt val="0"/>
        <c:auto val="1"/>
        <c:lblAlgn val="ctr"/>
        <c:lblOffset val="100"/>
      </c:catAx>
      <c:valAx>
        <c:axId val="15841318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840729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158447104"/>
        <c:axId val="158448640"/>
        <c:axId val="0"/>
      </c:bar3DChart>
      <c:catAx>
        <c:axId val="158447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448640"/>
        <c:crosses val="autoZero"/>
        <c:auto val="1"/>
        <c:lblAlgn val="ctr"/>
        <c:lblOffset val="100"/>
      </c:catAx>
      <c:valAx>
        <c:axId val="1584486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84471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4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158530944"/>
        <c:axId val="158536832"/>
      </c:lineChart>
      <c:catAx>
        <c:axId val="1585309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536832"/>
        <c:crosses val="autoZero"/>
        <c:auto val="1"/>
        <c:lblAlgn val="ctr"/>
        <c:lblOffset val="100"/>
      </c:catAx>
      <c:valAx>
        <c:axId val="1585368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853094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2 131 606,4 тыс.рублей ( 95,6 %)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97 184,5 тыс. рублей ( 4,4%)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2 228 790,9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11 от 19.04.2024 года             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133 621,5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2 228 790,9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2 095 169,4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24216631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849634389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468717209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433630458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7517019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974268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1 470 697,7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186 544,7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1 059 696,7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47 153,3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406941229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2 228 790,9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7287425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074,7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128 766,0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5748768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7170068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1 433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203,5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9341156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385,9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1218445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4081885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195,5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422281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62 929,8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24 480,4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0969307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893,5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342023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11 078,6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8535376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14 410,4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6 831,7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1682399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17 770,8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055246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487,2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4668741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7523505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64 506,7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7244962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1039752,8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0521068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1786656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5 937,5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5787253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771,4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7989588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35 614,5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8 278,4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114335,5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9980113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2 228 790,9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500183364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52133155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1502579178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1 727 638,9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188 959,1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7 223,1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207 785,4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2 131 606,5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1 353 972,2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51277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159 280,9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143 576,1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67 741,5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3 068,2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49 469,2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78 786,8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56 429,4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174 574,4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25 988,1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3 529,9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1 353 972,2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1 313 221,7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39 435,4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1 315,1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95914922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916017212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38 239,8,0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55 837,9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26 480,5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225,4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6715690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</a:t>
                      </a:r>
                      <a:r>
                        <a:rPr lang="ru-RU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556,2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1 545,3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306,1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38 687,2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6 866,9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97 184,5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7 811,6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4 186,7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3 904,5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681,5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60 410,2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18045</TotalTime>
  <Words>5401</Words>
  <Application>Microsoft Office PowerPoint</Application>
  <PresentationFormat>Экран (4:3)</PresentationFormat>
  <Paragraphs>1118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4781</cp:revision>
  <dcterms:created xsi:type="dcterms:W3CDTF">2013-11-30T21:03:12Z</dcterms:created>
  <dcterms:modified xsi:type="dcterms:W3CDTF">2024-06-13T02:13:18Z</dcterms:modified>
</cp:coreProperties>
</file>