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22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/>
        <c:axId val="155115520"/>
        <c:axId val="155117056"/>
      </c:barChart>
      <c:catAx>
        <c:axId val="1551155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117056"/>
        <c:crosses val="autoZero"/>
        <c:auto val="1"/>
        <c:lblAlgn val="ctr"/>
        <c:lblOffset val="100"/>
      </c:catAx>
      <c:valAx>
        <c:axId val="155117056"/>
        <c:scaling>
          <c:orientation val="minMax"/>
        </c:scaling>
        <c:axPos val="l"/>
        <c:majorGridlines/>
        <c:numFmt formatCode="General" sourceLinked="1"/>
        <c:tickLblPos val="none"/>
        <c:crossAx val="15511552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8"/>
                  <c:y val="8.965917948106236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35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111566</c:v>
                </c:pt>
                <c:pt idx="2">
                  <c:v>1391065.1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26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111566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1391065.1</c:v>
                </c:pt>
              </c:numCache>
            </c:numRef>
          </c:val>
        </c:ser>
        <c:dLbls/>
        <c:shape val="box"/>
        <c:axId val="158078080"/>
        <c:axId val="158079616"/>
        <c:axId val="0"/>
      </c:bar3DChart>
      <c:catAx>
        <c:axId val="158078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8079616"/>
        <c:crossesAt val="0"/>
        <c:auto val="1"/>
        <c:lblAlgn val="ctr"/>
        <c:lblOffset val="100"/>
      </c:catAx>
      <c:valAx>
        <c:axId val="158079616"/>
        <c:scaling>
          <c:orientation val="minMax"/>
        </c:scaling>
        <c:delete val="1"/>
        <c:axPos val="l"/>
        <c:numFmt formatCode="#,##0.00" sourceLinked="1"/>
        <c:tickLblPos val="none"/>
        <c:crossAx val="15807808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71"/>
          <c:y val="0.13613956803855634"/>
          <c:w val="0.29881448911261493"/>
          <c:h val="0.3268732219654703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436.2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111.6</c:v>
                </c:pt>
                <c:pt idx="1">
                  <c:v>131.30000000000001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471E-3"/>
                  <c:y val="1.932353624973688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1391.1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dLbls/>
        <c:shape val="box"/>
        <c:axId val="158133632"/>
        <c:axId val="158147712"/>
        <c:axId val="0"/>
      </c:bar3DChart>
      <c:catAx>
        <c:axId val="1581336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8147712"/>
        <c:crosses val="autoZero"/>
        <c:auto val="1"/>
        <c:lblAlgn val="ctr"/>
        <c:lblOffset val="100"/>
      </c:catAx>
      <c:valAx>
        <c:axId val="15814771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8133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36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14"/>
                </c:manualLayout>
              </c:layout>
              <c:showVal val="1"/>
            </c:dLbl>
            <c:dLbl>
              <c:idx val="1"/>
              <c:layout>
                <c:manualLayout>
                  <c:x val="-4.5904208407225741E-17"/>
                  <c:y val="0.20471237190630287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8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1941.5</c:v>
                </c:pt>
                <c:pt idx="1">
                  <c:v>1633.5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58183808"/>
        <c:axId val="158185344"/>
        <c:axId val="0"/>
      </c:bar3DChart>
      <c:catAx>
        <c:axId val="158183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8185344"/>
        <c:crosses val="autoZero"/>
        <c:auto val="1"/>
        <c:lblAlgn val="ctr"/>
        <c:lblOffset val="100"/>
      </c:catAx>
      <c:valAx>
        <c:axId val="158185344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818380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43"/>
          <c:h val="0.76084361918715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374,3</c:v>
                </c:pt>
                <c:pt idx="1">
                  <c:v>Акцизы 29,0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87,2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374.3</c:v>
                </c:pt>
                <c:pt idx="1">
                  <c:v>29</c:v>
                </c:pt>
                <c:pt idx="2">
                  <c:v>29</c:v>
                </c:pt>
                <c:pt idx="3">
                  <c:v>6.6</c:v>
                </c:pt>
                <c:pt idx="4">
                  <c:v>87.2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257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263E-4"/>
          <c:y val="2.091488629383198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57"/>
          <c:w val="0.71286091728430445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32,9</c:v>
                </c:pt>
                <c:pt idx="2">
                  <c:v>Налоги на совокупный доход 30,4</c:v>
                </c:pt>
                <c:pt idx="3">
                  <c:v>Гос.пошлина 6,8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32.9</c:v>
                </c:pt>
                <c:pt idx="2">
                  <c:v>30.4</c:v>
                </c:pt>
                <c:pt idx="3">
                  <c:v>6.8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02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22"/>
          <c:w val="0.639259684388340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09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115 813,6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77 464,8</c:v>
                </c:pt>
                <c:pt idx="3">
                  <c:v>Жилищно-коммунальное хозяйство 76 729,6</c:v>
                </c:pt>
                <c:pt idx="4">
                  <c:v>Охрана окружающей среды 12 699,5</c:v>
                </c:pt>
                <c:pt idx="5">
                  <c:v>Образование 1 272 623,3</c:v>
                </c:pt>
                <c:pt idx="6">
                  <c:v>Культура 109 348,5</c:v>
                </c:pt>
                <c:pt idx="7">
                  <c:v>Социальная политика 120 248,2</c:v>
                </c:pt>
                <c:pt idx="8">
                  <c:v>Физическая культура и спорт 90 145,4</c:v>
                </c:pt>
                <c:pt idx="9">
                  <c:v>Средства массовой информации 11 220,3</c:v>
                </c:pt>
                <c:pt idx="10">
                  <c:v>Межбюджетные трансферты 122 359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115813.6</c:v>
                </c:pt>
                <c:pt idx="1">
                  <c:v>643.20000000000005</c:v>
                </c:pt>
                <c:pt idx="2">
                  <c:v>77464.800000000003</c:v>
                </c:pt>
                <c:pt idx="3">
                  <c:v>76729.600000000006</c:v>
                </c:pt>
                <c:pt idx="4">
                  <c:v>12699.5</c:v>
                </c:pt>
                <c:pt idx="5">
                  <c:v>1272623.3</c:v>
                </c:pt>
                <c:pt idx="6">
                  <c:v>109348.5</c:v>
                </c:pt>
                <c:pt idx="7">
                  <c:v>120248.2</c:v>
                </c:pt>
                <c:pt idx="8">
                  <c:v>90145.4</c:v>
                </c:pt>
                <c:pt idx="9">
                  <c:v>11220.3</c:v>
                </c:pt>
                <c:pt idx="10">
                  <c:v>122359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481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0"/>
          <c:y val="0.17480700047593928"/>
          <c:w val="0.63925968438834113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11"/>
                </c:manualLayout>
              </c:layout>
              <c:showPercent val="1"/>
            </c:dLbl>
            <c:dLbl>
              <c:idx val="1"/>
              <c:layout>
                <c:manualLayout>
                  <c:x val="1.8797221358541095E-2"/>
                  <c:y val="-3.8533008539107937E-3"/>
                </c:manualLayout>
              </c:layout>
              <c:showPercent val="1"/>
            </c:dLbl>
            <c:dLbl>
              <c:idx val="2"/>
              <c:layout>
                <c:manualLayout>
                  <c:x val="2.988193315955423E-2"/>
                  <c:y val="-8.6091937475848794E-4"/>
                </c:manualLayout>
              </c:layout>
              <c:showPercent val="1"/>
            </c:dLbl>
            <c:dLbl>
              <c:idx val="3"/>
              <c:layout>
                <c:manualLayout>
                  <c:x val="1.6589326465601701E-2"/>
                  <c:y val="-5.0478383252134818E-3"/>
                </c:manualLayout>
              </c:layout>
              <c:showPercent val="1"/>
            </c:dLbl>
            <c:dLbl>
              <c:idx val="4"/>
              <c:layout>
                <c:manualLayout>
                  <c:x val="-2.6581172012038096E-2"/>
                  <c:y val="-2.419855888347565E-3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18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0.79220000000000002</c:v>
                </c:pt>
                <c:pt idx="1">
                  <c:v>6.2000000000000006E-2</c:v>
                </c:pt>
                <c:pt idx="2">
                  <c:v>5.8000000000000003E-2</c:v>
                </c:pt>
                <c:pt idx="3">
                  <c:v>6.000000000000001E-3</c:v>
                </c:pt>
                <c:pt idx="4">
                  <c:v>8.1800000000000025E-2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1592365.5</c:v>
                </c:pt>
                <c:pt idx="1">
                  <c:v>125689.60000000002</c:v>
                </c:pt>
                <c:pt idx="2">
                  <c:v>115813.6</c:v>
                </c:pt>
                <c:pt idx="3">
                  <c:v>12699.5</c:v>
                </c:pt>
                <c:pt idx="4">
                  <c:v>162727.30000000002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6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222259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897887.5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79419.8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19750.900000000001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577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53161.3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/>
        <c:shape val="box"/>
        <c:axId val="165345920"/>
        <c:axId val="165355904"/>
        <c:axId val="0"/>
      </c:bar3DChart>
      <c:catAx>
        <c:axId val="165345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5355904"/>
        <c:crosses val="autoZero"/>
        <c:auto val="1"/>
        <c:lblAlgn val="ctr"/>
        <c:lblOffset val="100"/>
      </c:catAx>
      <c:valAx>
        <c:axId val="165355904"/>
        <c:scaling>
          <c:orientation val="minMax"/>
        </c:scaling>
        <c:delete val="1"/>
        <c:axPos val="l"/>
        <c:numFmt formatCode="#,##0.0" sourceLinked="1"/>
        <c:tickLblPos val="none"/>
        <c:crossAx val="1653459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434"/>
          <c:w val="0.69893926615099611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57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554E-2"/>
          <c:y val="0.23855007139057638"/>
          <c:w val="0.92278499725841934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07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1272623.3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dLbls/>
        <c:marker val="1"/>
        <c:axId val="165441536"/>
        <c:axId val="165443072"/>
      </c:lineChart>
      <c:catAx>
        <c:axId val="165441536"/>
        <c:scaling>
          <c:orientation val="minMax"/>
        </c:scaling>
        <c:delete val="1"/>
        <c:axPos val="b"/>
        <c:numFmt formatCode="General" sourceLinked="1"/>
        <c:tickLblPos val="none"/>
        <c:crossAx val="165443072"/>
        <c:crosses val="autoZero"/>
        <c:auto val="1"/>
        <c:lblAlgn val="ctr"/>
        <c:lblOffset val="100"/>
      </c:catAx>
      <c:valAx>
        <c:axId val="165443072"/>
        <c:scaling>
          <c:orientation val="minMax"/>
        </c:scaling>
        <c:delete val="1"/>
        <c:axPos val="l"/>
        <c:numFmt formatCode="#,##0.00" sourceLinked="1"/>
        <c:tickLblPos val="none"/>
        <c:crossAx val="165441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1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/>
        <c:shape val="box"/>
        <c:axId val="143185408"/>
        <c:axId val="143186944"/>
        <c:axId val="0"/>
      </c:bar3DChart>
      <c:catAx>
        <c:axId val="143185408"/>
        <c:scaling>
          <c:orientation val="minMax"/>
        </c:scaling>
        <c:delete val="1"/>
        <c:axPos val="b"/>
        <c:tickLblPos val="none"/>
        <c:crossAx val="143186944"/>
        <c:crosses val="autoZero"/>
        <c:auto val="1"/>
        <c:lblAlgn val="ctr"/>
        <c:lblOffset val="100"/>
      </c:catAx>
      <c:valAx>
        <c:axId val="14318694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318540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2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43413248"/>
        <c:axId val="143414784"/>
        <c:axId val="0"/>
      </c:bar3DChart>
      <c:catAx>
        <c:axId val="143413248"/>
        <c:scaling>
          <c:orientation val="minMax"/>
        </c:scaling>
        <c:delete val="1"/>
        <c:axPos val="b"/>
        <c:tickLblPos val="none"/>
        <c:crossAx val="143414784"/>
        <c:crosses val="autoZero"/>
        <c:auto val="1"/>
        <c:lblAlgn val="ctr"/>
        <c:lblOffset val="100"/>
      </c:catAx>
      <c:valAx>
        <c:axId val="14341478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3413248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/>
        <c:shape val="cone"/>
        <c:axId val="160669056"/>
        <c:axId val="154305664"/>
        <c:axId val="0"/>
      </c:bar3DChart>
      <c:catAx>
        <c:axId val="1606690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305664"/>
        <c:crosses val="autoZero"/>
        <c:auto val="1"/>
        <c:lblAlgn val="ctr"/>
        <c:lblOffset val="100"/>
      </c:catAx>
      <c:valAx>
        <c:axId val="154305664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06690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491"/>
          <c:w val="0.94412701764658613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/>
        <c:axId val="154321280"/>
        <c:axId val="154322816"/>
      </c:barChart>
      <c:catAx>
        <c:axId val="1543212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4322816"/>
        <c:crosses val="autoZero"/>
        <c:auto val="1"/>
        <c:lblAlgn val="ctr"/>
        <c:lblOffset val="100"/>
      </c:catAx>
      <c:valAx>
        <c:axId val="1543228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43212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08"/>
          <c:y val="2.60743960175640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dLbls/>
        <c:marker val="1"/>
        <c:axId val="154374144"/>
        <c:axId val="154375680"/>
      </c:lineChart>
      <c:catAx>
        <c:axId val="154374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375680"/>
        <c:crosses val="autoZero"/>
        <c:auto val="1"/>
        <c:lblAlgn val="ctr"/>
        <c:lblOffset val="100"/>
      </c:catAx>
      <c:valAx>
        <c:axId val="1543756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43741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841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092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092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092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1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092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306E-17"/>
                </c:manualLayout>
              </c:layout>
              <c:showVal val="1"/>
            </c:dLbl>
            <c:dLbl>
              <c:idx val="6"/>
              <c:layout>
                <c:manualLayout>
                  <c:x val="1.6345481740672643E-2"/>
                  <c:y val="-4.5583726537840917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/>
        <c:shape val="cylinder"/>
        <c:axId val="154598016"/>
        <c:axId val="154816896"/>
        <c:axId val="0"/>
      </c:bar3DChart>
      <c:catAx>
        <c:axId val="154598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4816896"/>
        <c:crossesAt val="0"/>
        <c:auto val="1"/>
        <c:lblAlgn val="ctr"/>
        <c:lblOffset val="100"/>
      </c:catAx>
      <c:valAx>
        <c:axId val="154816896"/>
        <c:scaling>
          <c:orientation val="minMax"/>
        </c:scaling>
        <c:delete val="1"/>
        <c:axPos val="l"/>
        <c:numFmt formatCode="General" sourceLinked="1"/>
        <c:tickLblPos val="none"/>
        <c:crossAx val="15459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723E-2"/>
          <c:y val="6.1888800375320158E-2"/>
          <c:w val="0.86692471299671825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/>
        <c:axId val="154853760"/>
        <c:axId val="154855296"/>
      </c:barChart>
      <c:catAx>
        <c:axId val="1548537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855296"/>
        <c:crossesAt val="0"/>
        <c:auto val="1"/>
        <c:lblAlgn val="ctr"/>
        <c:lblOffset val="100"/>
      </c:catAx>
      <c:valAx>
        <c:axId val="15485529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485376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/>
        <c:shape val="cone"/>
        <c:axId val="155167744"/>
        <c:axId val="155194112"/>
        <c:axId val="0"/>
      </c:bar3DChart>
      <c:catAx>
        <c:axId val="155167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194112"/>
        <c:crosses val="autoZero"/>
        <c:auto val="1"/>
        <c:lblAlgn val="ctr"/>
        <c:lblOffset val="100"/>
      </c:catAx>
      <c:valAx>
        <c:axId val="1551941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51677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882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dLbls/>
        <c:marker val="1"/>
        <c:axId val="155226880"/>
        <c:axId val="155228416"/>
      </c:lineChart>
      <c:catAx>
        <c:axId val="155226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228416"/>
        <c:crosses val="autoZero"/>
        <c:auto val="1"/>
        <c:lblAlgn val="ctr"/>
        <c:lblOffset val="100"/>
      </c:catAx>
      <c:valAx>
        <c:axId val="1552284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522688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1 933 519,8 тыс.рублей ( 96,2 %)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75 775,7 тыс. рублей ( 3,8 %)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2 009 295,5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67 836,0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2 009 295,5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1 941 459,5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1 778 530,0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1 633 459,5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1 645 975,0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2 от 17.02.2023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3182259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096589669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644966214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059945156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7581537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468834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1 391 065,1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1 065 989,6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1 1751 785,7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140 965,0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220 052,4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991 638,4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38 409,3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79411809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2 009 295,5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8563686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813,6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9778301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248,2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5532501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90 145,4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5766272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1 272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8836966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348,5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764278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77 464,8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3677388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729,6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8538464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1124750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47 456,4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6109240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22 108,4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3828499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7 262,7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9479243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10 129,0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48 960,0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3225635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16 294,4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783739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8716675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0632672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161,3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5171046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6055961"/>
              </p:ext>
            </p:extLst>
          </p:nvPr>
        </p:nvGraphicFramePr>
        <p:xfrm>
          <a:off x="6929454" y="335699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222</a:t>
                      </a:r>
                      <a:r>
                        <a:rPr lang="ru-RU" sz="1200" b="1" baseline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413708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328988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2172854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16 502,6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7289746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3542970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29 927,4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135999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570,4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3347652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90 145,4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2 009 295,5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1 645 975,0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1 654 890,3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2808148201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83298117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003662741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1 588 320,7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155 901,8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5 935,5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186 361,8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1 936 519,8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1 233 649,4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105 951,6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145 837,1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99 207,9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3 674,7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5 785,5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52 912,8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49 892,4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50 355,4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152 259,4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3 105,0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26 124,2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4 823,2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1 233 649,4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1 160 623,4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72 764,0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38611205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058180469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26 511,0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45 294,1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2 018,5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31 166,8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32 982,5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34 091,1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семей и  граждан, проживающих на сельских территориях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–16 502,7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75 775,7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7 217,8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3 608,0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45 025,8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25088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11 220,3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15695</TotalTime>
  <Words>5142</Words>
  <Application>Microsoft Office PowerPoint</Application>
  <PresentationFormat>Экран (4:3)</PresentationFormat>
  <Paragraphs>1083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 2 от 17.02.2023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4597</cp:revision>
  <dcterms:created xsi:type="dcterms:W3CDTF">2013-11-30T21:03:12Z</dcterms:created>
  <dcterms:modified xsi:type="dcterms:W3CDTF">2023-04-04T02:56:44Z</dcterms:modified>
</cp:coreProperties>
</file>