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charts/chart18.xml" ContentType="application/vnd.openxmlformats-officedocument.drawingml.chart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theme/themeOverride18.xml" ContentType="application/vnd.openxmlformats-officedocument.themeOverr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charts/chart22.xml" ContentType="application/vnd.openxmlformats-officedocument.drawingml.chart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6"/>
  </p:notesMasterIdLst>
  <p:handoutMasterIdLst>
    <p:handoutMasterId r:id="rId67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325" r:id="rId18"/>
    <p:sldId id="427" r:id="rId19"/>
    <p:sldId id="428" r:id="rId20"/>
    <p:sldId id="410" r:id="rId21"/>
    <p:sldId id="429" r:id="rId22"/>
    <p:sldId id="430" r:id="rId23"/>
    <p:sldId id="431" r:id="rId24"/>
    <p:sldId id="432" r:id="rId25"/>
    <p:sldId id="346" r:id="rId26"/>
    <p:sldId id="328" r:id="rId27"/>
    <p:sldId id="400" r:id="rId28"/>
    <p:sldId id="401" r:id="rId29"/>
    <p:sldId id="402" r:id="rId30"/>
    <p:sldId id="403" r:id="rId31"/>
    <p:sldId id="404" r:id="rId32"/>
    <p:sldId id="405" r:id="rId33"/>
    <p:sldId id="406" r:id="rId34"/>
    <p:sldId id="338" r:id="rId35"/>
    <p:sldId id="335" r:id="rId36"/>
    <p:sldId id="384" r:id="rId37"/>
    <p:sldId id="407" r:id="rId38"/>
    <p:sldId id="385" r:id="rId39"/>
    <p:sldId id="408" r:id="rId40"/>
    <p:sldId id="373" r:id="rId41"/>
    <p:sldId id="374" r:id="rId42"/>
    <p:sldId id="336" r:id="rId43"/>
    <p:sldId id="348" r:id="rId44"/>
    <p:sldId id="353" r:id="rId45"/>
    <p:sldId id="354" r:id="rId46"/>
    <p:sldId id="358" r:id="rId47"/>
    <p:sldId id="362" r:id="rId48"/>
    <p:sldId id="393" r:id="rId49"/>
    <p:sldId id="394" r:id="rId50"/>
    <p:sldId id="433" r:id="rId51"/>
    <p:sldId id="395" r:id="rId52"/>
    <p:sldId id="364" r:id="rId53"/>
    <p:sldId id="417" r:id="rId54"/>
    <p:sldId id="365" r:id="rId55"/>
    <p:sldId id="369" r:id="rId56"/>
    <p:sldId id="366" r:id="rId57"/>
    <p:sldId id="416" r:id="rId58"/>
    <p:sldId id="418" r:id="rId59"/>
    <p:sldId id="415" r:id="rId60"/>
    <p:sldId id="359" r:id="rId61"/>
    <p:sldId id="368" r:id="rId62"/>
    <p:sldId id="345" r:id="rId63"/>
    <p:sldId id="347" r:id="rId64"/>
    <p:sldId id="351" r:id="rId65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0003B"/>
    <a:srgbClr val="FF99FF"/>
    <a:srgbClr val="B7EFD6"/>
    <a:srgbClr val="0C9DA4"/>
    <a:srgbClr val="CC99FF"/>
    <a:srgbClr val="FF6699"/>
    <a:srgbClr val="D3FDE4"/>
    <a:srgbClr val="0099FF"/>
    <a:srgbClr val="CCFFFF"/>
    <a:srgbClr val="ADFBD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056" autoAdjust="0"/>
  </p:normalViewPr>
  <p:slideViewPr>
    <p:cSldViewPr>
      <p:cViewPr>
        <p:scale>
          <a:sx n="100" d="100"/>
          <a:sy n="100" d="100"/>
        </p:scale>
        <p:origin x="-1944" y="-294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presProps" Target="presProps.xml"/><Relationship Id="rId7" Type="http://schemas.openxmlformats.org/officeDocument/2006/relationships/slide" Target="slides/slide1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0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16E-2"/>
          <c:w val="0.93481527105090001"/>
          <c:h val="0.7654320597423003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1199</c:v>
                </c:pt>
                <c:pt idx="1">
                  <c:v>1313.9</c:v>
                </c:pt>
                <c:pt idx="2" formatCode="#,##0.0">
                  <c:v>1739.1</c:v>
                </c:pt>
                <c:pt idx="3">
                  <c:v>1765.8</c:v>
                </c:pt>
                <c:pt idx="4">
                  <c:v>1800.5</c:v>
                </c:pt>
                <c:pt idx="5">
                  <c:v>1836.5</c:v>
                </c:pt>
              </c:numCache>
            </c:numRef>
          </c:val>
        </c:ser>
        <c:dLbls/>
        <c:axId val="164446976"/>
        <c:axId val="164448512"/>
      </c:barChart>
      <c:catAx>
        <c:axId val="16444697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4448512"/>
        <c:crosses val="autoZero"/>
        <c:auto val="1"/>
        <c:lblAlgn val="ctr"/>
        <c:lblOffset val="100"/>
      </c:catAx>
      <c:valAx>
        <c:axId val="164448512"/>
        <c:scaling>
          <c:orientation val="minMax"/>
        </c:scaling>
        <c:axPos val="l"/>
        <c:majorGridlines/>
        <c:numFmt formatCode="General" sourceLinked="1"/>
        <c:tickLblPos val="none"/>
        <c:crossAx val="164446976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7555868214198891"/>
                  <c:y val="8.9659179481062806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6.9716899980402494E-2"/>
                  <c:y val="-5.9516491649189346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6013022238593175"/>
                  <c:y val="-0.12097872646028174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503574.1</c:v>
                </c:pt>
                <c:pt idx="1">
                  <c:v>119691.1</c:v>
                </c:pt>
                <c:pt idx="2">
                  <c:v>1514678.4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865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503574.1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119691.1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1514678.4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</c:numCache>
            </c:numRef>
          </c:val>
        </c:ser>
        <c:dLbls/>
        <c:shape val="box"/>
        <c:axId val="172711296"/>
        <c:axId val="172721280"/>
        <c:axId val="0"/>
      </c:bar3DChart>
      <c:catAx>
        <c:axId val="172711296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72721280"/>
        <c:crossesAt val="0"/>
        <c:auto val="1"/>
        <c:lblAlgn val="ctr"/>
        <c:lblOffset val="100"/>
      </c:catAx>
      <c:valAx>
        <c:axId val="172721280"/>
        <c:scaling>
          <c:orientation val="minMax"/>
        </c:scaling>
        <c:delete val="1"/>
        <c:axPos val="l"/>
        <c:numFmt formatCode="#,##0.00" sourceLinked="1"/>
        <c:tickLblPos val="none"/>
        <c:crossAx val="172711296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86"/>
          <c:y val="0.13613956803855573"/>
          <c:w val="0.29881448911261443"/>
          <c:h val="0.43583096262062643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503.6</c:v>
                </c:pt>
                <c:pt idx="1">
                  <c:v>525.70000000000005</c:v>
                </c:pt>
                <c:pt idx="2">
                  <c:v>558.9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119.7</c:v>
                </c:pt>
                <c:pt idx="1">
                  <c:v>116.6</c:v>
                </c:pt>
                <c:pt idx="2">
                  <c:v>117.1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7.9012185918784696E-3"/>
                  <c:y val="1.9323536249736963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1514.7</c:v>
                </c:pt>
                <c:pt idx="1">
                  <c:v>1247.3</c:v>
                </c:pt>
                <c:pt idx="2">
                  <c:v>1254.4000000000001</c:v>
                </c:pt>
              </c:numCache>
            </c:numRef>
          </c:val>
        </c:ser>
        <c:dLbls/>
        <c:shape val="box"/>
        <c:axId val="172885888"/>
        <c:axId val="172887424"/>
        <c:axId val="0"/>
      </c:bar3DChart>
      <c:catAx>
        <c:axId val="17288588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72887424"/>
        <c:crosses val="autoZero"/>
        <c:auto val="1"/>
        <c:lblAlgn val="ctr"/>
        <c:lblOffset val="100"/>
      </c:catAx>
      <c:valAx>
        <c:axId val="172887424"/>
        <c:scaling>
          <c:orientation val="minMax"/>
          <c:max val="11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728858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2325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32323006090469025"/>
                </c:manualLayout>
              </c:layout>
              <c:showVal val="1"/>
            </c:dLbl>
            <c:dLbl>
              <c:idx val="1"/>
              <c:layout>
                <c:manualLayout>
                  <c:x val="-4.5904208407226271E-17"/>
                  <c:y val="0.20471237190630331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38787607308563027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#,##0.00">
                  <c:v>2137.9</c:v>
                </c:pt>
                <c:pt idx="1">
                  <c:v>1889.6</c:v>
                </c:pt>
                <c:pt idx="2">
                  <c:v>1930.3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/>
        <c:gapWidth val="0"/>
        <c:gapDepth val="7"/>
        <c:shape val="cylinder"/>
        <c:axId val="172923520"/>
        <c:axId val="172941696"/>
        <c:axId val="0"/>
      </c:bar3DChart>
      <c:catAx>
        <c:axId val="17292352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72941696"/>
        <c:crosses val="autoZero"/>
        <c:auto val="1"/>
        <c:lblAlgn val="ctr"/>
        <c:lblOffset val="100"/>
      </c:catAx>
      <c:valAx>
        <c:axId val="172941696"/>
        <c:scaling>
          <c:orientation val="minMax"/>
          <c:max val="19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72923520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365"/>
          <c:h val="0.7608436191871614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Лист1!$A$2:$A$11</c:f>
              <c:strCache>
                <c:ptCount val="10"/>
                <c:pt idx="0">
                  <c:v>НДФЛ 422,1</c:v>
                </c:pt>
                <c:pt idx="1">
                  <c:v>Акцизы 34,2</c:v>
                </c:pt>
                <c:pt idx="2">
                  <c:v>Налоги на совокупный доход 39,4</c:v>
                </c:pt>
                <c:pt idx="3">
                  <c:v>Гос.пошлина 8,0</c:v>
                </c:pt>
                <c:pt idx="4">
                  <c:v>Доходы от использования имущества 97,8</c:v>
                </c:pt>
                <c:pt idx="5">
                  <c:v>Платежи при пользовании природными ресурсами 11,1</c:v>
                </c:pt>
                <c:pt idx="6">
                  <c:v>Доходы от оказания платных услуг 0,5</c:v>
                </c:pt>
                <c:pt idx="7">
                  <c:v>Доходы от продажи имущества 7,6</c:v>
                </c:pt>
                <c:pt idx="8">
                  <c:v>Штрафы, санкции 1,8</c:v>
                </c:pt>
                <c:pt idx="9">
                  <c:v>Прочие неналоговые доходы 0,8</c:v>
                </c:pt>
              </c:strCache>
            </c:strRef>
          </c:cat>
          <c:val>
            <c:numRef>
              <c:f>Лист1!$B$2:$B$11</c:f>
              <c:numCache>
                <c:formatCode>#,##0.0</c:formatCode>
                <c:ptCount val="10"/>
                <c:pt idx="0">
                  <c:v>422.1</c:v>
                </c:pt>
                <c:pt idx="1">
                  <c:v>34.200000000000003</c:v>
                </c:pt>
                <c:pt idx="2">
                  <c:v>39.4</c:v>
                </c:pt>
                <c:pt idx="3">
                  <c:v>8</c:v>
                </c:pt>
                <c:pt idx="4">
                  <c:v>97.8</c:v>
                </c:pt>
                <c:pt idx="5">
                  <c:v>11.1</c:v>
                </c:pt>
                <c:pt idx="6">
                  <c:v>0.5</c:v>
                </c:pt>
                <c:pt idx="7">
                  <c:v>7.6</c:v>
                </c:pt>
                <c:pt idx="8">
                  <c:v>1.8</c:v>
                </c:pt>
                <c:pt idx="9">
                  <c:v>0.8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5423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4453E-4"/>
          <c:y val="2.0914886293831907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450,7</c:v>
                </c:pt>
                <c:pt idx="1">
                  <c:v>Акцизы 35,3</c:v>
                </c:pt>
                <c:pt idx="2">
                  <c:v>Налоги на совокупный доход 32,4</c:v>
                </c:pt>
                <c:pt idx="3">
                  <c:v>Гос.пошлина 7,3</c:v>
                </c:pt>
                <c:pt idx="4">
                  <c:v>Доходы от использования имущества 97,6</c:v>
                </c:pt>
                <c:pt idx="5">
                  <c:v>Платежи при пользовании природными ресурсами 10,2</c:v>
                </c:pt>
                <c:pt idx="6">
                  <c:v>Доходы от продажи имущества 7,0</c:v>
                </c:pt>
                <c:pt idx="7">
                  <c:v>Штрафы, санкции 1,8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450.7</c:v>
                </c:pt>
                <c:pt idx="1">
                  <c:v>35.300000000000004</c:v>
                </c:pt>
                <c:pt idx="2" formatCode="General">
                  <c:v>32.4</c:v>
                </c:pt>
                <c:pt idx="3">
                  <c:v>7.3</c:v>
                </c:pt>
                <c:pt idx="4">
                  <c:v>97.6</c:v>
                </c:pt>
                <c:pt idx="5">
                  <c:v>10.200000000000001</c:v>
                </c:pt>
                <c:pt idx="6">
                  <c:v>7</c:v>
                </c:pt>
                <c:pt idx="7">
                  <c:v>1.8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186"/>
          <c:w val="0.71286091728430612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2026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481,3</c:v>
                </c:pt>
                <c:pt idx="1">
                  <c:v>Акцизы 37,3</c:v>
                </c:pt>
                <c:pt idx="2">
                  <c:v>Налоги на совокупный доход 32,9</c:v>
                </c:pt>
                <c:pt idx="3">
                  <c:v>Гос.пошлина 7,4</c:v>
                </c:pt>
                <c:pt idx="4">
                  <c:v>Доходы от использования имущества 97,6</c:v>
                </c:pt>
                <c:pt idx="5">
                  <c:v>Платежи при пользовании природными ресурсами 10,6</c:v>
                </c:pt>
                <c:pt idx="6">
                  <c:v>Доходы от продажи имущества 7,0</c:v>
                </c:pt>
                <c:pt idx="7">
                  <c:v>Штрафы, санкции 1,8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481.3</c:v>
                </c:pt>
                <c:pt idx="1">
                  <c:v>37.300000000000004</c:v>
                </c:pt>
                <c:pt idx="2">
                  <c:v>32.9</c:v>
                </c:pt>
                <c:pt idx="3">
                  <c:v>7.4</c:v>
                </c:pt>
                <c:pt idx="4">
                  <c:v>97.6</c:v>
                </c:pt>
                <c:pt idx="5">
                  <c:v>10.6</c:v>
                </c:pt>
                <c:pt idx="6">
                  <c:v>7</c:v>
                </c:pt>
                <c:pt idx="7">
                  <c:v>1.8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868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944"/>
          <c:w val="0.63925968438834246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5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2.9485124630215482E-2"/>
                  <c:y val="4.0678455443881406E-2"/>
                </c:manualLayout>
              </c:layout>
              <c:showVal val="1"/>
            </c:dLbl>
            <c:dLbl>
              <c:idx val="5"/>
              <c:layout>
                <c:manualLayout>
                  <c:x val="-0.18577892718161201"/>
                  <c:y val="-0.25951576891850281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 140387,8</c:v>
                </c:pt>
                <c:pt idx="1">
                  <c:v>Национальная безопасность и правоохранительная деятельность 779,5</c:v>
                </c:pt>
                <c:pt idx="2">
                  <c:v>Национальная экономика 113655,0</c:v>
                </c:pt>
                <c:pt idx="3">
                  <c:v>Жилищно-коммунальное хозяйство 81 280,7</c:v>
                </c:pt>
                <c:pt idx="4">
                  <c:v>Охрана окружающей среды 14 495,1</c:v>
                </c:pt>
                <c:pt idx="5">
                  <c:v>Образование 1 450856,4</c:v>
                </c:pt>
                <c:pt idx="6">
                  <c:v>Культура 150 326,3</c:v>
                </c:pt>
                <c:pt idx="7">
                  <c:v>Социальная политика 121 110,7</c:v>
                </c:pt>
                <c:pt idx="8">
                  <c:v>Физическая культура и спорт 71 202,2</c:v>
                </c:pt>
                <c:pt idx="9">
                  <c:v>Средства массовой информации 12 546,1</c:v>
                </c:pt>
                <c:pt idx="10">
                  <c:v>Межбюджетные трансферты 147 225,8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140387.79999999999</c:v>
                </c:pt>
                <c:pt idx="1">
                  <c:v>779.5</c:v>
                </c:pt>
                <c:pt idx="2">
                  <c:v>113655</c:v>
                </c:pt>
                <c:pt idx="3">
                  <c:v>81280.7</c:v>
                </c:pt>
                <c:pt idx="4">
                  <c:v>14495.1</c:v>
                </c:pt>
                <c:pt idx="5">
                  <c:v>1450856.4</c:v>
                </c:pt>
                <c:pt idx="6">
                  <c:v>150326.29999999999</c:v>
                </c:pt>
                <c:pt idx="7">
                  <c:v>121110.7</c:v>
                </c:pt>
                <c:pt idx="8">
                  <c:v>71202.2</c:v>
                </c:pt>
                <c:pt idx="9">
                  <c:v>12546.1</c:v>
                </c:pt>
                <c:pt idx="10">
                  <c:v>147225.79999999999</c:v>
                </c:pt>
              </c:numCache>
            </c:numRef>
          </c:val>
        </c:ser>
        <c:dLbls/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6075125750067627"/>
          <c:y val="9.3091911867633506E-2"/>
          <c:w val="0.39056372892111585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view3D>
      <c:rotX val="30"/>
      <c:rotY val="30"/>
      <c:perspective val="30"/>
    </c:view3D>
    <c:plotArea>
      <c:layout>
        <c:manualLayout>
          <c:layoutTarget val="inner"/>
          <c:xMode val="edge"/>
          <c:yMode val="edge"/>
          <c:x val="8.2783021788882527E-3"/>
          <c:y val="0.18082100832695616"/>
          <c:w val="0.6392596843883428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4"/>
            <c:explosion val="20"/>
          </c:dPt>
          <c:dPt>
            <c:idx val="6"/>
            <c:explosion val="13"/>
          </c:dPt>
          <c:dLbls>
            <c:dLbl>
              <c:idx val="0"/>
              <c:layout>
                <c:manualLayout>
                  <c:x val="-5.8023597724053563E-2"/>
                  <c:y val="-0.34721830225562883"/>
                </c:manualLayout>
              </c:layout>
              <c:showPercent val="1"/>
            </c:dLbl>
            <c:dLbl>
              <c:idx val="1"/>
              <c:layout>
                <c:manualLayout>
                  <c:x val="5.0254769638316418E-2"/>
                  <c:y val="-3.8533008539107958E-3"/>
                </c:manualLayout>
              </c:layout>
              <c:showPercent val="1"/>
            </c:dLbl>
            <c:dLbl>
              <c:idx val="2"/>
              <c:layout>
                <c:manualLayout>
                  <c:x val="2.3259291416443652E-2"/>
                  <c:y val="1.417438873777286E-2"/>
                </c:manualLayout>
              </c:layout>
              <c:showPercent val="1"/>
            </c:dLbl>
            <c:dLbl>
              <c:idx val="3"/>
              <c:layout>
                <c:manualLayout>
                  <c:x val="-4.9342591995077531E-3"/>
                  <c:y val="1.2994531409824145E-2"/>
                </c:manualLayout>
              </c:layout>
              <c:showPercent val="1"/>
            </c:dLbl>
            <c:dLbl>
              <c:idx val="4"/>
              <c:layout>
                <c:manualLayout>
                  <c:x val="-3.4019259111510089E-3"/>
                  <c:y val="1.8629575469196368E-2"/>
                </c:manualLayout>
              </c:layout>
              <c:showPercent val="1"/>
            </c:dLbl>
            <c:dLbl>
              <c:idx val="5"/>
              <c:layout>
                <c:manualLayout>
                  <c:x val="-0.23614894500592659"/>
                  <c:y val="-0.25951576891850281"/>
                </c:manualLayout>
              </c:layout>
              <c:showPercent val="1"/>
            </c:dLbl>
            <c:numFmt formatCode="0.0%" sourceLinked="0"/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Percent val="1"/>
          </c:dLbls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0.77847232060759097</c:v>
                </c:pt>
                <c:pt idx="1">
                  <c:v>8.2000000000000003E-2</c:v>
                </c:pt>
                <c:pt idx="2">
                  <c:v>6.1000000000000006E-2</c:v>
                </c:pt>
                <c:pt idx="3">
                  <c:v>6.000000000000001E-3</c:v>
                </c:pt>
                <c:pt idx="4">
                  <c:v>7.2527679392409117E-2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1793495.6000000003</c:v>
                </c:pt>
                <c:pt idx="1">
                  <c:v>158472.5</c:v>
                </c:pt>
                <c:pt idx="2">
                  <c:v>139941.6</c:v>
                </c:pt>
                <c:pt idx="3">
                  <c:v>140387.79999999999</c:v>
                </c:pt>
                <c:pt idx="4">
                  <c:v>71568.100000000253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.59853402349603757"/>
          <c:y val="0.13507412998840737"/>
          <c:w val="0.31619385828198504"/>
          <c:h val="0.7444040240640698"/>
        </c:manualLayout>
      </c:layout>
    </c:legend>
    <c:plotVisOnly val="1"/>
    <c:dispBlanksAs val="zero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2829150996513109E-2"/>
          <c:y val="3.0451071367670612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225432.2</c:v>
                </c:pt>
                <c:pt idx="1">
                  <c:v>200691.20000000001</c:v>
                </c:pt>
                <c:pt idx="2">
                  <c:v>202709.7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1089064</c:v>
                </c:pt>
                <c:pt idx="1">
                  <c:v>906363.6</c:v>
                </c:pt>
                <c:pt idx="2">
                  <c:v>912893.9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64249.1</c:v>
                </c:pt>
                <c:pt idx="1">
                  <c:v>73894.8</c:v>
                </c:pt>
                <c:pt idx="2">
                  <c:v>73894.8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162.69999999999999</c:v>
                </c:pt>
                <c:pt idx="1">
                  <c:v>3.3</c:v>
                </c:pt>
                <c:pt idx="2">
                  <c:v>3.3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Молодежная политика (1 учреждение)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8821</c:v>
                </c:pt>
                <c:pt idx="1">
                  <c:v>6352.8</c:v>
                </c:pt>
                <c:pt idx="2">
                  <c:v>5501.8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вопросы в образовании</c:v>
                </c:pt>
              </c:strCache>
            </c:strRef>
          </c:tx>
          <c:dLbls>
            <c:dLbl>
              <c:idx val="0"/>
              <c:layout>
                <c:manualLayout>
                  <c:x val="7.7086892405818811E-3"/>
                  <c:y val="-2.5867496204125481E-2"/>
                </c:manualLayout>
              </c:layout>
              <c:showVal val="1"/>
            </c:dLbl>
            <c:dLbl>
              <c:idx val="1"/>
              <c:layout>
                <c:manualLayout>
                  <c:x val="-3.8543446202909202E-3"/>
                  <c:y val="-2.8219086768136874E-2"/>
                </c:manualLayout>
              </c:layout>
              <c:showVal val="1"/>
            </c:dLbl>
            <c:dLbl>
              <c:idx val="2"/>
              <c:layout>
                <c:manualLayout>
                  <c:x val="1.9271723101454581E-3"/>
                  <c:y val="-2.116431507610265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Лист1!$G$2:$G$4</c:f>
              <c:numCache>
                <c:formatCode>#,##0.0</c:formatCode>
                <c:ptCount val="3"/>
                <c:pt idx="0">
                  <c:v>63127.4</c:v>
                </c:pt>
                <c:pt idx="1">
                  <c:v>55366</c:v>
                </c:pt>
                <c:pt idx="2">
                  <c:v>55366</c:v>
                </c:pt>
              </c:numCache>
            </c:numRef>
          </c:val>
        </c:ser>
        <c:dLbls/>
        <c:shape val="box"/>
        <c:axId val="177880448"/>
        <c:axId val="177902720"/>
        <c:axId val="0"/>
      </c:bar3DChart>
      <c:catAx>
        <c:axId val="17788044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77902720"/>
        <c:crosses val="autoZero"/>
        <c:auto val="1"/>
        <c:lblAlgn val="ctr"/>
        <c:lblOffset val="100"/>
      </c:catAx>
      <c:valAx>
        <c:axId val="177902720"/>
        <c:scaling>
          <c:orientation val="minMax"/>
        </c:scaling>
        <c:delete val="1"/>
        <c:axPos val="l"/>
        <c:numFmt formatCode="#,##0.0" sourceLinked="1"/>
        <c:tickLblPos val="none"/>
        <c:crossAx val="17788044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4099933340740756"/>
          <c:w val="0.69893926615099755"/>
          <c:h val="0.34672443802540481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532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426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1072.9000000000001</c:v>
                </c:pt>
                <c:pt idx="1">
                  <c:v>1739.1</c:v>
                </c:pt>
                <c:pt idx="2">
                  <c:v>626.1</c:v>
                </c:pt>
                <c:pt idx="3">
                  <c:v>420.5</c:v>
                </c:pt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7.4736134830203943E-2"/>
          <c:y val="0.23855007139057638"/>
          <c:w val="0.922784997258421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-6.7087019513424231E-2"/>
                  <c:y val="-4.076485903860692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</a:t>
                    </a:r>
                    <a:r>
                      <a:rPr lang="ru-RU" dirty="0" smtClean="0"/>
                      <a:t>450</a:t>
                    </a:r>
                    <a:r>
                      <a:rPr lang="ru-RU" baseline="0" dirty="0" smtClean="0"/>
                      <a:t> 856,4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4.1441276816946912E-2"/>
                  <c:y val="-3.4883720930232537E-2"/>
                </c:manualLayout>
              </c:layout>
              <c:showVal val="1"/>
            </c:dLbl>
            <c:dLbl>
              <c:idx val="2"/>
              <c:layout>
                <c:manualLayout>
                  <c:x val="-7.9000620698555804E-2"/>
                  <c:y val="-4.4720941906092215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1433203.5</c:v>
                </c:pt>
                <c:pt idx="1">
                  <c:v>1242671.7</c:v>
                </c:pt>
                <c:pt idx="2">
                  <c:v>1250369.5</c:v>
                </c:pt>
              </c:numCache>
            </c:numRef>
          </c:val>
        </c:ser>
        <c:dLbls/>
        <c:marker val="1"/>
        <c:axId val="177804032"/>
        <c:axId val="177805568"/>
      </c:lineChart>
      <c:catAx>
        <c:axId val="177804032"/>
        <c:scaling>
          <c:orientation val="minMax"/>
        </c:scaling>
        <c:delete val="1"/>
        <c:axPos val="b"/>
        <c:numFmt formatCode="General" sourceLinked="1"/>
        <c:tickLblPos val="none"/>
        <c:crossAx val="177805568"/>
        <c:crosses val="autoZero"/>
        <c:auto val="1"/>
        <c:lblAlgn val="ctr"/>
        <c:lblOffset val="100"/>
      </c:catAx>
      <c:valAx>
        <c:axId val="177805568"/>
        <c:scaling>
          <c:orientation val="minMax"/>
        </c:scaling>
        <c:delete val="1"/>
        <c:axPos val="l"/>
        <c:numFmt formatCode="#,##0.00" sourceLinked="1"/>
        <c:tickLblPos val="none"/>
        <c:crossAx val="1778040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59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68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01.01.2025</c:v>
                </c:pt>
                <c:pt idx="1">
                  <c:v>на 01.01.2026</c:v>
                </c:pt>
                <c:pt idx="2">
                  <c:v>на 01.01.2027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13948.9</c:v>
                </c:pt>
                <c:pt idx="2">
                  <c:v>28329</c:v>
                </c:pt>
              </c:numCache>
            </c:numRef>
          </c:val>
        </c:ser>
        <c:dLbls/>
        <c:shape val="box"/>
        <c:axId val="169444864"/>
        <c:axId val="170197760"/>
        <c:axId val="0"/>
      </c:bar3DChart>
      <c:catAx>
        <c:axId val="169444864"/>
        <c:scaling>
          <c:orientation val="minMax"/>
        </c:scaling>
        <c:delete val="1"/>
        <c:axPos val="b"/>
        <c:tickLblPos val="none"/>
        <c:crossAx val="170197760"/>
        <c:crosses val="autoZero"/>
        <c:auto val="1"/>
        <c:lblAlgn val="ctr"/>
        <c:lblOffset val="100"/>
      </c:catAx>
      <c:valAx>
        <c:axId val="170197760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69444864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61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77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/>
        <c:shape val="box"/>
        <c:axId val="171677184"/>
        <c:axId val="171678720"/>
        <c:axId val="0"/>
      </c:bar3DChart>
      <c:catAx>
        <c:axId val="171677184"/>
        <c:scaling>
          <c:orientation val="minMax"/>
        </c:scaling>
        <c:delete val="1"/>
        <c:axPos val="b"/>
        <c:tickLblPos val="none"/>
        <c:crossAx val="171678720"/>
        <c:crosses val="autoZero"/>
        <c:auto val="1"/>
        <c:lblAlgn val="ctr"/>
        <c:lblOffset val="100"/>
      </c:catAx>
      <c:valAx>
        <c:axId val="171678720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71677184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</c:spPr>
          <c:dLbls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493.5</c:v>
                </c:pt>
                <c:pt idx="1">
                  <c:v>560</c:v>
                </c:pt>
                <c:pt idx="2">
                  <c:v>626.1</c:v>
                </c:pt>
                <c:pt idx="3">
                  <c:v>695.5</c:v>
                </c:pt>
                <c:pt idx="4">
                  <c:v>771.8</c:v>
                </c:pt>
                <c:pt idx="5">
                  <c:v>855.7</c:v>
                </c:pt>
              </c:numCache>
            </c:numRef>
          </c:val>
        </c:ser>
        <c:dLbls/>
        <c:shape val="cone"/>
        <c:axId val="166297984"/>
        <c:axId val="166299520"/>
        <c:axId val="0"/>
      </c:bar3DChart>
      <c:catAx>
        <c:axId val="166297984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6299520"/>
        <c:crosses val="autoZero"/>
        <c:auto val="1"/>
        <c:lblAlgn val="ctr"/>
        <c:lblOffset val="100"/>
      </c:catAx>
      <c:valAx>
        <c:axId val="166299520"/>
        <c:scaling>
          <c:orientation val="minMax"/>
        </c:scaling>
        <c:delete val="1"/>
        <c:axPos val="b"/>
        <c:majorGridlines/>
        <c:numFmt formatCode="General" sourceLinked="1"/>
        <c:tickLblPos val="none"/>
        <c:crossAx val="16629798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8"/>
  <c:chart>
    <c:autoTitleDeleted val="1"/>
    <c:plotArea>
      <c:layout>
        <c:manualLayout>
          <c:layoutTarget val="inner"/>
          <c:xMode val="edge"/>
          <c:yMode val="edge"/>
          <c:x val="2.7936491176708204E-2"/>
          <c:y val="0.27612099883666608"/>
          <c:w val="0.94412701764659035"/>
          <c:h val="0.5685012982541626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1000.9</c:v>
                </c:pt>
                <c:pt idx="1">
                  <c:v>786.3</c:v>
                </c:pt>
                <c:pt idx="2">
                  <c:v>1072.9000000000001</c:v>
                </c:pt>
                <c:pt idx="3">
                  <c:v>1332.5</c:v>
                </c:pt>
                <c:pt idx="4">
                  <c:v>1560.8</c:v>
                </c:pt>
                <c:pt idx="5">
                  <c:v>1784</c:v>
                </c:pt>
              </c:numCache>
            </c:numRef>
          </c:val>
        </c:ser>
        <c:dLbls/>
        <c:axId val="164471936"/>
        <c:axId val="164473472"/>
      </c:barChart>
      <c:catAx>
        <c:axId val="1644719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64473472"/>
        <c:crosses val="autoZero"/>
        <c:auto val="1"/>
        <c:lblAlgn val="ctr"/>
        <c:lblOffset val="100"/>
      </c:catAx>
      <c:valAx>
        <c:axId val="16447347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6447193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Индекс производства продукции сельского хозяйства, %</a:t>
            </a:r>
            <a:endParaRPr lang="ru-RU" sz="1400" b="1" i="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5901966565413544"/>
          <c:y val="2.607439601756426E-3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933926567846891"/>
          <c:w val="0.87218887106902065"/>
          <c:h val="0.6010343557727295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4134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96.3</c:v>
                </c:pt>
                <c:pt idx="1">
                  <c:v>103.2</c:v>
                </c:pt>
                <c:pt idx="2">
                  <c:v>96.8</c:v>
                </c:pt>
                <c:pt idx="3">
                  <c:v>96.5</c:v>
                </c:pt>
                <c:pt idx="4">
                  <c:v>96.5</c:v>
                </c:pt>
                <c:pt idx="5">
                  <c:v>97.7</c:v>
                </c:pt>
              </c:numCache>
            </c:numRef>
          </c:val>
        </c:ser>
        <c:dLbls/>
        <c:marker val="1"/>
        <c:axId val="65785216"/>
        <c:axId val="166519936"/>
      </c:lineChart>
      <c:catAx>
        <c:axId val="6578521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6519936"/>
        <c:crosses val="autoZero"/>
        <c:auto val="1"/>
        <c:lblAlgn val="ctr"/>
        <c:lblOffset val="100"/>
      </c:catAx>
      <c:valAx>
        <c:axId val="16651993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6578521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2329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6287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6287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6287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619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605</c:v>
                </c:pt>
                <c:pt idx="1">
                  <c:v>654</c:v>
                </c:pt>
                <c:pt idx="2">
                  <c:v>666</c:v>
                </c:pt>
                <c:pt idx="3">
                  <c:v>675</c:v>
                </c:pt>
                <c:pt idx="4">
                  <c:v>681</c:v>
                </c:pt>
                <c:pt idx="5">
                  <c:v>688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8.7790880739544858E-3"/>
                  <c:y val="4.8147811155594127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6287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5898E-17"/>
                </c:manualLayout>
              </c:layout>
              <c:showVal val="1"/>
            </c:dLbl>
            <c:dLbl>
              <c:idx val="6"/>
              <c:layout>
                <c:manualLayout>
                  <c:x val="1.6345481740672727E-2"/>
                  <c:y val="-4.5583726537841126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1312</c:v>
                </c:pt>
                <c:pt idx="1">
                  <c:v>1512</c:v>
                </c:pt>
                <c:pt idx="2">
                  <c:v>1517</c:v>
                </c:pt>
                <c:pt idx="3">
                  <c:v>1525</c:v>
                </c:pt>
                <c:pt idx="4">
                  <c:v>1530</c:v>
                </c:pt>
                <c:pt idx="5">
                  <c:v>1560</c:v>
                </c:pt>
              </c:numCache>
            </c:numRef>
          </c:val>
        </c:ser>
        <c:dLbls/>
        <c:shape val="cylinder"/>
        <c:axId val="166615296"/>
        <c:axId val="166772736"/>
        <c:axId val="0"/>
      </c:bar3DChart>
      <c:catAx>
        <c:axId val="1666152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6772736"/>
        <c:crossesAt val="0"/>
        <c:auto val="1"/>
        <c:lblAlgn val="ctr"/>
        <c:lblOffset val="100"/>
      </c:catAx>
      <c:valAx>
        <c:axId val="166772736"/>
        <c:scaling>
          <c:orientation val="minMax"/>
        </c:scaling>
        <c:delete val="1"/>
        <c:axPos val="l"/>
        <c:numFmt formatCode="General" sourceLinked="1"/>
        <c:tickLblPos val="none"/>
        <c:crossAx val="1666152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6.1330227939325022E-2"/>
          <c:y val="6.1888800375320158E-2"/>
          <c:w val="0.8669247129967208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3404.4</c:v>
                </c:pt>
                <c:pt idx="1">
                  <c:v>3499.6</c:v>
                </c:pt>
                <c:pt idx="2">
                  <c:v>3668.7</c:v>
                </c:pt>
                <c:pt idx="3">
                  <c:v>3955.7</c:v>
                </c:pt>
                <c:pt idx="4">
                  <c:v>4233</c:v>
                </c:pt>
                <c:pt idx="5">
                  <c:v>4538.7</c:v>
                </c:pt>
              </c:numCache>
            </c:numRef>
          </c:val>
        </c:ser>
        <c:dLbls/>
        <c:axId val="166840960"/>
        <c:axId val="166912384"/>
      </c:barChart>
      <c:catAx>
        <c:axId val="16684096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6912384"/>
        <c:crossesAt val="0"/>
        <c:auto val="1"/>
        <c:lblAlgn val="ctr"/>
        <c:lblOffset val="100"/>
      </c:catAx>
      <c:valAx>
        <c:axId val="166912384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166840960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600"/>
            </a:pPr>
            <a:r>
              <a:rPr lang="ru-RU" sz="1400" dirty="0"/>
              <a:t>Платные услуги населению</a:t>
            </a:r>
            <a:r>
              <a:rPr lang="ru-RU" sz="1400" dirty="0" smtClean="0"/>
              <a:t>, млн. руб. </a:t>
            </a:r>
          </a:p>
        </c:rich>
      </c:tx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3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482</c:v>
                </c:pt>
                <c:pt idx="1">
                  <c:v>539.1</c:v>
                </c:pt>
                <c:pt idx="2">
                  <c:v>602.6</c:v>
                </c:pt>
                <c:pt idx="3">
                  <c:v>646.70000000000005</c:v>
                </c:pt>
                <c:pt idx="4">
                  <c:v>690.7</c:v>
                </c:pt>
                <c:pt idx="5">
                  <c:v>738.4</c:v>
                </c:pt>
              </c:numCache>
            </c:numRef>
          </c:val>
        </c:ser>
        <c:dLbls/>
        <c:shape val="cone"/>
        <c:axId val="167564800"/>
        <c:axId val="167566336"/>
        <c:axId val="0"/>
      </c:bar3DChart>
      <c:catAx>
        <c:axId val="16756480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7566336"/>
        <c:crosses val="autoZero"/>
        <c:auto val="1"/>
        <c:lblAlgn val="ctr"/>
        <c:lblOffset val="100"/>
      </c:catAx>
      <c:valAx>
        <c:axId val="16756633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6756480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475067392799071"/>
          <c:y val="2.6631313934854059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106.4</c:v>
                </c:pt>
                <c:pt idx="1">
                  <c:v>119.6</c:v>
                </c:pt>
                <c:pt idx="2">
                  <c:v>105.2</c:v>
                </c:pt>
                <c:pt idx="3">
                  <c:v>105.1</c:v>
                </c:pt>
                <c:pt idx="4">
                  <c:v>104.1</c:v>
                </c:pt>
                <c:pt idx="5">
                  <c:v>104.1</c:v>
                </c:pt>
              </c:numCache>
            </c:numRef>
          </c:val>
        </c:ser>
        <c:dLbls/>
        <c:marker val="1"/>
        <c:axId val="166497664"/>
        <c:axId val="166864000"/>
      </c:lineChart>
      <c:catAx>
        <c:axId val="16649766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6864000"/>
        <c:crosses val="autoZero"/>
        <c:auto val="1"/>
        <c:lblAlgn val="ctr"/>
        <c:lblOffset val="100"/>
      </c:catAx>
      <c:valAx>
        <c:axId val="16686400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66497664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-8047" custLinFactNeighborY="-183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2 210 175,1 тыс.рублей ( 95,9 %)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93 690,5 тыс. рублей ( 4,1%)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2024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6948" custScaleY="153903" custLinFactNeighborX="-62712" custLinFactNeighborY="140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2 303 865,6 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69943" custLinFactNeighborY="985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 custLinFactNeighborX="203" custLinFactNeighborY="-19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6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357586" cy="479162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190"/>
          <a:ext cx="3357586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32190"/>
        <a:ext cx="3357586" cy="479162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18912"/>
          <a:ext cx="3429024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18912"/>
        <a:ext cx="3429024" cy="615346"/>
      </dsp:txXfrm>
    </dsp:sp>
    <dsp:sp modelId="{79F34D2B-5F80-456A-B944-5D38073B2182}">
      <dsp:nvSpPr>
        <dsp:cNvPr id="0" name=""/>
        <dsp:cNvSpPr/>
      </dsp:nvSpPr>
      <dsp:spPr>
        <a:xfrm>
          <a:off x="0" y="884851"/>
          <a:ext cx="3429024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884851"/>
        <a:ext cx="3429024" cy="615346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42876"/>
          <a:ext cx="3357586" cy="781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142876"/>
        <a:ext cx="3357586" cy="781764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4" cy="47237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4" cy="472373"/>
      </dsp:txXfrm>
    </dsp:sp>
    <dsp:sp modelId="{79F34D2B-5F80-456A-B944-5D38073B2182}">
      <dsp:nvSpPr>
        <dsp:cNvPr id="0" name=""/>
        <dsp:cNvSpPr/>
      </dsp:nvSpPr>
      <dsp:spPr>
        <a:xfrm>
          <a:off x="0" y="599007"/>
          <a:ext cx="3429024" cy="5361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99007"/>
        <a:ext cx="3429024" cy="536182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27"/>
          <a:ext cx="3429024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27"/>
        <a:ext cx="3429024" cy="421200"/>
      </dsp:txXfrm>
    </dsp:sp>
    <dsp:sp modelId="{79F34D2B-5F80-456A-B944-5D38073B2182}">
      <dsp:nvSpPr>
        <dsp:cNvPr id="0" name=""/>
        <dsp:cNvSpPr/>
      </dsp:nvSpPr>
      <dsp:spPr>
        <a:xfrm>
          <a:off x="0" y="428627"/>
          <a:ext cx="3429024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7"/>
        <a:ext cx="3429024" cy="421200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F34D2B-5F80-456A-B944-5D38073B2182}">
      <dsp:nvSpPr>
        <dsp:cNvPr id="0" name=""/>
        <dsp:cNvSpPr/>
      </dsp:nvSpPr>
      <dsp:spPr>
        <a:xfrm>
          <a:off x="0" y="1509"/>
          <a:ext cx="3357586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509"/>
        <a:ext cx="3357586" cy="711360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9098"/>
          <a:ext cx="3357586" cy="5315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29098"/>
        <a:ext cx="3357586" cy="531510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4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4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4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4" cy="308267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8992" cy="3946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428992" cy="394662"/>
      </dsp:txXfrm>
    </dsp:sp>
    <dsp:sp modelId="{79F34D2B-5F80-456A-B944-5D38073B2182}">
      <dsp:nvSpPr>
        <dsp:cNvPr id="0" name=""/>
        <dsp:cNvSpPr/>
      </dsp:nvSpPr>
      <dsp:spPr>
        <a:xfrm>
          <a:off x="0" y="428629"/>
          <a:ext cx="3428992" cy="6062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9"/>
        <a:ext cx="3428992" cy="606294"/>
      </dsp:txXfrm>
    </dsp:sp>
    <dsp:sp modelId="{08355A28-8013-445F-8854-5D7D2EB104E4}">
      <dsp:nvSpPr>
        <dsp:cNvPr id="0" name=""/>
        <dsp:cNvSpPr/>
      </dsp:nvSpPr>
      <dsp:spPr>
        <a:xfrm>
          <a:off x="0" y="1071571"/>
          <a:ext cx="3428992" cy="3266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071571"/>
        <a:ext cx="3428992" cy="326638"/>
      </dsp:txXfrm>
    </dsp:sp>
    <dsp:sp modelId="{68D7BF1F-BD5A-4E45-B973-66CF07C8EF03}">
      <dsp:nvSpPr>
        <dsp:cNvPr id="0" name=""/>
        <dsp:cNvSpPr/>
      </dsp:nvSpPr>
      <dsp:spPr>
        <a:xfrm>
          <a:off x="0" y="1428757"/>
          <a:ext cx="3428992" cy="4664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428757"/>
        <a:ext cx="3428992" cy="466476"/>
      </dsp:txXfrm>
    </dsp:sp>
    <dsp:sp modelId="{A70E4835-AE87-411F-B78C-66273ACD8366}">
      <dsp:nvSpPr>
        <dsp:cNvPr id="0" name=""/>
        <dsp:cNvSpPr/>
      </dsp:nvSpPr>
      <dsp:spPr>
        <a:xfrm>
          <a:off x="0" y="2000267"/>
          <a:ext cx="3428992" cy="40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воспитание граждан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000267"/>
        <a:ext cx="3428992" cy="40306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6" cy="4517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357586" cy="451728"/>
      </dsp:txXfrm>
    </dsp:sp>
    <dsp:sp modelId="{79F34D2B-5F80-456A-B944-5D38073B2182}">
      <dsp:nvSpPr>
        <dsp:cNvPr id="0" name=""/>
        <dsp:cNvSpPr/>
      </dsp:nvSpPr>
      <dsp:spPr>
        <a:xfrm>
          <a:off x="0" y="500066"/>
          <a:ext cx="3357586" cy="4020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00066"/>
        <a:ext cx="3357586" cy="40200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138"/>
          <a:ext cx="3286148" cy="3619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38138"/>
        <a:ext cx="3286148" cy="36192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286148" cy="4995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286148" cy="49957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4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429024" cy="665583"/>
      </dsp:txXfrm>
    </dsp:sp>
    <dsp:sp modelId="{79F34D2B-5F80-456A-B944-5D38073B2182}">
      <dsp:nvSpPr>
        <dsp:cNvPr id="0" name=""/>
        <dsp:cNvSpPr/>
      </dsp:nvSpPr>
      <dsp:spPr>
        <a:xfrm>
          <a:off x="0" y="763176"/>
          <a:ext cx="3429024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763176"/>
        <a:ext cx="3429024" cy="665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2025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2026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20.12.2024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8.jpeg"/><Relationship Id="rId5" Type="http://schemas.openxmlformats.org/officeDocument/2006/relationships/image" Target="../media/image36.jpeg"/><Relationship Id="rId4" Type="http://schemas.openxmlformats.org/officeDocument/2006/relationships/chart" Target="../charts/char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4" Type="http://schemas.openxmlformats.org/officeDocument/2006/relationships/chart" Target="../charts/chart1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5" Type="http://schemas.openxmlformats.org/officeDocument/2006/relationships/image" Target="../media/image85.jpe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0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9.jpeg"/><Relationship Id="rId4" Type="http://schemas.openxmlformats.org/officeDocument/2006/relationships/diagramLayout" Target="../diagrams/layout1.xml"/><Relationship Id="rId9" Type="http://schemas.openxmlformats.org/officeDocument/2006/relationships/chart" Target="../charts/chart18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5.jpeg"/><Relationship Id="rId11" Type="http://schemas.openxmlformats.org/officeDocument/2006/relationships/image" Target="../media/image109.jpeg"/><Relationship Id="rId5" Type="http://schemas.openxmlformats.org/officeDocument/2006/relationships/image" Target="../media/image104.jpeg"/><Relationship Id="rId10" Type="http://schemas.openxmlformats.org/officeDocument/2006/relationships/image" Target="../media/image108.jpeg"/><Relationship Id="rId4" Type="http://schemas.openxmlformats.org/officeDocument/2006/relationships/image" Target="../media/image103.jpeg"/><Relationship Id="rId9" Type="http://schemas.openxmlformats.org/officeDocument/2006/relationships/image" Target="../media/image107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6.jpe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6.jpeg"/><Relationship Id="rId7" Type="http://schemas.openxmlformats.org/officeDocument/2006/relationships/image" Target="../media/image122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4.jpeg"/><Relationship Id="rId4" Type="http://schemas.openxmlformats.org/officeDocument/2006/relationships/chart" Target="../charts/chart20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42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41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7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45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44.jpeg"/><Relationship Id="rId4" Type="http://schemas.openxmlformats.org/officeDocument/2006/relationships/diagramData" Target="../diagrams/data8.xml"/><Relationship Id="rId9" Type="http://schemas.openxmlformats.org/officeDocument/2006/relationships/image" Target="../media/image14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50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9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8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51.jpe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53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7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56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55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52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54.jpe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60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9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8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61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65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64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63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62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7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66.jpeg"/><Relationship Id="rId14" Type="http://schemas.openxmlformats.org/officeDocument/2006/relationships/diagramColors" Target="../diagrams/colors2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1.jpeg"/><Relationship Id="rId11" Type="http://schemas.openxmlformats.org/officeDocument/2006/relationships/image" Target="../media/image176.png"/><Relationship Id="rId5" Type="http://schemas.openxmlformats.org/officeDocument/2006/relationships/image" Target="../media/image170.png"/><Relationship Id="rId10" Type="http://schemas.openxmlformats.org/officeDocument/2006/relationships/image" Target="../media/image175.jpeg"/><Relationship Id="rId4" Type="http://schemas.openxmlformats.org/officeDocument/2006/relationships/image" Target="../media/image169.png"/><Relationship Id="rId9" Type="http://schemas.openxmlformats.org/officeDocument/2006/relationships/image" Target="../media/image17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image" Target="../media/image178.jpeg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2024-2026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18864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51520" y="3501008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71600" y="692696"/>
            <a:ext cx="7858180" cy="10772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</a:rPr>
              <a:t>Целью бюджетной и налоговой политики на 2024 год и плановый период 2025 и 2026 годов является обеспечение определения условий сбалансированности и устойчивости местного бюджета, а также исполнения принятых обязательств наиболее эффективным способом</a:t>
            </a:r>
            <a:endParaRPr lang="ru-RU" sz="16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11560" y="1844824"/>
            <a:ext cx="8358246" cy="138499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Основным инструментом для осуществления бюджетной политики является эффективное управление средствами местного бюджета при достижении основных целей социально-экономического развития муниципального образования Усть-Абаканский район.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Бюджетная политика муниципального района будет направлена на безусловное исполнение ранее принятых расходных обязательств, принятие новых бюджетных обязательств допускается только при условии их финансового обеспечения</a:t>
            </a:r>
            <a:endParaRPr lang="ru-RU" sz="1400" b="1" i="1" dirty="0" smtClean="0">
              <a:solidFill>
                <a:srgbClr val="C000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27584" y="3356992"/>
            <a:ext cx="7929618" cy="692497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сохранение достигнутого соотношения между уровнем оплаты труда «указанных» категорий работников бюджетной сферы и майским Указом Президента РФ и уровнем среднемесячного дохода от трудовой деятельности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27584" y="4149080"/>
            <a:ext cx="7929618" cy="492443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уровня минимального размера оплаты труда с 01.01.2024 года в соответствии с Законом Российской Федерации от 19.06.2000 № 82-ФЗ « О минимальном размере оплаты труда»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51520" y="6093296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827584" y="4797152"/>
            <a:ext cx="7929618" cy="292388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обеспечение необходимых условий для эффективности расходов муниципальных финансов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55893" y="4144707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255893" y="529683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827584" y="5301208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</a:rPr>
              <a:t>определение четких приоритетов использования бюджетных средств с учетом текущей экономической ситуации</a:t>
            </a:r>
            <a:endParaRPr lang="ru-RU" sz="1300" b="1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7584" y="5949280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эффективности функционирования контрактной системы в части совершенствования системы организации закупок товаров, работ, услуг для обеспечения муниципальных нужд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55893" y="4720771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3" y="4143380"/>
            <a:ext cx="2769225" cy="1643074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251520" y="1844824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51520" y="1196752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827584" y="1052736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повышение качества предоставления муниципальных услуг, оказываемых муниципальными учреждениями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27584" y="1628800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участие в приоритетном порядке, исходя из возможностей бюджета, в реализации национальных проектов (программ), государственных программах и мероприятиях, софинансируемых из федерального бюджета и бюджета Республики Хакасия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27584" y="2420888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привлечение средств из вышестоящих бюджетов на софинансирование расходных обязательств муниципального образования Усть-Абаканский район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http://900igr.net/up/datas/111023/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933056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Группа 28"/>
          <p:cNvGrpSpPr/>
          <p:nvPr/>
        </p:nvGrpSpPr>
        <p:grpSpPr>
          <a:xfrm>
            <a:off x="323528" y="3140968"/>
            <a:ext cx="437374" cy="428628"/>
            <a:chOff x="0" y="60476"/>
            <a:chExt cx="437374" cy="624820"/>
          </a:xfrm>
        </p:grpSpPr>
        <p:sp>
          <p:nvSpPr>
            <p:cNvPr id="30" name="Нашивка 2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827584" y="2996952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реализация мер, предусмотренных Планом мероприятий по росту доходов, оптимизации расходов и совершенствованию долговой политики муниципального образования Усть-Абаканский район Республики Хакасия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323528" y="2492896"/>
            <a:ext cx="437374" cy="428628"/>
            <a:chOff x="0" y="60476"/>
            <a:chExt cx="437374" cy="624820"/>
          </a:xfrm>
        </p:grpSpPr>
        <p:sp>
          <p:nvSpPr>
            <p:cNvPr id="28" name="Нашивка 2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5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76672"/>
            <a:ext cx="800105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3B"/>
                </a:solidFill>
              </a:rPr>
              <a:t>Основные направления налоговой политики Усть-Абаканского района Республики Хакасия на 2024 год и на плановый период 2025 и 2026 годов (далее – Налоговая политика на 2024-2026 годы) разработаны с учетом реализации изменений федерального законодательства и законодательства Республики Хакасия, муниципальных правовых актов органов местного самоуправления</a:t>
            </a:r>
            <a:endParaRPr lang="ru-RU" sz="1200" b="1" dirty="0">
              <a:solidFill>
                <a:srgbClr val="C0003B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1412776"/>
            <a:ext cx="7786742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</a:rPr>
              <a:t>Основной задачей Налоговой политики будет являться создание благоприятных условий для осуществления предпринимательской и инвестиционной деятельности, как основных источников наполняемости бюджета налоговыми и неналоговыми доходами</a:t>
            </a:r>
            <a:endParaRPr lang="ru-RU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251520" y="2452248"/>
            <a:ext cx="8784976" cy="41549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1002">
            <a:schemeClr val="lt2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продолжение работы по повышению уровня межведомственного взаимодействия, направленного на обеспечение роста доходного потенциала;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мобилизация доходов бюджета муниципального образования Усть-Абаканский район за счет эффективного администрирования местных налогов. Повышение качества налогового администрирования будет способствовать безусловное выполнение главными администраторами доходов бюджета бюджетных полномочий в части обеспечения ими точности планирования и контроля за поступлением в бюджет администрируемых налогов и сборов, в том числе проведение претензионно-исковой работы; 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усиление мер по укреплению налоговой дисциплины налогоплательщиков;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проведение мероприятий по повышению налоговой грамотности населения;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продолжить деятельность межведомственной комиссии по работе с недоимщиками по налогам, сборам и иным обязательным платежам в бюджет муниципального образования Усть-Абаканский район;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осуществлять мониторинг расчетов с бюджетом по крупным и средним предприятиям и организациям муниципального района с целью предотвращения необоснованного сокращения платежей в бюджет и роста задолженности по налогам; 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- продолжить деятельность межведомственной комиссии по снижению неформальной занятости, легализации «серой» заработной платы и повышению собираемости страховых взносов во внебюджетные фонды в целях выявления и пресечения схем, направленных на уклонение от налогообложения, что с одной стороны будет способствовать выявлению резервов роста налога на доходы физических лиц, а с другой стороны является основой роста реальных доходов налогоплательщиков и социальной защищенности населения;</a:t>
            </a:r>
          </a:p>
          <a:p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2132856"/>
            <a:ext cx="5616624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рамках достижения поставленных задач планируется:</a:t>
            </a:r>
            <a:endParaRPr lang="ru-RU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580112" y="6237312"/>
            <a:ext cx="3417118" cy="404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539552" y="1012420"/>
            <a:ext cx="8280920" cy="563231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1002">
            <a:schemeClr val="lt2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расширение налоговой базы по имущественным налогам путем выявления и включения в налогооблагаемую базу недвижимого имущества и земельных участков, которые до настоящего времени не зарегистрированы;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совершенствования управления муниципальной собственностью, а именно повысить качество претензионной, исковой и адресной работы с арендаторами, имеющими задолженность по арендным платежам за пользование имуществом и земельными участками, находящимися в муниципальной собственности с целью осуществления мер, направленных на безусловное взыскание задолженности в бюджет;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усиление муниципального земельного контроля в отношении земель сельскохозяйственного назначения, не используемых по назначению, с целью повышенного налогообложения и стимулирования их вовлечения в сельскохозяйственный оборот; 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актуализация перечня объектов недвижимости, налоговая база в отношении которых определяется как кадастровая стоимость;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повышение реалистичности прогнозирования и минимизация рисков несбалансированности при бюджетном планировании;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обеспечение бюджетной, экономической и социальной эффективности налоговых расходов;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обеспечение стабильности системы налогообложения для юридических и физических лиц;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совершенствование нормативно-правовых актов о налогах, принятых органами местного самоуправления, с учетом изменений федерального законодательства;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- переориентирование основного вектора межведомственного взаимодействия финансового органа на получение основной информации</a:t>
            </a:r>
            <a:b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 lvl="3"/>
            <a:endParaRPr lang="ru-RU" sz="1200" b="1" i="1" dirty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87624" y="692696"/>
            <a:ext cx="5904656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рамках достижения поставленных задач планируется:</a:t>
            </a:r>
            <a:endParaRPr lang="ru-RU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508104" y="6237312"/>
            <a:ext cx="3417118" cy="404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15074" y="1428736"/>
            <a:ext cx="2649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15074" y="4071942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автомобильных дорог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1 393,1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14678" y="5715016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29,4 %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70,6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13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муниципальных образований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286512" y="3357562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населения –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47 402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 </a:t>
            </a:r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населенных пунктов</a:t>
            </a: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7207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5572164" cy="440039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4860032" y="63093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38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6016" y="2060848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04248" y="2060848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04248" y="206084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1 976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88024" y="213285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5 830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1 500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1 270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285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47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107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57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76256" y="63093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76256" y="63093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860032" y="63093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 и земельных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6876256" y="5733256"/>
            <a:ext cx="1919288" cy="45256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76256" y="573325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Универсальный спортивный зал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95264190"/>
              </p:ext>
            </p:extLst>
          </p:nvPr>
        </p:nvGraphicFramePr>
        <p:xfrm>
          <a:off x="0" y="785795"/>
          <a:ext cx="8929718" cy="4018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8578"/>
                <a:gridCol w="1010269"/>
                <a:gridCol w="960039"/>
                <a:gridCol w="945433"/>
                <a:gridCol w="945433"/>
                <a:gridCol w="799983"/>
                <a:gridCol w="799983"/>
              </a:tblGrid>
              <a:tr h="3866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2021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8802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населения на 1 января,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41,123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47,402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47,122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47,000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46,800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46,600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занятых в экономике,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18,28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18,28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18,28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18,30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18,30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010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 плата работников организаций,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44238,7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48189,9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51981,3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55549,0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59361,5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63421,9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Ввод в действие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жилых домов,  тыс.кв.м.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78,12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58,98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60,1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60,2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60,3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60,4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2392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безработных, чел.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210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11060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1,53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1,08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1,03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1,03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5087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Индекс потребительских цен,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106,4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119,6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105,2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105,1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104,1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104,1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Ожидаемая продолжительность жизни при рождении, лет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69,5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70,2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Добыча полезных ископаемых,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714884"/>
          <a:ext cx="4500594" cy="200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Обрабатывающие производства,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Производство и распределение электроэнергии, газа, пара и воды,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071546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4572000" y="4214818"/>
          <a:ext cx="4572000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4214810" y="928670"/>
          <a:ext cx="4786314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2918"/>
            <a:ext cx="9143999" cy="6215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4000504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571480"/>
          <a:ext cx="4357718" cy="3143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500166" y="0"/>
            <a:ext cx="72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714356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производства, млн. руб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857232"/>
            <a:ext cx="4357718" cy="286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Заголовок 7"/>
          <p:cNvSpPr txBox="1">
            <a:spLocks/>
          </p:cNvSpPr>
          <p:nvPr/>
        </p:nvSpPr>
        <p:spPr>
          <a:xfrm>
            <a:off x="1071538" y="285728"/>
            <a:ext cx="7786742" cy="357190"/>
          </a:xfrm>
          <a:prstGeom prst="rect">
            <a:avLst/>
          </a:prstGeom>
          <a:noFill/>
        </p:spPr>
        <p:txBody>
          <a:bodyPr anchor="ctr">
            <a:normAutofit fontScale="92500" lnSpcReduction="10000"/>
          </a:bodyPr>
          <a:lstStyle/>
          <a:p>
            <a:pPr algn="ctr">
              <a:defRPr/>
            </a:pPr>
            <a:r>
              <a:rPr lang="ru-RU" sz="20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СЕЛЬСКОЕ ХОЗЯЙСТВО</a:t>
            </a:r>
            <a:endParaRPr lang="ru-RU" sz="20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Динамика потребительского рынка</a:t>
            </a:r>
            <a:endParaRPr lang="ru-RU" sz="2400" b="1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Оборот розничной торговли, млн. руб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714752"/>
          <a:ext cx="4714907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642910" y="2000240"/>
            <a:ext cx="8047037" cy="1368425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dirty="0" smtClean="0">
                <a:solidFill>
                  <a:srgbClr val="FF0000"/>
                </a:solidFill>
              </a:rPr>
              <a:t>к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Решению Совета депутатов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Усть-Абаканского района №53 от 25.10.2024 года             «О внесении изменений в Решение Совета депутатов Усть-Абаканского района Республики Хакасия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№ 82 от 22.12.2023 года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FF0000"/>
                </a:solidFill>
              </a:rPr>
              <a:t>«О бюджете муниципального образования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Усть-Абаканский район Республики Хакасия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на 2024 год и плановый период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2025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и 2026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годов»</a:t>
            </a:r>
            <a:endParaRPr kumimoji="0" lang="ru-RU" sz="2400" b="1" i="0" u="none" strike="noStrike" kern="1200" cap="none" spc="0" normalizeH="0" baseline="0" noProof="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611560" y="119675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92285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843808" y="4149080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2026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644008" y="764704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2564904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0" y="1556792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2348880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8689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72711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827584" y="270892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4048" y="2348880"/>
            <a:ext cx="76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7271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308304" y="1700808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86893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72578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86959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715587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904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644149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12 721,3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876256" y="2492896"/>
            <a:ext cx="157163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13 948,9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627784" y="2708920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65 922,0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55576" y="2996952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2 303 865,6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2 </a:t>
            </a:r>
            <a:r>
              <a:rPr lang="en-US" sz="1200" b="1" dirty="0" smtClean="0">
                <a:latin typeface="+mn-lt"/>
              </a:rPr>
              <a:t>1</a:t>
            </a:r>
            <a:r>
              <a:rPr lang="ru-RU" sz="1200" b="1" dirty="0" smtClean="0">
                <a:latin typeface="+mn-lt"/>
              </a:rPr>
              <a:t>37 943,6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31840" y="594928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1 943 070,6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6296" y="198884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1 889 650,3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2040" y="270892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1 903 599,2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14408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1 930 349,3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40352" y="980728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24128" y="4077072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572000" y="3356992"/>
            <a:ext cx="3168352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17 591,8</a:t>
            </a:r>
            <a:endParaRPr lang="ru-RU" sz="100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572000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0,0</a:t>
            </a:r>
            <a:endParaRPr lang="ru-RU" sz="10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479704" y="55892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28 329,0</a:t>
            </a:r>
            <a:endParaRPr lang="ru-RU" sz="10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79704" y="5805264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13 948,9</a:t>
            </a:r>
            <a:endParaRPr lang="ru-RU" sz="10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572000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13 948,9</a:t>
            </a:r>
            <a:endParaRPr lang="ru-RU" sz="1000" b="1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6444208" y="5157192"/>
            <a:ext cx="2699792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37 257,5</a:t>
            </a:r>
            <a:endParaRPr lang="ru-RU" sz="10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•единый налог на вмененный доход 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2024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68283852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3898317324"/>
              </p:ext>
            </p:extLst>
          </p:nvPr>
        </p:nvGraphicFramePr>
        <p:xfrm>
          <a:off x="107504" y="141277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2024-2026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2049484023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xmlns="" val="29371655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779912" y="134076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7092280" y="3429000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326996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2024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72341003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03709364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87824" y="1196752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2123728" y="3284984"/>
            <a:ext cx="6639744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1691680" y="1772816"/>
            <a:ext cx="7056784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2627784" y="1916832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051720" y="3356992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4797152"/>
            <a:ext cx="3278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ЗАО ЗДК «Золотая звезда»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7020272" y="335699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1844824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7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http://vt-spb.ru/upload/iblock/29b/logo%20(2)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4725144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34359172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1 502 287,6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1 247 343,0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1 254 416,1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177 303,0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47 414,0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54 837,0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189 333,7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97 391,4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103 715,0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1 054 992,3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1 063 664,3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1 057 241,1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80 658,6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38 873,0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38 873,0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2024-2026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2024 год и плановый период 2025-2026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5949280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5949280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71473" y="1214422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граждан», который познакомит Вас с основными положениями  бюджета муниципального образования Усть-Абаканский район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2024 год и на плановый период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2025 и 2026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5" name="Рисунок 14" descr="https://sun9-20.userapi.com/impg/TN3AK7pCTrH2CzLI5kOSeBhVftjMOTM9VPXEMg/M-LrF0iF4Y0.jpg?size=600x386&amp;quality=96&amp;sign=dd470b42d5cf976314448d92de0d2efa&amp;c_uniq_tag=hJ2dYj6WYsY_zWC4XemeYhrflwv6LaVZrvzZ-5OXJZ8&amp;type=album"/>
          <p:cNvPicPr/>
          <p:nvPr/>
        </p:nvPicPr>
        <p:blipFill>
          <a:blip r:embed="rId4" cstate="print"/>
          <a:srcRect l="27914" r="10097"/>
          <a:stretch>
            <a:fillRect/>
          </a:stretch>
        </p:blipFill>
        <p:spPr bwMode="auto">
          <a:xfrm>
            <a:off x="5580112" y="332656"/>
            <a:ext cx="3312368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:p14="http://schemas.microsoft.com/office/powerpoint/2010/main" xmlns="" val="2786081545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2024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2 303 865,6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187624" y="3284984"/>
            <a:ext cx="252028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187624" y="6453336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87624" y="4797152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87624" y="3789040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187624" y="5805264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87624" y="4293096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212976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268760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9926" y="3717033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3995936" y="4725144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5936" y="5805264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2776" y="64341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3928" y="1844824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95936" y="4221088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64928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87624" y="5301208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3999926" y="5301208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5086538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140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387,8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118 418,7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121 193,6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86042516"/>
              </p:ext>
            </p:extLst>
          </p:nvPr>
        </p:nvGraphicFramePr>
        <p:xfrm>
          <a:off x="4853192" y="422108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121 110,7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137 168,2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137 998,7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1323145"/>
              </p:ext>
            </p:extLst>
          </p:nvPr>
        </p:nvGraphicFramePr>
        <p:xfrm>
          <a:off x="4853192" y="472514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71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202,2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19 481,8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19 481,8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4343700"/>
              </p:ext>
            </p:extLst>
          </p:nvPr>
        </p:nvGraphicFramePr>
        <p:xfrm>
          <a:off x="4857182" y="53012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12 546,2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10 455,2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10 977,9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60032" y="5877272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06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01075018"/>
              </p:ext>
            </p:extLst>
          </p:nvPr>
        </p:nvGraphicFramePr>
        <p:xfrm>
          <a:off x="4860032" y="64341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147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225,8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141 905,0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141 905,0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59361643"/>
              </p:ext>
            </p:extLst>
          </p:nvPr>
        </p:nvGraphicFramePr>
        <p:xfrm>
          <a:off x="4860032" y="3212976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1 450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856,4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1 242 671,7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1 250 369,5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73449247"/>
              </p:ext>
            </p:extLst>
          </p:nvPr>
        </p:nvGraphicFramePr>
        <p:xfrm>
          <a:off x="4860032" y="371703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  <a:r>
                        <a:rPr lang="en-US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326,3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101 245,5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101 629,7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57120946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113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655,0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83 107,4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91 853,3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59824217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280,7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20 546,0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20 646,0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500830" y="835874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2479" y="1847325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0830" y="3716194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3680" y="3283575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496840" y="4291688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496840" y="4795744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0830" y="5300370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3680" y="65047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3680" y="5947872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>
          <a:xfrm>
            <a:off x="7927080" y="6492875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31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Заголовок 1"/>
          <p:cNvSpPr txBox="1">
            <a:spLocks/>
          </p:cNvSpPr>
          <p:nvPr/>
        </p:nvSpPr>
        <p:spPr>
          <a:xfrm>
            <a:off x="1187624" y="2852936"/>
            <a:ext cx="2500330" cy="3571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0600  Охрана окружающей среды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00708" name="Picture 4" descr="https://likey.su/upload/iblock/d37/adq9whz1gx5hs76cxew2jhyxrd2ijz06.jpg"/>
          <p:cNvPicPr>
            <a:picLocks noChangeAspect="1" noChangeArrowheads="1"/>
          </p:cNvPicPr>
          <p:nvPr/>
        </p:nvPicPr>
        <p:blipFill>
          <a:blip r:embed="rId15" cstate="print"/>
          <a:srcRect l="26216" t="10156" r="26427" b="17483"/>
          <a:stretch>
            <a:fillRect/>
          </a:stretch>
        </p:blipFill>
        <p:spPr bwMode="auto">
          <a:xfrm>
            <a:off x="3923928" y="2780928"/>
            <a:ext cx="360040" cy="366469"/>
          </a:xfrm>
          <a:prstGeom prst="rect">
            <a:avLst/>
          </a:prstGeom>
          <a:noFill/>
        </p:spPr>
      </p:pic>
      <p:grpSp>
        <p:nvGrpSpPr>
          <p:cNvPr id="79" name="Группа 84"/>
          <p:cNvGrpSpPr/>
          <p:nvPr/>
        </p:nvGrpSpPr>
        <p:grpSpPr>
          <a:xfrm rot="5400000">
            <a:off x="4500830" y="2852098"/>
            <a:ext cx="285753" cy="287430"/>
            <a:chOff x="4117015" y="1174021"/>
            <a:chExt cx="460885" cy="358868"/>
          </a:xfrm>
          <a:solidFill>
            <a:schemeClr val="accent2"/>
          </a:solidFill>
          <a:scene3d>
            <a:camera prst="orthographicFront"/>
            <a:lightRig rig="flat" dir="t"/>
          </a:scene3d>
        </p:grpSpPr>
        <p:sp>
          <p:nvSpPr>
            <p:cNvPr id="82" name="Стрелка вправо 8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aphicFrame>
        <p:nvGraphicFramePr>
          <p:cNvPr id="85" name="Таблица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19235955"/>
              </p:ext>
            </p:extLst>
          </p:nvPr>
        </p:nvGraphicFramePr>
        <p:xfrm>
          <a:off x="4860032" y="278092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495,1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10 208,6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10 617,0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4 186,7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3 488,9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3 663,4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19981958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026,0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41 408,5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42 896,7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7795114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 </a:t>
                      </a: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498,2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687,9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20 718,9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0539484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19101064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45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646,5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46 078,2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46 879,8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08716201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488,8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6 455,0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6 734,7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4453403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11 129,2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9 470,9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9 568,4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78510949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663,8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13 842,0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14 075,0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37774307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1 346,8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1 594,8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1 594,8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02321427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77 191,9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55 306,7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61 303,1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45878883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6 323,3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2 893,0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5 312,0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5214974" cy="965207"/>
          </a:xfrm>
        </p:spPr>
        <p:txBody>
          <a:bodyPr>
            <a:noAutofit/>
          </a:bodyPr>
          <a:lstStyle/>
          <a:p>
            <a:pPr algn="l"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200" dirty="0" smtClean="0">
                <a:solidFill>
                  <a:srgbClr val="C00000"/>
                </a:solidFill>
              </a:rPr>
              <a:t>Распределение бюджетных ассигнований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по подразделам классификации расходов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бюджета  муниципального образования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611560" y="638132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273254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133294"/>
            <a:ext cx="2571768" cy="107157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064962" y="1479654"/>
            <a:ext cx="1645924" cy="21602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1061856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75856" y="2780928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86182" y="241917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000496" y="15619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05 03 </a:t>
            </a:r>
            <a:r>
              <a:rPr lang="ru-RU" sz="1200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57198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821866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05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5000613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500006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35699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78575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57157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21451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857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42882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05762647"/>
              </p:ext>
            </p:extLst>
          </p:nvPr>
        </p:nvGraphicFramePr>
        <p:xfrm>
          <a:off x="7081150" y="22048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 </a:t>
                      </a: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15 741,9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15 741,9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66324964"/>
              </p:ext>
            </p:extLst>
          </p:nvPr>
        </p:nvGraphicFramePr>
        <p:xfrm>
          <a:off x="6948263" y="1133294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478,0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4 804,1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4 904,1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43796064"/>
              </p:ext>
            </p:extLst>
          </p:nvPr>
        </p:nvGraphicFramePr>
        <p:xfrm>
          <a:off x="7081150" y="564300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821,0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6 352,8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5 501,8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5692003"/>
              </p:ext>
            </p:extLst>
          </p:nvPr>
        </p:nvGraphicFramePr>
        <p:xfrm>
          <a:off x="7081150" y="628595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63127,4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55 366,0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55 366,0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38507853"/>
              </p:ext>
            </p:extLst>
          </p:nvPr>
        </p:nvGraphicFramePr>
        <p:xfrm>
          <a:off x="7081150" y="16333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0388954"/>
              </p:ext>
            </p:extLst>
          </p:nvPr>
        </p:nvGraphicFramePr>
        <p:xfrm>
          <a:off x="6929454" y="3928496"/>
          <a:ext cx="253909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839278"/>
                <a:gridCol w="849773"/>
                <a:gridCol w="85003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1089064,0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906 363,6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912 893,9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79379552"/>
              </p:ext>
            </p:extLst>
          </p:nvPr>
        </p:nvGraphicFramePr>
        <p:xfrm>
          <a:off x="7081150" y="49286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</a:t>
                      </a: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500546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59583757"/>
              </p:ext>
            </p:extLst>
          </p:nvPr>
        </p:nvGraphicFramePr>
        <p:xfrm>
          <a:off x="6929454" y="3356992"/>
          <a:ext cx="2395074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850635"/>
                <a:gridCol w="752351"/>
                <a:gridCol w="7920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432,2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200691,2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202709,7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404664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100392" y="11663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995936" y="206084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28568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99040293"/>
              </p:ext>
            </p:extLst>
          </p:nvPr>
        </p:nvGraphicFramePr>
        <p:xfrm>
          <a:off x="7081150" y="435712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64249,1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73 894,8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73 894,8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5" name="Заголовок 1"/>
          <p:cNvSpPr txBox="1">
            <a:spLocks/>
          </p:cNvSpPr>
          <p:nvPr/>
        </p:nvSpPr>
        <p:spPr>
          <a:xfrm>
            <a:off x="539552" y="256490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0600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Охрана окружающей среды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76" name="Рисунок 75" descr="https://www.tula.ru/activity/economics/city-budget/2016/14.jpg"/>
          <p:cNvPicPr/>
          <p:nvPr/>
        </p:nvPicPr>
        <p:blipFill>
          <a:blip r:embed="rId5" cstate="print"/>
          <a:srcRect l="64321" t="74583" r="24839" b="9792"/>
          <a:stretch>
            <a:fillRect/>
          </a:stretch>
        </p:blipFill>
        <p:spPr bwMode="auto">
          <a:xfrm rot="20684013">
            <a:off x="753912" y="2451503"/>
            <a:ext cx="866672" cy="650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" name="Скругленный прямоугольник 76"/>
          <p:cNvSpPr/>
          <p:nvPr/>
        </p:nvSpPr>
        <p:spPr>
          <a:xfrm>
            <a:off x="3995936" y="270892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06 05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78" name="Группа 29"/>
          <p:cNvGrpSpPr/>
          <p:nvPr/>
        </p:nvGrpSpPr>
        <p:grpSpPr>
          <a:xfrm>
            <a:off x="3203848" y="1556792"/>
            <a:ext cx="571504" cy="339903"/>
            <a:chOff x="1488406" y="1094161"/>
            <a:chExt cx="310105" cy="339903"/>
          </a:xfrm>
        </p:grpSpPr>
        <p:sp>
          <p:nvSpPr>
            <p:cNvPr id="79" name="Стрелка вправо 78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84" name="Таблица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78708553"/>
              </p:ext>
            </p:extLst>
          </p:nvPr>
        </p:nvGraphicFramePr>
        <p:xfrm>
          <a:off x="7081150" y="27809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495,1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10 208,6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10 617,0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3995936" y="620688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>
            <a:off x="3779912" y="1268760"/>
            <a:ext cx="216023" cy="1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72" name="Таблица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83794834"/>
              </p:ext>
            </p:extLst>
          </p:nvPr>
        </p:nvGraphicFramePr>
        <p:xfrm>
          <a:off x="6948263" y="692696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5 942,5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16474537"/>
              </p:ext>
            </p:extLst>
          </p:nvPr>
        </p:nvGraphicFramePr>
        <p:xfrm>
          <a:off x="7081150" y="1357299"/>
          <a:ext cx="209936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44152"/>
                <a:gridCol w="707138"/>
                <a:gridCol w="648072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1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r>
                        <a:rPr lang="en-US" sz="11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1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835,5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71 709,9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72 094,0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22176265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en-US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490,9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29 535,6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535,6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8 278,4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6 898,7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7 243,6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52973636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6 482,1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1 562,8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1 776,4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83571649"/>
              </p:ext>
            </p:extLst>
          </p:nvPr>
        </p:nvGraphicFramePr>
        <p:xfrm>
          <a:off x="6948263" y="4643447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106350,1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128706,7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128978,7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86183" y="364331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3208228"/>
              </p:ext>
            </p:extLst>
          </p:nvPr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12 546,2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10 455,2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10 977,9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9796098"/>
              </p:ext>
            </p:extLst>
          </p:nvPr>
        </p:nvGraphicFramePr>
        <p:xfrm>
          <a:off x="6948264" y="1500174"/>
          <a:ext cx="2232248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022"/>
                <a:gridCol w="784798"/>
                <a:gridCol w="72242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71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202,2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19 481,8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19 481,8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39610118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141905,0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141905,0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141905,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660232" y="6581001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2 302 608,6</a:t>
            </a: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60032" y="6643661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8" y="6581001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1 903 599,3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316416" y="6581001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1 944 729,4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211960" y="6381328"/>
            <a:ext cx="2880320" cy="21602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</a:rPr>
              <a:t>Условно утверждаемые расходы</a:t>
            </a: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96336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17 591,80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388424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37 257,50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2024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4090673176"/>
              </p:ext>
            </p:extLst>
          </p:nvPr>
        </p:nvGraphicFramePr>
        <p:xfrm>
          <a:off x="611560" y="1412776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8" cstate="print"/>
          <a:srcRect l="64382" t="43928" r="13925" b="32143"/>
          <a:stretch>
            <a:fillRect/>
          </a:stretch>
        </p:blipFill>
        <p:spPr bwMode="auto">
          <a:xfrm>
            <a:off x="7524328" y="980728"/>
            <a:ext cx="144016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8" cstate="print"/>
          <a:srcRect l="58432" t="71429" r="17251" b="2321"/>
          <a:stretch>
            <a:fillRect/>
          </a:stretch>
        </p:blipFill>
        <p:spPr bwMode="auto">
          <a:xfrm>
            <a:off x="7524328" y="3356992"/>
            <a:ext cx="151216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8" cstate="print"/>
          <a:srcRect l="39684" t="27143" r="36880" b="51071"/>
          <a:stretch>
            <a:fillRect/>
          </a:stretch>
        </p:blipFill>
        <p:spPr bwMode="auto">
          <a:xfrm>
            <a:off x="7524328" y="5589240"/>
            <a:ext cx="146886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Объект 1"/>
          <p:cNvGraphicFramePr/>
          <p:nvPr>
            <p:extLst>
              <p:ext uri="{D42A27DB-BD31-4B8C-83A1-F6EECF244321}">
                <p14:modId xmlns:p14="http://schemas.microsoft.com/office/powerpoint/2010/main" xmlns="" val="1407129417"/>
              </p:ext>
            </p:extLst>
          </p:nvPr>
        </p:nvGraphicFramePr>
        <p:xfrm>
          <a:off x="323528" y="2132856"/>
          <a:ext cx="7670655" cy="4223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92634" name="Picture 122" descr="https://avatars.mds.yandex.net/get-altay/4335161/2a00000178a1dad23f6fd44070b7c6ea87c3/XXL"/>
          <p:cNvPicPr>
            <a:picLocks noChangeAspect="1" noChangeArrowheads="1"/>
          </p:cNvPicPr>
          <p:nvPr/>
        </p:nvPicPr>
        <p:blipFill>
          <a:blip r:embed="rId10" cstate="print"/>
          <a:srcRect t="18182" b="18182"/>
          <a:stretch>
            <a:fillRect/>
          </a:stretch>
        </p:blipFill>
        <p:spPr bwMode="auto">
          <a:xfrm>
            <a:off x="7452320" y="2204864"/>
            <a:ext cx="1584176" cy="1008112"/>
          </a:xfrm>
          <a:prstGeom prst="rect">
            <a:avLst/>
          </a:prstGeom>
          <a:noFill/>
        </p:spPr>
      </p:pic>
      <p:pic>
        <p:nvPicPr>
          <p:cNvPr id="192636" name="Picture 124" descr="https://i1.wp.com/ecoprostir.com/wp-content/uploads/2018/07/eco.jpg?fit=2092%2C2317"/>
          <p:cNvPicPr>
            <a:picLocks noChangeAspect="1" noChangeArrowheads="1"/>
          </p:cNvPicPr>
          <p:nvPr/>
        </p:nvPicPr>
        <p:blipFill>
          <a:blip r:embed="rId11" cstate="print"/>
          <a:srcRect l="23350" t="21082" r="14385" b="19185"/>
          <a:stretch>
            <a:fillRect/>
          </a:stretch>
        </p:blipFill>
        <p:spPr bwMode="auto">
          <a:xfrm>
            <a:off x="7596336" y="4581128"/>
            <a:ext cx="1368152" cy="899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16418591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58609099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2024 и плановый период 2025 и 2026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2024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1 783 817,4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202 442,8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63048" y="4518248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7 223,1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2</a:t>
            </a:r>
            <a:r>
              <a:rPr lang="en-US" sz="1600" b="1" dirty="0" smtClean="0">
                <a:solidFill>
                  <a:schemeClr val="bg1"/>
                </a:solidFill>
              </a:rPr>
              <a:t>1</a:t>
            </a:r>
            <a:r>
              <a:rPr lang="ru-RU" sz="1600" b="1" dirty="0" smtClean="0">
                <a:solidFill>
                  <a:schemeClr val="bg1"/>
                </a:solidFill>
              </a:rPr>
              <a:t>6 691,8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80312" y="19888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2 210 175,1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39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2024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91880" y="1556792"/>
            <a:ext cx="108012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1 404 445,1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51277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5 164,5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35896" y="321297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136 318,1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72 383,9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47995" y="5449816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5 505,9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25,0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109,0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7 089,1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2024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Комплексное развитие сельских территорий Усть-Абаканского района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91880" y="2060848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52 541,7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63888" y="314096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78 538,7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4 273,7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63888" y="5286388"/>
            <a:ext cx="93667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7 088,7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179 894,0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3 643,0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28384" y="5157192"/>
            <a:ext cx="92929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29 459</a:t>
            </a: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50,0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3 645,2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1 404 445,1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1 363 724,5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39 435,5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285,1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03648" y="18864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xmlns="" val="3010648919"/>
              </p:ext>
            </p:extLst>
          </p:nvPr>
        </p:nvGraphicFramePr>
        <p:xfrm>
          <a:off x="251520" y="1196752"/>
          <a:ext cx="658996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475656" y="548680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2024	год и плановый период 2025-2026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:p14="http://schemas.microsoft.com/office/powerpoint/2010/main" xmlns="" val="3366899317"/>
              </p:ext>
            </p:extLst>
          </p:nvPr>
        </p:nvGraphicFramePr>
        <p:xfrm>
          <a:off x="142844" y="660450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91771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298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ru-RU" sz="1300" b="1" u="none" strike="noStrike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048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Воспитанников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1 976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1 884,97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88224" y="6492875"/>
            <a:ext cx="21336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>
          <a:xfrm>
            <a:off x="2987824" y="6597352"/>
            <a:ext cx="2895600" cy="260648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3 279,5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55 305,4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26 980,5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225,4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44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cloud.pulse19.ru/uploads/2022/04/foto-so-stranicy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293096"/>
            <a:ext cx="3602003" cy="2400398"/>
          </a:xfrm>
          <a:prstGeom prst="rect">
            <a:avLst/>
          </a:prstGeom>
          <a:noFill/>
        </p:spPr>
      </p:pic>
      <p:pic>
        <p:nvPicPr>
          <p:cNvPr id="1038" name="Picture 14" descr="https://sun9-35.userapi.com/impg/J0jC3-w0ETs10XYFXYaU_2QZhziHpjed_hocVg/r8V2ufriS7Q.jpg?size=604x453&amp;quality=95&amp;sign=1a136054e93af8b18cc10842cb828a0f&amp;c_uniq_tag=9CK8DHIdP3QDfs6KeBpa5LgZfYpoUmeEK2sDt63RozQ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564904"/>
            <a:ext cx="2880320" cy="2160240"/>
          </a:xfrm>
          <a:prstGeom prst="rect">
            <a:avLst/>
          </a:prstGeom>
          <a:noFill/>
        </p:spPr>
      </p:pic>
      <p:pic>
        <p:nvPicPr>
          <p:cNvPr id="1042" name="Picture 18" descr="https://ust-abakan.ru/upload/iblock/31f/DSC072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437112"/>
            <a:ext cx="3947878" cy="223224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259632" y="188640"/>
            <a:ext cx="468052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«Развитие физической культуры и спорта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Усть-Абаканском районе» (тыс.рублей)</a:t>
            </a:r>
          </a:p>
        </p:txBody>
      </p:sp>
      <p:pic>
        <p:nvPicPr>
          <p:cNvPr id="1028" name="Picture 4" descr="https://ust-abakan.ru/upload/iblock/c72/basketbo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764704"/>
            <a:ext cx="2952328" cy="1660684"/>
          </a:xfrm>
          <a:prstGeom prst="rect">
            <a:avLst/>
          </a:prstGeom>
          <a:noFill/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85744267"/>
              </p:ext>
            </p:extLst>
          </p:nvPr>
        </p:nvGraphicFramePr>
        <p:xfrm>
          <a:off x="251520" y="1340767"/>
          <a:ext cx="5544616" cy="2736305"/>
        </p:xfrm>
        <a:graphic>
          <a:graphicData uri="http://schemas.openxmlformats.org/drawingml/2006/table">
            <a:tbl>
              <a:tblPr/>
              <a:tblGrid>
                <a:gridCol w="4669150"/>
                <a:gridCol w="875466"/>
              </a:tblGrid>
              <a:tr h="578171">
                <a:tc>
                  <a:txBody>
                    <a:bodyPr/>
                    <a:lstStyle/>
                    <a:p>
                      <a:pPr lvl="0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Проведение спортивных мероприятий, обеспечение подготовки команд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540,0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7899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развития отрасли физической культуры и спорта (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деятельности подведомственных учреждений (МБУДО "Усть-Абаканская СШ»  и МАУ «Универсальный спортивный зал )</a:t>
                      </a:r>
                      <a:endParaRPr lang="ru-RU" sz="1150" b="0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70</a:t>
                      </a:r>
                      <a:r>
                        <a:rPr lang="ru-RU" sz="1150" b="1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138,6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500506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Физкультурно-оздоровительная работа с различными категориями населения</a:t>
                      </a:r>
                      <a:endParaRPr lang="ru-RU" sz="1150" b="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1 705,3</a:t>
                      </a:r>
                      <a:endParaRPr lang="ru-RU" sz="115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  <a:tr h="283837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Укрепление материально-технической</a:t>
                      </a:r>
                      <a:r>
                        <a:rPr lang="ru-RU" sz="115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базы</a:t>
                      </a:r>
                      <a:endParaRPr lang="ru-RU" sz="1150" b="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1 140,0</a:t>
                      </a:r>
                      <a:endParaRPr lang="ru-RU" sz="115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  <a:tr h="583809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Оказание адресной финансовой поддержки спортивным организациям, осуществляющим подготовку спортивного резерва</a:t>
                      </a: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</a:t>
                      </a:r>
                      <a:r>
                        <a:rPr lang="en-US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0,0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 год –  77 191,9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2025 год –  55 306,7 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2026 год –  61 303,1 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46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2024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419872" y="1628800"/>
            <a:ext cx="23399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капитальный ремонт объектов коммунальной инфраструктуры- </a:t>
            </a:r>
          </a:p>
          <a:p>
            <a:pPr algn="ctr">
              <a:defRPr/>
            </a:pPr>
            <a:r>
              <a:rPr lang="ru-RU" sz="1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49 257,1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2485510" cy="205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539552" y="1556792"/>
            <a:ext cx="2126610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и  граждан, проживающих на сельских территориях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4 273,7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56176" y="1340768"/>
            <a:ext cx="2628007" cy="2016224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комплексного развития сельских территорий в части реализации мероприятий, связанных со строительством жилого помещения (жилого дома), предоставляемого гражданам по договорам найма жилого помещения –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5 909,4 тыс.руб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31778" name="Picture 2" descr="https://septik27.ru/wp-content/uploads/0/2/d/02ddc8d82aaf3ad1508a448b6a2d71b8.jpg"/>
          <p:cNvPicPr>
            <a:picLocks noChangeAspect="1" noChangeArrowheads="1"/>
          </p:cNvPicPr>
          <p:nvPr/>
        </p:nvPicPr>
        <p:blipFill>
          <a:blip r:embed="rId5" cstate="print"/>
          <a:srcRect l="13333" r="12000"/>
          <a:stretch>
            <a:fillRect/>
          </a:stretch>
        </p:blipFill>
        <p:spPr bwMode="auto">
          <a:xfrm>
            <a:off x="5364088" y="3717032"/>
            <a:ext cx="3584398" cy="1800200"/>
          </a:xfrm>
          <a:prstGeom prst="rect">
            <a:avLst/>
          </a:prstGeom>
          <a:noFill/>
        </p:spPr>
      </p:pic>
      <p:pic>
        <p:nvPicPr>
          <p:cNvPr id="331780" name="Picture 4" descr="https://fb.ru/misc/i/gallery/48794/2768815.jpg"/>
          <p:cNvPicPr>
            <a:picLocks noChangeAspect="1" noChangeArrowheads="1"/>
          </p:cNvPicPr>
          <p:nvPr/>
        </p:nvPicPr>
        <p:blipFill>
          <a:blip r:embed="rId6" cstate="print"/>
          <a:srcRect l="36175" r="333"/>
          <a:stretch>
            <a:fillRect/>
          </a:stretch>
        </p:blipFill>
        <p:spPr bwMode="auto">
          <a:xfrm>
            <a:off x="2915816" y="3429000"/>
            <a:ext cx="2304256" cy="2321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2024-2026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2024-2026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«Комплексное развитие сельских территорий Усть-Абаканского района»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23728" y="292494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93 690,5 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8 297,8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920508" y="220885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91880" y="270892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4 186,7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730530" y="1848814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16216" y="234888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3 945,0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1 998,5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91683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53 506,3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842330" y="3140968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940152" y="2924944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1563062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940152" y="429309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7 986,0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63888" y="5013176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63954" y="5727556"/>
            <a:ext cx="173425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12 546,2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0946" y="4655986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>
          <a:xfrm>
            <a:off x="7852793" y="6200652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55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1979712" y="6309320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6588224" y="5085184"/>
            <a:ext cx="2286000" cy="14927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84168" y="6381328"/>
            <a:ext cx="1359155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8,2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49" name="Рисунок 48" descr="https://cf3.ppt-online.org/files3/slide/j/j1sHCDUyTYmMuXfEeRVB3cFzq4SlGb9gpZkh0A/slide-4.jpg"/>
          <p:cNvPicPr/>
          <p:nvPr/>
        </p:nvPicPr>
        <p:blipFill>
          <a:blip r:embed="rId10" cstate="print"/>
          <a:srcRect l="19879" t="53202" r="21183" b="2135"/>
          <a:stretch>
            <a:fillRect/>
          </a:stretch>
        </p:blipFill>
        <p:spPr bwMode="auto">
          <a:xfrm>
            <a:off x="5940152" y="5589240"/>
            <a:ext cx="93890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Прямоугольник 44"/>
          <p:cNvSpPr/>
          <p:nvPr/>
        </p:nvSpPr>
        <p:spPr>
          <a:xfrm>
            <a:off x="3347864" y="3429000"/>
            <a:ext cx="2286000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Зарезервированные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средства на реализацию инициативных проектов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275856" y="4077072"/>
            <a:ext cx="131747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7170" name="Picture 2" descr="https://static.tildacdn.com/tild6462-3461-4563-b238-333666653561/Screenshot_1.png"/>
          <p:cNvPicPr>
            <a:picLocks noChangeAspect="1" noChangeArrowheads="1"/>
          </p:cNvPicPr>
          <p:nvPr/>
        </p:nvPicPr>
        <p:blipFill>
          <a:blip r:embed="rId11" cstate="print"/>
          <a:srcRect l="46461" t="30204" r="13139" b="12941"/>
          <a:stretch>
            <a:fillRect/>
          </a:stretch>
        </p:blipFill>
        <p:spPr bwMode="auto">
          <a:xfrm>
            <a:off x="3059832" y="3140968"/>
            <a:ext cx="720080" cy="576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2024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2025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2026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01.01.2027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01.01.2027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Первый заместитель Главы администрации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Усть-Абаканского района  - 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</a:t>
            </a:r>
            <a:r>
              <a:rPr lang="ru-RU" sz="1600" b="1" dirty="0" smtClean="0">
                <a:solidFill>
                  <a:srgbClr val="002060"/>
                </a:solidFill>
              </a:rPr>
              <a:t>       Потылицына </a:t>
            </a:r>
            <a:r>
              <a:rPr lang="ru-RU" sz="1600" b="1" dirty="0">
                <a:solidFill>
                  <a:srgbClr val="002060"/>
                </a:solidFill>
              </a:rPr>
              <a:t>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39552" y="3140968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73, 2-14-32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11560" y="6021288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179512" y="443711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179512" y="530120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179512" y="6021288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2026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2025 и 2026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2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7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1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9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18550</TotalTime>
  <Words>5413</Words>
  <Application>Microsoft Office PowerPoint</Application>
  <PresentationFormat>Экран (4:3)</PresentationFormat>
  <Paragraphs>1112</Paragraphs>
  <Slides>59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59</vt:i4>
      </vt:variant>
    </vt:vector>
  </HeadingPairs>
  <TitlesOfParts>
    <vt:vector size="65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 БЮДЖЕТ  для граждан </vt:lpstr>
      <vt:lpstr>Слайд 2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Слайд 14</vt:lpstr>
      <vt:lpstr>Сеть муниципальных учреждений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Доходы бюджета муниципального образования  Усть-Абаканский район на 2024-2026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27</vt:lpstr>
      <vt:lpstr>Объемы межбюджетных трансфертов  на 2024-2026 годы</vt:lpstr>
      <vt:lpstr>Слайд 29</vt:lpstr>
      <vt:lpstr>Структура расходов бюджета   муниципального образования Усть - Абаканский район в 2024 году </vt:lpstr>
      <vt:lpstr>Слайд 31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 по подразделам классификации расходов   бюджета  муниципального образования 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2024 году 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4833</cp:revision>
  <dcterms:created xsi:type="dcterms:W3CDTF">2013-11-30T21:03:12Z</dcterms:created>
  <dcterms:modified xsi:type="dcterms:W3CDTF">2024-12-20T02:11:24Z</dcterms:modified>
</cp:coreProperties>
</file>