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8" r:id="rId1"/>
  </p:sld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autoAdjust="0"/>
  </p:normalViewPr>
  <p:slideViewPr>
    <p:cSldViewPr snapToGrid="0">
      <p:cViewPr varScale="1">
        <p:scale>
          <a:sx n="116" d="100"/>
          <a:sy n="116" d="100"/>
        </p:scale>
        <p:origin x="-390"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1349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52944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9788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pPr/>
              <a:t>‹#›</a:t>
            </a:fld>
            <a:endParaRPr lang="en-US" dirty="0"/>
          </a:p>
        </p:txBody>
      </p:sp>
    </p:spTree>
    <p:extLst>
      <p:ext uri="{BB962C8B-B14F-4D97-AF65-F5344CB8AC3E}">
        <p14:creationId xmlns:p14="http://schemas.microsoft.com/office/powerpoint/2010/main" xmlns="" val="285263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5517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p14="http://schemas.microsoft.com/office/powerpoint/2010/main" xmlns="" val="2379624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8312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6268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39845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11/17/2022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86910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08209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9947693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1709123" y="1700010"/>
            <a:ext cx="8360618" cy="1554173"/>
          </a:xfrm>
        </p:spPr>
        <p:txBody>
          <a:bodyPr>
            <a:normAutofit/>
          </a:bodyPr>
          <a:lstStyle/>
          <a:p>
            <a:pPr algn="ctr"/>
            <a:r>
              <a:rPr lang="ru-RU" sz="3600" b="1" dirty="0" smtClean="0">
                <a:solidFill>
                  <a:schemeClr val="accent4">
                    <a:lumMod val="50000"/>
                  </a:schemeClr>
                </a:solidFill>
                <a:latin typeface="+mn-lt"/>
              </a:rPr>
              <a:t>ОТВЕТСТВЕННОСТЬ ЗА КОРРУПЦИОННЫЕ ПРАВОНАРУШЕНИЯ</a:t>
            </a:r>
            <a:endParaRPr lang="ru-RU" sz="3600" b="1" dirty="0">
              <a:solidFill>
                <a:schemeClr val="accent4">
                  <a:lumMod val="50000"/>
                </a:schemeClr>
              </a:solidFill>
              <a:latin typeface="+mn-lt"/>
            </a:endParaRPr>
          </a:p>
        </p:txBody>
      </p:sp>
    </p:spTree>
    <p:extLst>
      <p:ext uri="{BB962C8B-B14F-4D97-AF65-F5344CB8AC3E}">
        <p14:creationId xmlns:p14="http://schemas.microsoft.com/office/powerpoint/2010/main" xmlns="" val="4009661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695733" y="644691"/>
            <a:ext cx="3751604" cy="1077218"/>
          </a:xfrm>
          <a:prstGeom prst="rect">
            <a:avLst/>
          </a:prstGeom>
        </p:spPr>
        <p:txBody>
          <a:bodyPr wrap="none">
            <a:spAutoFit/>
          </a:bodyPr>
          <a:lstStyle/>
          <a:p>
            <a:r>
              <a:rPr lang="ru-RU" altLang="ru-RU" sz="3200" b="1" dirty="0">
                <a:solidFill>
                  <a:srgbClr val="002060"/>
                </a:solidFill>
              </a:rPr>
              <a:t>Ст. </a:t>
            </a:r>
            <a:r>
              <a:rPr lang="ru-RU" altLang="ru-RU" sz="2667" b="1" dirty="0">
                <a:solidFill>
                  <a:srgbClr val="002060"/>
                </a:solidFill>
              </a:rPr>
              <a:t>158</a:t>
            </a:r>
            <a:r>
              <a:rPr lang="ru-RU" altLang="ru-RU" sz="3200" b="1" dirty="0">
                <a:solidFill>
                  <a:srgbClr val="002060"/>
                </a:solidFill>
              </a:rPr>
              <a:t> УК РФ. Кража</a:t>
            </a:r>
          </a:p>
          <a:p>
            <a:endParaRPr lang="ru-RU" sz="3200" dirty="0">
              <a:solidFill>
                <a:srgbClr val="002060"/>
              </a:solidFill>
            </a:endParaRPr>
          </a:p>
        </p:txBody>
      </p:sp>
      <p:sp>
        <p:nvSpPr>
          <p:cNvPr id="4" name="Прямоугольник 3"/>
          <p:cNvSpPr/>
          <p:nvPr/>
        </p:nvSpPr>
        <p:spPr>
          <a:xfrm>
            <a:off x="815414" y="1508787"/>
            <a:ext cx="10273141" cy="2718758"/>
          </a:xfrm>
          <a:prstGeom prst="rect">
            <a:avLst/>
          </a:prstGeom>
        </p:spPr>
        <p:txBody>
          <a:bodyPr wrap="square">
            <a:spAutoFit/>
          </a:bodyPr>
          <a:lstStyle/>
          <a:p>
            <a:pPr marL="609585" indent="-609585">
              <a:buFont typeface="Wingdings" panose="05000000000000000000" pitchFamily="2" charset="2"/>
              <a:buChar char="Ø"/>
            </a:pPr>
            <a:r>
              <a:rPr lang="ru-RU" altLang="ru-RU" sz="2667" b="1" dirty="0">
                <a:solidFill>
                  <a:srgbClr val="002060"/>
                </a:solidFill>
              </a:rPr>
              <a:t>Кража, то есть тайное хищение чужого имущества, -</a:t>
            </a:r>
          </a:p>
          <a:p>
            <a:pPr algn="just"/>
            <a:r>
              <a:rPr lang="ru-RU" altLang="ru-RU" sz="2400" dirty="0">
                <a:solidFill>
                  <a:srgbClr val="002060"/>
                </a:solidFill>
              </a:rPr>
              <a:t>наказывается штрафом в размере до восьмидесяти тысяч рублей или в размере заработной платы или иного дохода осужденного за период до шести месяцев, либо обязательными работами на срок до ста восьмидесяти часов, либо исправительными работами на срок до одного года, либо ограничением свободы на срок до двух лет, либо арестом на срок до четырех месяцев, либо лишением свободы на срок до двух лет.</a:t>
            </a:r>
          </a:p>
        </p:txBody>
      </p:sp>
    </p:spTree>
    <p:extLst>
      <p:ext uri="{BB962C8B-B14F-4D97-AF65-F5344CB8AC3E}">
        <p14:creationId xmlns:p14="http://schemas.microsoft.com/office/powerpoint/2010/main" xmlns="" val="1218223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39617" y="452670"/>
            <a:ext cx="5648149" cy="584775"/>
          </a:xfrm>
          <a:prstGeom prst="rect">
            <a:avLst/>
          </a:prstGeom>
        </p:spPr>
        <p:txBody>
          <a:bodyPr wrap="none">
            <a:spAutoFit/>
          </a:bodyPr>
          <a:lstStyle/>
          <a:p>
            <a:r>
              <a:rPr lang="ru-RU" altLang="ru-RU" sz="3200" b="1" dirty="0">
                <a:solidFill>
                  <a:srgbClr val="002060"/>
                </a:solidFill>
              </a:rPr>
              <a:t>Ст. 159 УК РФ. Мошенничество</a:t>
            </a:r>
            <a:endParaRPr lang="ru-RU" sz="3200" dirty="0">
              <a:solidFill>
                <a:srgbClr val="002060"/>
              </a:solidFill>
            </a:endParaRPr>
          </a:p>
        </p:txBody>
      </p:sp>
      <p:sp>
        <p:nvSpPr>
          <p:cNvPr id="3" name="Прямоугольник 2"/>
          <p:cNvSpPr/>
          <p:nvPr/>
        </p:nvSpPr>
        <p:spPr>
          <a:xfrm>
            <a:off x="719403" y="1316766"/>
            <a:ext cx="10561173" cy="3416320"/>
          </a:xfrm>
          <a:prstGeom prst="rect">
            <a:avLst/>
          </a:prstGeom>
        </p:spPr>
        <p:txBody>
          <a:bodyPr wrap="square">
            <a:spAutoFit/>
          </a:bodyPr>
          <a:lstStyle/>
          <a:p>
            <a:pPr marL="812780" indent="-812780">
              <a:buFont typeface="Wingdings" panose="05000000000000000000" pitchFamily="2" charset="2"/>
              <a:buChar char="Ø"/>
            </a:pPr>
            <a:r>
              <a:rPr lang="ru-RU" altLang="ru-RU" sz="2400" b="1" dirty="0">
                <a:solidFill>
                  <a:srgbClr val="002060"/>
                </a:solidFill>
              </a:rPr>
              <a:t>Мошенничество, то есть хищение чужого имущества или приобретение права на чужое имущество путем обмана или злоупотребления доверием, -</a:t>
            </a:r>
          </a:p>
          <a:p>
            <a:pPr algn="just"/>
            <a:r>
              <a:rPr lang="ru-RU" altLang="ru-RU" sz="2400" dirty="0">
                <a:solidFill>
                  <a:srgbClr val="002060"/>
                </a:solidFill>
              </a:rPr>
              <a:t>наказывается штрафом в размере до ста двадцати тысяч рублей или в размере заработной платы или иного дохода осужденного за период до одного года, либо обязательными работами на срок до ста восьмидесяти часов, либо исправительными работами на срок до одного года, либо ограничением свободы на срок до двух лет, либо арестом на срок до четырех месяцев, либо лишением свободы на срок до двух лет.</a:t>
            </a:r>
          </a:p>
        </p:txBody>
      </p:sp>
    </p:spTree>
    <p:extLst>
      <p:ext uri="{BB962C8B-B14F-4D97-AF65-F5344CB8AC3E}">
        <p14:creationId xmlns:p14="http://schemas.microsoft.com/office/powerpoint/2010/main" xmlns="" val="2639726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59563" y="548681"/>
            <a:ext cx="7273786" cy="584775"/>
          </a:xfrm>
          <a:prstGeom prst="rect">
            <a:avLst/>
          </a:prstGeom>
        </p:spPr>
        <p:txBody>
          <a:bodyPr wrap="none">
            <a:spAutoFit/>
          </a:bodyPr>
          <a:lstStyle/>
          <a:p>
            <a:r>
              <a:rPr lang="ru-RU" altLang="ru-RU" sz="3200" b="1" dirty="0">
                <a:solidFill>
                  <a:srgbClr val="002060"/>
                </a:solidFill>
              </a:rPr>
              <a:t>Ст. 160 УК РФ. Присвоение или растрата</a:t>
            </a:r>
            <a:endParaRPr lang="ru-RU" sz="3200" dirty="0">
              <a:solidFill>
                <a:srgbClr val="002060"/>
              </a:solidFill>
            </a:endParaRPr>
          </a:p>
        </p:txBody>
      </p:sp>
      <p:sp>
        <p:nvSpPr>
          <p:cNvPr id="3" name="Прямоугольник 2"/>
          <p:cNvSpPr/>
          <p:nvPr/>
        </p:nvSpPr>
        <p:spPr>
          <a:xfrm>
            <a:off x="815413" y="1604797"/>
            <a:ext cx="10081120" cy="3416320"/>
          </a:xfrm>
          <a:prstGeom prst="rect">
            <a:avLst/>
          </a:prstGeom>
        </p:spPr>
        <p:txBody>
          <a:bodyPr wrap="square">
            <a:spAutoFit/>
          </a:bodyPr>
          <a:lstStyle/>
          <a:p>
            <a:pPr marL="380990" indent="-380990">
              <a:buFont typeface="Wingdings" panose="05000000000000000000" pitchFamily="2" charset="2"/>
              <a:buChar char="Ø"/>
            </a:pPr>
            <a:r>
              <a:rPr lang="ru-RU" altLang="ru-RU" sz="2400" b="1" dirty="0">
                <a:solidFill>
                  <a:srgbClr val="002060"/>
                </a:solidFill>
              </a:rPr>
              <a:t>Присвоение или растрата, то есть хищение чужого имущества, вверенного виновному, -</a:t>
            </a:r>
          </a:p>
          <a:p>
            <a:pPr algn="just"/>
            <a:r>
              <a:rPr lang="ru-RU" altLang="ru-RU" sz="2400" dirty="0">
                <a:solidFill>
                  <a:srgbClr val="002060"/>
                </a:solidFill>
              </a:rPr>
              <a:t>наказываются штрафом в размере до ста двадцати тысяч рублей или в размере заработной платы или иного дохода осужденного за период до одного года, либо обязательными работами на срок до ста двадцати часов, либо исправительными работами на срок до шести месяцев, либо ограничением свободы на срок до двух лет, либо лишением свободы на срок до двух лет.</a:t>
            </a:r>
          </a:p>
          <a:p>
            <a:pPr marL="380990" indent="-380990">
              <a:buFont typeface="Wingdings" panose="05000000000000000000" pitchFamily="2" charset="2"/>
              <a:buChar char="Ø"/>
            </a:pPr>
            <a:endParaRPr lang="ru-RU" altLang="ru-RU" sz="2400" dirty="0">
              <a:solidFill>
                <a:srgbClr val="002060"/>
              </a:solidFill>
            </a:endParaRPr>
          </a:p>
        </p:txBody>
      </p:sp>
    </p:spTree>
    <p:extLst>
      <p:ext uri="{BB962C8B-B14F-4D97-AF65-F5344CB8AC3E}">
        <p14:creationId xmlns:p14="http://schemas.microsoft.com/office/powerpoint/2010/main" xmlns="" val="2813626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11425" y="548681"/>
            <a:ext cx="10524741" cy="913199"/>
          </a:xfrm>
          <a:prstGeom prst="rect">
            <a:avLst/>
          </a:prstGeom>
        </p:spPr>
        <p:txBody>
          <a:bodyPr wrap="none">
            <a:spAutoFit/>
          </a:bodyPr>
          <a:lstStyle/>
          <a:p>
            <a:r>
              <a:rPr lang="ru-RU" altLang="ru-RU" sz="2400" b="1" dirty="0">
                <a:solidFill>
                  <a:srgbClr val="002060"/>
                </a:solidFill>
              </a:rPr>
              <a:t>Ст. 200.4 УК РФ. </a:t>
            </a:r>
            <a:r>
              <a:rPr lang="ru-RU" altLang="ru-RU" sz="2667" b="1" dirty="0">
                <a:solidFill>
                  <a:srgbClr val="002060"/>
                </a:solidFill>
              </a:rPr>
              <a:t>Злоупотребление в сфере закупок товаров, работ, слуг </a:t>
            </a:r>
          </a:p>
          <a:p>
            <a:r>
              <a:rPr lang="ru-RU" sz="2667" b="1" dirty="0">
                <a:solidFill>
                  <a:srgbClr val="002060"/>
                </a:solidFill>
              </a:rPr>
              <a:t>для обеспечения государственных или муниципальных нужд</a:t>
            </a:r>
            <a:endParaRPr lang="ru-RU" sz="2667" dirty="0">
              <a:solidFill>
                <a:srgbClr val="002060"/>
              </a:solidFill>
            </a:endParaRPr>
          </a:p>
        </p:txBody>
      </p:sp>
      <p:sp>
        <p:nvSpPr>
          <p:cNvPr id="4" name="Прямоугольник 3"/>
          <p:cNvSpPr/>
          <p:nvPr/>
        </p:nvSpPr>
        <p:spPr>
          <a:xfrm>
            <a:off x="911424" y="1508787"/>
            <a:ext cx="10273141" cy="4524315"/>
          </a:xfrm>
          <a:prstGeom prst="rect">
            <a:avLst/>
          </a:prstGeom>
        </p:spPr>
        <p:txBody>
          <a:bodyPr wrap="square">
            <a:spAutoFit/>
          </a:bodyPr>
          <a:lstStyle/>
          <a:p>
            <a:r>
              <a:rPr lang="ru-RU" sz="2400" b="1" dirty="0">
                <a:solidFill>
                  <a:srgbClr val="002060"/>
                </a:solidFill>
              </a:rPr>
              <a:t>1. Нарушение законодательства Российской Федерации о контрактной системе в сфере закупок товаров, работ, услуг для обеспечения государственных и муниципальных нужд работником контрактной службы, контрактным управляющим, членом комиссии по осуществлению закупок, лицом, осуществляющим приемку поставленных товаров, выполненных работ или оказанных услуг, либо иным уполномоченным лицом, представляющим интересы заказчика в сфере закупок товаров, работ, услуг для обеспечения государственных или муниципальных нужд, которые не являются должностными лицами или лицами, выполняющими управленческие функции в коммерческой или иной организации, если это деяние совершено из корыстной или иной личной заинтересованности и причинило крупный ущерб, -</a:t>
            </a:r>
          </a:p>
        </p:txBody>
      </p:sp>
    </p:spTree>
    <p:extLst>
      <p:ext uri="{BB962C8B-B14F-4D97-AF65-F5344CB8AC3E}">
        <p14:creationId xmlns:p14="http://schemas.microsoft.com/office/powerpoint/2010/main" xmlns="" val="188749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2" y="1680673"/>
            <a:ext cx="10849205" cy="2677656"/>
          </a:xfrm>
          <a:prstGeom prst="rect">
            <a:avLst/>
          </a:prstGeom>
        </p:spPr>
        <p:txBody>
          <a:bodyPr wrap="square">
            <a:spAutoFit/>
          </a:bodyPr>
          <a:lstStyle/>
          <a:p>
            <a:r>
              <a:rPr lang="ru-RU" sz="2400" dirty="0">
                <a:solidFill>
                  <a:srgbClr val="002060"/>
                </a:solidFill>
              </a:rPr>
              <a:t>наказывается штрафом в размере до двухсот тысяч рублей или в размере заработной платы или иного дохода осужденного за период до восемнадцати месяцев, либо принудительными работами на срок до трех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трех лет с лишением права занимать определенные должности или заниматься определенной деятельностью на срок до трех лет или без такового.</a:t>
            </a:r>
          </a:p>
        </p:txBody>
      </p:sp>
    </p:spTree>
    <p:extLst>
      <p:ext uri="{BB962C8B-B14F-4D97-AF65-F5344CB8AC3E}">
        <p14:creationId xmlns:p14="http://schemas.microsoft.com/office/powerpoint/2010/main" xmlns="" val="1400730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3" y="1316766"/>
            <a:ext cx="10657184" cy="4154984"/>
          </a:xfrm>
          <a:prstGeom prst="rect">
            <a:avLst/>
          </a:prstGeom>
        </p:spPr>
        <p:txBody>
          <a:bodyPr wrap="square">
            <a:spAutoFit/>
          </a:bodyPr>
          <a:lstStyle/>
          <a:p>
            <a:pPr algn="just"/>
            <a:r>
              <a:rPr lang="ru-RU" sz="2400" dirty="0">
                <a:solidFill>
                  <a:srgbClr val="002060"/>
                </a:solidFill>
              </a:rPr>
              <a:t>2. </a:t>
            </a:r>
            <a:r>
              <a:rPr lang="ru-RU" sz="2400" b="1" dirty="0">
                <a:solidFill>
                  <a:srgbClr val="002060"/>
                </a:solidFill>
              </a:rPr>
              <a:t>Деяние, предусмотренное частью первой настоящей статьи:</a:t>
            </a:r>
          </a:p>
          <a:p>
            <a:pPr algn="just"/>
            <a:r>
              <a:rPr lang="ru-RU" sz="2400" b="1" dirty="0">
                <a:solidFill>
                  <a:srgbClr val="002060"/>
                </a:solidFill>
              </a:rPr>
              <a:t>а) совершенное группой лиц по предварительному сговору;</a:t>
            </a:r>
          </a:p>
          <a:p>
            <a:pPr algn="just"/>
            <a:r>
              <a:rPr lang="ru-RU" sz="2400" b="1" dirty="0">
                <a:solidFill>
                  <a:srgbClr val="002060"/>
                </a:solidFill>
              </a:rPr>
              <a:t>б) причинившее особо крупный ущерб, -</a:t>
            </a:r>
          </a:p>
          <a:p>
            <a:pPr algn="just"/>
            <a:r>
              <a:rPr lang="ru-RU" sz="2400" dirty="0">
                <a:solidFill>
                  <a:srgbClr val="002060"/>
                </a:solidFill>
              </a:rPr>
              <a:t>наказывается штрафом в размере от двухсот тысяч до одного миллиона рублей или в размере заработной платы или иного дохода осужденного за период от шести месяцев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семи лет с лишением права занимать определенные должности или заниматься определенной деятельностью на срок до трех лет или без такового.</a:t>
            </a:r>
          </a:p>
        </p:txBody>
      </p:sp>
    </p:spTree>
    <p:extLst>
      <p:ext uri="{BB962C8B-B14F-4D97-AF65-F5344CB8AC3E}">
        <p14:creationId xmlns:p14="http://schemas.microsoft.com/office/powerpoint/2010/main" xmlns="" val="14387567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371" y="164638"/>
            <a:ext cx="11521280" cy="995209"/>
          </a:xfrm>
          <a:prstGeom prst="rect">
            <a:avLst/>
          </a:prstGeom>
        </p:spPr>
        <p:txBody>
          <a:bodyPr wrap="square">
            <a:spAutoFit/>
          </a:bodyPr>
          <a:lstStyle/>
          <a:p>
            <a:r>
              <a:rPr lang="ru-RU" altLang="ru-RU" sz="3200" b="1" dirty="0">
                <a:solidFill>
                  <a:srgbClr val="002060"/>
                </a:solidFill>
              </a:rPr>
              <a:t>Ст. 200.4 УК РФ. </a:t>
            </a:r>
            <a:r>
              <a:rPr lang="ru-RU" sz="2667" b="1" dirty="0">
                <a:solidFill>
                  <a:srgbClr val="002060"/>
                </a:solidFill>
              </a:rPr>
              <a:t>Подкуп работника контрактной службы, контрактного управляющего, члена комиссии по осуществлению закупок</a:t>
            </a:r>
            <a:endParaRPr lang="ru-RU" altLang="ru-RU" sz="2667" b="1" dirty="0">
              <a:solidFill>
                <a:srgbClr val="002060"/>
              </a:solidFill>
            </a:endParaRPr>
          </a:p>
        </p:txBody>
      </p:sp>
      <p:sp>
        <p:nvSpPr>
          <p:cNvPr id="3" name="Прямоугольник 2"/>
          <p:cNvSpPr/>
          <p:nvPr/>
        </p:nvSpPr>
        <p:spPr>
          <a:xfrm>
            <a:off x="431371" y="1124745"/>
            <a:ext cx="11425269" cy="5262979"/>
          </a:xfrm>
          <a:prstGeom prst="rect">
            <a:avLst/>
          </a:prstGeom>
        </p:spPr>
        <p:txBody>
          <a:bodyPr wrap="square">
            <a:spAutoFit/>
          </a:bodyPr>
          <a:lstStyle/>
          <a:p>
            <a:r>
              <a:rPr lang="ru-RU" sz="2400" dirty="0">
                <a:solidFill>
                  <a:srgbClr val="002060"/>
                </a:solidFill>
              </a:rPr>
              <a:t>1</a:t>
            </a:r>
            <a:r>
              <a:rPr lang="ru-RU" sz="2400" b="1" dirty="0">
                <a:solidFill>
                  <a:srgbClr val="002060"/>
                </a:solidFill>
              </a:rPr>
              <a:t>. Незаконная передача работнику контрактной службы, контрактному управляющему, члену комиссии по осуществлению закупок, лицу, осуществляющему приемку поставленных товаров, выполненных работ или оказанных услуг, либо иному уполномоченному лицу, представляющему интересы заказчика в сфере закупок товаров, работ, услуг для обеспечения государственных или муниципальных нужд, денег, ценных бумаг, иного имущества, а также незаконные оказание ему услуг имущественного характера, предоставление других имущественных прав (в том числе когда по указанию такого лица имущество передается, или услуги имущественного характера оказываются, или имущественные права предоставляются иному физическому или юридическому лицу) за совершение действий (бездействие) в интересах дающего или иных лиц в связи с закупкой товаров, работ, услуг для обеспечения государственных или муниципальных нужд (при отсутствии признаков преступлений, предусмотренных частями первой - четвертой статьи 204 и статьей 291 настоящего Кодекса) -</a:t>
            </a:r>
          </a:p>
        </p:txBody>
      </p:sp>
    </p:spTree>
    <p:extLst>
      <p:ext uri="{BB962C8B-B14F-4D97-AF65-F5344CB8AC3E}">
        <p14:creationId xmlns:p14="http://schemas.microsoft.com/office/powerpoint/2010/main" xmlns="" val="2806911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371" y="548681"/>
            <a:ext cx="10945216" cy="3785652"/>
          </a:xfrm>
          <a:prstGeom prst="rect">
            <a:avLst/>
          </a:prstGeom>
        </p:spPr>
        <p:txBody>
          <a:bodyPr wrap="square">
            <a:spAutoFit/>
          </a:bodyPr>
          <a:lstStyle/>
          <a:p>
            <a:pPr algn="just"/>
            <a:r>
              <a:rPr lang="ru-RU" sz="2400" dirty="0">
                <a:solidFill>
                  <a:srgbClr val="002060"/>
                </a:solidFill>
              </a:rPr>
              <a:t>наказываются штрафом в размере от трехсот тысяч до пятисот тысяч рублей или в размере заработной платы или иного дохода осужденного за период от шести месяцев до двух лет, либо ограничением свободы на срок до двух лет, либо исправительными работами на срок до двух лет, либо принудительными работами на срок до трех лет со штрафом в размере до десятикратной суммы подкупа или без такового, либо лишением свободы на срок до трех лет со штрафом в размере до десятикратной суммы подкупа или без такового.</a:t>
            </a:r>
          </a:p>
          <a:p>
            <a:pPr algn="just"/>
            <a:r>
              <a:rPr lang="ru-RU" sz="2400" b="1" dirty="0">
                <a:solidFill>
                  <a:srgbClr val="002060"/>
                </a:solidFill>
              </a:rPr>
              <a:t>2. Деяния, предусмотренные частью первой настоящей статьи, совершенные:</a:t>
            </a:r>
          </a:p>
          <a:p>
            <a:pPr algn="just"/>
            <a:r>
              <a:rPr lang="ru-RU" sz="2400" b="1" dirty="0">
                <a:solidFill>
                  <a:srgbClr val="002060"/>
                </a:solidFill>
              </a:rPr>
              <a:t>а) группой лиц по предварительному сговору;</a:t>
            </a:r>
          </a:p>
          <a:p>
            <a:pPr algn="just"/>
            <a:r>
              <a:rPr lang="ru-RU" sz="2400" b="1" dirty="0">
                <a:solidFill>
                  <a:srgbClr val="002060"/>
                </a:solidFill>
              </a:rPr>
              <a:t>б) в крупном размере, - </a:t>
            </a:r>
          </a:p>
        </p:txBody>
      </p:sp>
    </p:spTree>
    <p:extLst>
      <p:ext uri="{BB962C8B-B14F-4D97-AF65-F5344CB8AC3E}">
        <p14:creationId xmlns:p14="http://schemas.microsoft.com/office/powerpoint/2010/main" xmlns="" val="16443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1" y="356659"/>
            <a:ext cx="10657184" cy="3785652"/>
          </a:xfrm>
          <a:prstGeom prst="rect">
            <a:avLst/>
          </a:prstGeom>
        </p:spPr>
        <p:txBody>
          <a:bodyPr wrap="square">
            <a:spAutoFit/>
          </a:bodyPr>
          <a:lstStyle/>
          <a:p>
            <a:pPr algn="just"/>
            <a:r>
              <a:rPr lang="ru-RU" sz="2400" dirty="0">
                <a:solidFill>
                  <a:srgbClr val="002060"/>
                </a:solidFill>
              </a:rPr>
              <a:t>наказываются штрафом в размере от пятисот тысяч до одного миллиона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со штрафом в размере до тридцатикратной суммы подкупа или без такового и с лишением права занимать определенные должности или заниматься определенной деятельностью на срок до двух лет или без такового, либо лишением свободы на срок до семи лет со штрафом в размере до тридцатикратной суммы подкупа или без такового и с лишением права занимать определенные должности или заниматься определенной деятельностью на срок до двух лет или без такового.</a:t>
            </a:r>
            <a:endParaRPr lang="ru-RU" sz="2400" b="1" dirty="0">
              <a:solidFill>
                <a:srgbClr val="002060"/>
              </a:solidFill>
            </a:endParaRPr>
          </a:p>
        </p:txBody>
      </p:sp>
    </p:spTree>
    <p:extLst>
      <p:ext uri="{BB962C8B-B14F-4D97-AF65-F5344CB8AC3E}">
        <p14:creationId xmlns:p14="http://schemas.microsoft.com/office/powerpoint/2010/main" xmlns="" val="2305990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371" y="644691"/>
            <a:ext cx="10945216" cy="3046988"/>
          </a:xfrm>
          <a:prstGeom prst="rect">
            <a:avLst/>
          </a:prstGeom>
        </p:spPr>
        <p:txBody>
          <a:bodyPr wrap="square">
            <a:spAutoFit/>
          </a:bodyPr>
          <a:lstStyle/>
          <a:p>
            <a:pPr algn="just"/>
            <a:r>
              <a:rPr lang="ru-RU" sz="2400" b="1" dirty="0">
                <a:solidFill>
                  <a:srgbClr val="002060"/>
                </a:solidFill>
              </a:rPr>
              <a:t>3.</a:t>
            </a:r>
            <a:r>
              <a:rPr lang="ru-RU" sz="2400" dirty="0">
                <a:solidFill>
                  <a:srgbClr val="002060"/>
                </a:solidFill>
              </a:rPr>
              <a:t> </a:t>
            </a:r>
            <a:r>
              <a:rPr lang="ru-RU" sz="2400" b="1" dirty="0">
                <a:solidFill>
                  <a:srgbClr val="002060"/>
                </a:solidFill>
              </a:rPr>
              <a:t>Деяния, предусмотренные частью первой, пунктом "а" части второй настоящей статьи, совершенные в особо крупном размере, -</a:t>
            </a:r>
          </a:p>
          <a:p>
            <a:pPr algn="just"/>
            <a:r>
              <a:rPr lang="ru-RU" sz="2400" dirty="0">
                <a:solidFill>
                  <a:srgbClr val="002060"/>
                </a:solidFill>
              </a:rPr>
              <a:t>наказываются штрафом в размере от одного миллиона до двух миллионов пятисот тысяч рублей или в размере заработной платы или иного дохода осужденного за период от одного года до трех лет либо лишением свободы на срок до восьми лет со штрафом в размере до сорокакратной суммы подкупа или без такового и с лишением права занимать определенные должности или заниматься определенной деятельностью на срок до пяти лет или без такового.</a:t>
            </a:r>
          </a:p>
        </p:txBody>
      </p:sp>
    </p:spTree>
    <p:extLst>
      <p:ext uri="{BB962C8B-B14F-4D97-AF65-F5344CB8AC3E}">
        <p14:creationId xmlns:p14="http://schemas.microsoft.com/office/powerpoint/2010/main" xmlns="" val="1829224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7435" y="452669"/>
            <a:ext cx="9313035" cy="1077218"/>
          </a:xfrm>
          <a:prstGeom prst="rect">
            <a:avLst/>
          </a:prstGeom>
        </p:spPr>
        <p:txBody>
          <a:bodyPr wrap="square">
            <a:spAutoFit/>
          </a:bodyPr>
          <a:lstStyle/>
          <a:p>
            <a:pPr algn="ctr"/>
            <a:r>
              <a:rPr lang="ru-RU" sz="3200" b="1" dirty="0">
                <a:solidFill>
                  <a:srgbClr val="002060"/>
                </a:solidFill>
              </a:rPr>
              <a:t>Федеральный закон от 25.12.2008 N 273-ФЗ           "О противодействии коррупции"</a:t>
            </a:r>
            <a:endParaRPr lang="ru-RU" sz="3200" dirty="0">
              <a:solidFill>
                <a:srgbClr val="002060"/>
              </a:solidFill>
            </a:endParaRPr>
          </a:p>
        </p:txBody>
      </p:sp>
      <p:sp>
        <p:nvSpPr>
          <p:cNvPr id="7" name="Прямоугольник 6"/>
          <p:cNvSpPr/>
          <p:nvPr/>
        </p:nvSpPr>
        <p:spPr>
          <a:xfrm>
            <a:off x="527382" y="1796819"/>
            <a:ext cx="10849205" cy="2660728"/>
          </a:xfrm>
          <a:prstGeom prst="rect">
            <a:avLst/>
          </a:prstGeom>
        </p:spPr>
        <p:txBody>
          <a:bodyPr wrap="square">
            <a:spAutoFit/>
          </a:bodyPr>
          <a:lstStyle/>
          <a:p>
            <a:pPr indent="457189" algn="just">
              <a:lnSpc>
                <a:spcPts val="2000"/>
              </a:lnSpc>
              <a:spcAft>
                <a:spcPts val="967"/>
              </a:spcAft>
            </a:pPr>
            <a:r>
              <a:rPr lang="ru-RU" sz="2000" b="1" kern="1800" dirty="0">
                <a:solidFill>
                  <a:srgbClr val="002060"/>
                </a:solidFill>
                <a:ea typeface="Times New Roman" panose="02020603050405020304" pitchFamily="18" charset="0"/>
                <a:cs typeface="Times New Roman" panose="02020603050405020304" pitchFamily="18" charset="0"/>
              </a:rPr>
              <a:t>Статья 13. Ответственность физических лиц за коррупционные правонарушения</a:t>
            </a:r>
            <a:endParaRPr lang="ru-RU" sz="2000" dirty="0">
              <a:solidFill>
                <a:srgbClr val="002060"/>
              </a:solidFill>
              <a:ea typeface="Calibri" panose="020F0502020204030204" pitchFamily="34" charset="0"/>
              <a:cs typeface="Times New Roman" panose="02020603050405020304" pitchFamily="18" charset="0"/>
            </a:endParaRPr>
          </a:p>
          <a:p>
            <a:pPr indent="457189" algn="just">
              <a:lnSpc>
                <a:spcPts val="2000"/>
              </a:lnSpc>
              <a:spcAft>
                <a:spcPts val="967"/>
              </a:spcAft>
            </a:pPr>
            <a:r>
              <a:rPr lang="ru-RU" sz="2000" b="1" kern="1800" dirty="0">
                <a:solidFill>
                  <a:srgbClr val="002060"/>
                </a:solidFill>
                <a:ea typeface="Times New Roman" panose="02020603050405020304" pitchFamily="18" charset="0"/>
                <a:cs typeface="Times New Roman" panose="02020603050405020304" pitchFamily="18" charset="0"/>
              </a:rPr>
              <a:t> </a:t>
            </a:r>
            <a:endParaRPr lang="ru-RU" sz="2000" dirty="0">
              <a:solidFill>
                <a:srgbClr val="002060"/>
              </a:solidFill>
              <a:ea typeface="Calibri" panose="020F0502020204030204" pitchFamily="34" charset="0"/>
              <a:cs typeface="Times New Roman" panose="02020603050405020304" pitchFamily="18" charset="0"/>
            </a:endParaRPr>
          </a:p>
          <a:p>
            <a:pPr marL="457189" indent="-457189" algn="just">
              <a:lnSpc>
                <a:spcPts val="2000"/>
              </a:lnSpc>
              <a:buAutoNum type="arabicPeriod"/>
            </a:pPr>
            <a:r>
              <a:rPr lang="ru-RU" sz="2000" dirty="0">
                <a:solidFill>
                  <a:srgbClr val="002060"/>
                </a:solidFill>
                <a:ea typeface="Times New Roman" panose="02020603050405020304" pitchFamily="18" charset="0"/>
                <a:cs typeface="Times New Roman" panose="02020603050405020304" pitchFamily="18" charset="0"/>
              </a:rPr>
              <a:t>Граждане Российской Федерации, иностранные граждане и лица без гражданства за совершение коррупционных правонарушений несут уголовную, административную, гражданско-правовую и дисциплинарную ответственность в соответствии с законодательством Российской Федерации.</a:t>
            </a:r>
          </a:p>
          <a:p>
            <a:pPr marL="457189" indent="-457189" algn="just">
              <a:lnSpc>
                <a:spcPts val="2000"/>
              </a:lnSpc>
              <a:buAutoNum type="arabicPeriod"/>
            </a:pPr>
            <a:r>
              <a:rPr lang="ru-RU" sz="2000" dirty="0">
                <a:solidFill>
                  <a:srgbClr val="002060"/>
                </a:solidFill>
              </a:rPr>
              <a:t>Физическое лицо, совершившее коррупционное правонарушение, по решению суда может быть лишено в соответствии с законодательством Российской Федерации права занимать определенные должности государственной и муниципальной службы. </a:t>
            </a:r>
            <a:endParaRPr lang="ru-RU" sz="20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3803243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1" y="452670"/>
            <a:ext cx="10753195" cy="4154984"/>
          </a:xfrm>
          <a:prstGeom prst="rect">
            <a:avLst/>
          </a:prstGeom>
        </p:spPr>
        <p:txBody>
          <a:bodyPr wrap="square">
            <a:spAutoFit/>
          </a:bodyPr>
          <a:lstStyle/>
          <a:p>
            <a:r>
              <a:rPr lang="ru-RU" sz="2400" b="1" dirty="0">
                <a:solidFill>
                  <a:srgbClr val="002060"/>
                </a:solidFill>
              </a:rPr>
              <a:t>4. Незаконное получение лицами, указанными в части первой настоящей статьи, денег, ценных бумаг, иного имущества, а также незаконное пользование ими услугами имущественного характера или иными имущественными правами (в том числе когда по указанию таких лиц имущество передается, или услуги имущественного характера оказываются, или имущественные права предоставляются иному физическому или юридическому лицу) за совершение действий (бездействие) в интересах дающего или иных лиц в связи с закупкой товаров, работ, услуг для обеспечения государственных или муниципальных нужд (при отсутствии признаков преступлений, предусмотренных частями пятой - восьмой статьи 204 и статьей 290 настоящего Кодекса) -</a:t>
            </a:r>
          </a:p>
        </p:txBody>
      </p:sp>
    </p:spTree>
    <p:extLst>
      <p:ext uri="{BB962C8B-B14F-4D97-AF65-F5344CB8AC3E}">
        <p14:creationId xmlns:p14="http://schemas.microsoft.com/office/powerpoint/2010/main" xmlns="" val="1308743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740702"/>
            <a:ext cx="10657184" cy="3785652"/>
          </a:xfrm>
          <a:prstGeom prst="rect">
            <a:avLst/>
          </a:prstGeom>
        </p:spPr>
        <p:txBody>
          <a:bodyPr wrap="square">
            <a:spAutoFit/>
          </a:bodyPr>
          <a:lstStyle/>
          <a:p>
            <a:r>
              <a:rPr lang="ru-RU" sz="2400" dirty="0">
                <a:solidFill>
                  <a:srgbClr val="002060"/>
                </a:solidFill>
              </a:rPr>
              <a:t>наказываются штрафом в размере от четырехсот тысяч до одного миллиона рублей или в размере заработной платы или иного дохода осужденного за период от одного года до трех лет, либо принудительными работами на срок до трех лет со штрафом в размере до двадцатикратной суммы подкупа или без такового и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трех лет со штрафом в размере до двадцатикратной суммы подкупа или без такового и с лишением права занимать определенные должности или заниматься определенной деятельностью на срок до трех лет или без такового.</a:t>
            </a:r>
          </a:p>
        </p:txBody>
      </p:sp>
    </p:spTree>
    <p:extLst>
      <p:ext uri="{BB962C8B-B14F-4D97-AF65-F5344CB8AC3E}">
        <p14:creationId xmlns:p14="http://schemas.microsoft.com/office/powerpoint/2010/main" xmlns="" val="1583815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4" y="452670"/>
            <a:ext cx="9985109" cy="5262979"/>
          </a:xfrm>
          <a:prstGeom prst="rect">
            <a:avLst/>
          </a:prstGeom>
        </p:spPr>
        <p:txBody>
          <a:bodyPr wrap="square">
            <a:spAutoFit/>
          </a:bodyPr>
          <a:lstStyle/>
          <a:p>
            <a:pPr algn="just"/>
            <a:r>
              <a:rPr lang="ru-RU" sz="2400" b="1" dirty="0">
                <a:solidFill>
                  <a:srgbClr val="002060"/>
                </a:solidFill>
              </a:rPr>
              <a:t>5. Деяния, предусмотренные частью четвертой настоящей статьи, если они:</a:t>
            </a:r>
          </a:p>
          <a:p>
            <a:pPr algn="just"/>
            <a:r>
              <a:rPr lang="ru-RU" sz="2400" b="1" dirty="0">
                <a:solidFill>
                  <a:srgbClr val="002060"/>
                </a:solidFill>
              </a:rPr>
              <a:t>а) совершены группой лиц по предварительному сговору;</a:t>
            </a:r>
          </a:p>
          <a:p>
            <a:pPr algn="just"/>
            <a:r>
              <a:rPr lang="ru-RU" sz="2400" b="1" dirty="0">
                <a:solidFill>
                  <a:srgbClr val="002060"/>
                </a:solidFill>
              </a:rPr>
              <a:t>б) сопряжены с вымогательством предмета подкупа;</a:t>
            </a:r>
          </a:p>
          <a:p>
            <a:pPr algn="just"/>
            <a:r>
              <a:rPr lang="ru-RU" sz="2400" b="1" dirty="0">
                <a:solidFill>
                  <a:srgbClr val="002060"/>
                </a:solidFill>
              </a:rPr>
              <a:t>в) совершены в крупном размере, -</a:t>
            </a:r>
          </a:p>
          <a:p>
            <a:pPr algn="just"/>
            <a:r>
              <a:rPr lang="ru-RU" sz="2400" dirty="0">
                <a:solidFill>
                  <a:srgbClr val="002060"/>
                </a:solidFill>
              </a:rPr>
              <a:t>наказываются штрафом в размере от одного миллиона до двух миллионов рублей или в размере заработной платы или иного дохода осужденного за период от одного года до трех лет с лишением права занимать определенные должности или заниматься определенной деятельностью на срок до пяти лет либо лишением свободы на срок до десяти лет со штрафом в размере до пятидесятикратной суммы подкупа или без такового и с лишением права занимать определенные должности или заниматься определенной деятельностью на срок до пяти лет или без такового.</a:t>
            </a:r>
          </a:p>
        </p:txBody>
      </p:sp>
    </p:spTree>
    <p:extLst>
      <p:ext uri="{BB962C8B-B14F-4D97-AF65-F5344CB8AC3E}">
        <p14:creationId xmlns:p14="http://schemas.microsoft.com/office/powerpoint/2010/main" xmlns="" val="3669027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5360" y="1028734"/>
            <a:ext cx="11137237" cy="3785652"/>
          </a:xfrm>
          <a:prstGeom prst="rect">
            <a:avLst/>
          </a:prstGeom>
        </p:spPr>
        <p:txBody>
          <a:bodyPr wrap="square">
            <a:spAutoFit/>
          </a:bodyPr>
          <a:lstStyle/>
          <a:p>
            <a:pPr algn="just"/>
            <a:r>
              <a:rPr lang="ru-RU" sz="2400" b="1" dirty="0">
                <a:solidFill>
                  <a:srgbClr val="002060"/>
                </a:solidFill>
              </a:rPr>
              <a:t>6. Деяния, предусмотренные пунктами "а" и "б" части пятой настоящей статьи, совершенные в особо крупном размере, -</a:t>
            </a:r>
          </a:p>
          <a:p>
            <a:pPr algn="just"/>
            <a:r>
              <a:rPr lang="ru-RU" sz="2400" dirty="0">
                <a:solidFill>
                  <a:srgbClr val="002060"/>
                </a:solidFill>
              </a:rPr>
              <a:t>наказываются штрафом в размере от двух миллионов до пяти миллионов рублей или в размере заработной платы или иного дохода осужденного за период от двух до пяти лет с лишением права занимать определенные должности или заниматься определенной деятельностью на срок до семи лет или без такового либо лишением свободы на срок от семи до двенадцати лет со штрафом в размере до пятидесятикратной суммы подкупа или без такового и с лишением права занимать определенные должности или заниматься определенной деятельностью на срок до семи лет или без такового.</a:t>
            </a:r>
          </a:p>
        </p:txBody>
      </p:sp>
    </p:spTree>
    <p:extLst>
      <p:ext uri="{BB962C8B-B14F-4D97-AF65-F5344CB8AC3E}">
        <p14:creationId xmlns:p14="http://schemas.microsoft.com/office/powerpoint/2010/main" xmlns="" val="3495107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392" y="548681"/>
            <a:ext cx="10273141" cy="4154984"/>
          </a:xfrm>
          <a:prstGeom prst="rect">
            <a:avLst/>
          </a:prstGeom>
        </p:spPr>
        <p:txBody>
          <a:bodyPr wrap="square">
            <a:spAutoFit/>
          </a:bodyPr>
          <a:lstStyle/>
          <a:p>
            <a:pPr algn="just"/>
            <a:r>
              <a:rPr lang="ru-RU" sz="2400" b="1" dirty="0">
                <a:solidFill>
                  <a:srgbClr val="002060"/>
                </a:solidFill>
              </a:rPr>
              <a:t>Примечания</a:t>
            </a:r>
            <a:r>
              <a:rPr lang="ru-RU" sz="2400" dirty="0">
                <a:solidFill>
                  <a:srgbClr val="002060"/>
                </a:solidFill>
              </a:rPr>
              <a:t>. 1. Крупным размером подкупа в настоящей статье признаются сумма денег, стоимость ценных бумаг, иного имущества, услуг имущественного характера, иных имущественных прав, превышающие сто пятьдесят тысяч рублей, особо крупным размером подкупа - превышающие один миллион рублей.</a:t>
            </a:r>
          </a:p>
          <a:p>
            <a:pPr algn="just"/>
            <a:r>
              <a:rPr lang="ru-RU" sz="2400" dirty="0">
                <a:solidFill>
                  <a:srgbClr val="002060"/>
                </a:solidFill>
              </a:rPr>
              <a:t>2. Лицо, совершившее преступление, предусмотренное частями первой - третьей настоящей статьи, освобождается от уголовной ответственности, если оно активно способствовало раскрытию и (или) расследованию преступления, либо в отношении его имело место вымогательство предмета подкупа, либо это лицо добровольно сообщило о совершенном преступлении в орган, имеющий право возбудить уголовное дело.</a:t>
            </a:r>
          </a:p>
        </p:txBody>
      </p:sp>
    </p:spTree>
    <p:extLst>
      <p:ext uri="{BB962C8B-B14F-4D97-AF65-F5344CB8AC3E}">
        <p14:creationId xmlns:p14="http://schemas.microsoft.com/office/powerpoint/2010/main" xmlns="" val="805540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7435" y="356659"/>
            <a:ext cx="10657184" cy="1077218"/>
          </a:xfrm>
          <a:prstGeom prst="rect">
            <a:avLst/>
          </a:prstGeom>
        </p:spPr>
        <p:txBody>
          <a:bodyPr wrap="square">
            <a:spAutoFit/>
          </a:bodyPr>
          <a:lstStyle/>
          <a:p>
            <a:r>
              <a:rPr lang="ru-RU" altLang="ru-RU" sz="3200" b="1" dirty="0">
                <a:solidFill>
                  <a:srgbClr val="002060"/>
                </a:solidFill>
              </a:rPr>
              <a:t>Ст. 285 УК РФ. Злоупотребление должностными полномочиями</a:t>
            </a:r>
            <a:endParaRPr lang="ru-RU" sz="3200" dirty="0">
              <a:solidFill>
                <a:srgbClr val="002060"/>
              </a:solidFill>
            </a:endParaRPr>
          </a:p>
        </p:txBody>
      </p:sp>
      <p:sp>
        <p:nvSpPr>
          <p:cNvPr id="3" name="Прямоугольник 2"/>
          <p:cNvSpPr/>
          <p:nvPr/>
        </p:nvSpPr>
        <p:spPr>
          <a:xfrm>
            <a:off x="431371" y="1604798"/>
            <a:ext cx="10753195" cy="4524315"/>
          </a:xfrm>
          <a:prstGeom prst="rect">
            <a:avLst/>
          </a:prstGeom>
        </p:spPr>
        <p:txBody>
          <a:bodyPr wrap="square">
            <a:spAutoFit/>
          </a:bodyPr>
          <a:lstStyle/>
          <a:p>
            <a:pPr marL="380990" indent="-380990">
              <a:lnSpc>
                <a:spcPct val="80000"/>
              </a:lnSpc>
              <a:buFont typeface="Wingdings" panose="05000000000000000000" pitchFamily="2" charset="2"/>
              <a:buChar char="Ø"/>
            </a:pPr>
            <a:r>
              <a:rPr lang="ru-RU" altLang="ru-RU" sz="2400" b="1" dirty="0">
                <a:solidFill>
                  <a:srgbClr val="002060"/>
                </a:solidFill>
              </a:rPr>
              <a:t>Использование должностным лицом своих служебных полномочий вопреки интересам службы, если это деяние совершено из корыстной или иной личной заинтересованности и повлекло существенное нарушение прав и законных интересов граждан или организаций либо охраняемых законом интересов общества или государства, -</a:t>
            </a:r>
          </a:p>
          <a:p>
            <a:pPr algn="just"/>
            <a:r>
              <a:rPr lang="ru-RU" altLang="ru-RU" sz="2400" dirty="0">
                <a:solidFill>
                  <a:srgbClr val="002060"/>
                </a:solidFill>
              </a:rPr>
              <a:t>наказывается штрафом в размере до восьмидесяти тысяч рублей или в размере заработной платы или иного дохода осужденного за период до шести месяцев, либо лишением права занимать определенные должности или заниматься определенной деятельностью на срок до пяти лет, либо арестом на срок от четырех до шести месяцев, либо лишением свободы на срок до четырех лет,</a:t>
            </a:r>
          </a:p>
          <a:p>
            <a:pPr algn="just"/>
            <a:r>
              <a:rPr lang="ru-RU" sz="2400" dirty="0">
                <a:solidFill>
                  <a:srgbClr val="002060"/>
                </a:solidFill>
              </a:rPr>
              <a:t>(приговор Черемховского гарнизонного военного суда от 02.06.2015 по делу № 1-22/2015, г. Иркутск).</a:t>
            </a:r>
          </a:p>
          <a:p>
            <a:pPr algn="just"/>
            <a:endParaRPr lang="ru-RU" sz="2400" dirty="0">
              <a:solidFill>
                <a:srgbClr val="002060"/>
              </a:solidFill>
            </a:endParaRPr>
          </a:p>
        </p:txBody>
      </p:sp>
    </p:spTree>
    <p:extLst>
      <p:ext uri="{BB962C8B-B14F-4D97-AF65-F5344CB8AC3E}">
        <p14:creationId xmlns:p14="http://schemas.microsoft.com/office/powerpoint/2010/main" xmlns="" val="2764046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9350" y="164637"/>
            <a:ext cx="11713301" cy="584775"/>
          </a:xfrm>
          <a:prstGeom prst="rect">
            <a:avLst/>
          </a:prstGeom>
        </p:spPr>
        <p:txBody>
          <a:bodyPr wrap="square">
            <a:spAutoFit/>
          </a:bodyPr>
          <a:lstStyle/>
          <a:p>
            <a:r>
              <a:rPr lang="ru-RU" altLang="ru-RU" sz="3200" b="1" dirty="0">
                <a:solidFill>
                  <a:srgbClr val="002060"/>
                </a:solidFill>
              </a:rPr>
              <a:t>Ст. 285.1 УК РФ. </a:t>
            </a:r>
            <a:r>
              <a:rPr lang="ru-RU" sz="3200" b="1" dirty="0">
                <a:solidFill>
                  <a:srgbClr val="002060"/>
                </a:solidFill>
              </a:rPr>
              <a:t>Нецелевое расходование бюджетных средств</a:t>
            </a:r>
            <a:endParaRPr lang="ru-RU" sz="3200" dirty="0">
              <a:solidFill>
                <a:srgbClr val="002060"/>
              </a:solidFill>
            </a:endParaRPr>
          </a:p>
        </p:txBody>
      </p:sp>
      <p:sp>
        <p:nvSpPr>
          <p:cNvPr id="3" name="Прямоугольник 2"/>
          <p:cNvSpPr/>
          <p:nvPr/>
        </p:nvSpPr>
        <p:spPr>
          <a:xfrm>
            <a:off x="239349" y="740701"/>
            <a:ext cx="10369152" cy="5262979"/>
          </a:xfrm>
          <a:prstGeom prst="rect">
            <a:avLst/>
          </a:prstGeom>
        </p:spPr>
        <p:txBody>
          <a:bodyPr wrap="square">
            <a:spAutoFit/>
          </a:bodyPr>
          <a:lstStyle/>
          <a:p>
            <a:pPr marL="380990" indent="-380990" algn="just">
              <a:buFont typeface="Wingdings" panose="05000000000000000000" pitchFamily="2" charset="2"/>
              <a:buChar char="Ø"/>
            </a:pPr>
            <a:r>
              <a:rPr lang="ru-RU" sz="2400" b="1" dirty="0">
                <a:solidFill>
                  <a:srgbClr val="002060"/>
                </a:solidFill>
              </a:rPr>
              <a:t>1. Расходование бюджетных средств должностным лицом получателя бюджетных средств на цели, не соответствующие условиям их получения, определенным утвержденными бюджетом, бюджетной росписью, уведомлением о бюджетных ассигнованиях, сметой доходов и расходов либо иным документом, являющимся основанием для получения бюджетных средств, совершенное в крупном размере, -</a:t>
            </a:r>
          </a:p>
          <a:p>
            <a:pPr algn="just"/>
            <a:r>
              <a:rPr lang="ru-RU" sz="2400" dirty="0">
                <a:solidFill>
                  <a:srgbClr val="002060"/>
                </a:solidFill>
              </a:rPr>
              <a:t>наказывается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 либо арестом на срок до шести месяцев, либо лишением свободы на срок до двух лет с лишением права занимать определенные должности или заниматься определенной деятельностью на срок до трех лет или без такового.</a:t>
            </a:r>
          </a:p>
        </p:txBody>
      </p:sp>
    </p:spTree>
    <p:extLst>
      <p:ext uri="{BB962C8B-B14F-4D97-AF65-F5344CB8AC3E}">
        <p14:creationId xmlns:p14="http://schemas.microsoft.com/office/powerpoint/2010/main" xmlns="" val="2561457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392" y="260648"/>
            <a:ext cx="10657184" cy="1077218"/>
          </a:xfrm>
          <a:prstGeom prst="rect">
            <a:avLst/>
          </a:prstGeom>
        </p:spPr>
        <p:txBody>
          <a:bodyPr wrap="square">
            <a:spAutoFit/>
          </a:bodyPr>
          <a:lstStyle/>
          <a:p>
            <a:r>
              <a:rPr lang="ru-RU" altLang="ru-RU" sz="3200" b="1" dirty="0">
                <a:solidFill>
                  <a:srgbClr val="002060"/>
                </a:solidFill>
              </a:rPr>
              <a:t>Ст. 285.2 УК РФ. </a:t>
            </a:r>
            <a:r>
              <a:rPr lang="ru-RU" sz="3200" b="1" dirty="0">
                <a:solidFill>
                  <a:srgbClr val="002060"/>
                </a:solidFill>
              </a:rPr>
              <a:t>Нецелевое расходование средств государственных внебюджетных фондов</a:t>
            </a:r>
            <a:endParaRPr lang="ru-RU" sz="3200" dirty="0">
              <a:solidFill>
                <a:srgbClr val="002060"/>
              </a:solidFill>
            </a:endParaRPr>
          </a:p>
        </p:txBody>
      </p:sp>
      <p:sp>
        <p:nvSpPr>
          <p:cNvPr id="4" name="Прямоугольник 3"/>
          <p:cNvSpPr/>
          <p:nvPr/>
        </p:nvSpPr>
        <p:spPr>
          <a:xfrm>
            <a:off x="335360" y="1700809"/>
            <a:ext cx="11137237" cy="4524315"/>
          </a:xfrm>
          <a:prstGeom prst="rect">
            <a:avLst/>
          </a:prstGeom>
        </p:spPr>
        <p:txBody>
          <a:bodyPr wrap="square">
            <a:spAutoFit/>
          </a:bodyPr>
          <a:lstStyle/>
          <a:p>
            <a:pPr marL="380990" indent="-380990" algn="just">
              <a:buFont typeface="Wingdings" panose="05000000000000000000" pitchFamily="2" charset="2"/>
              <a:buChar char="Ø"/>
            </a:pPr>
            <a:r>
              <a:rPr lang="ru-RU" sz="2400" b="1" dirty="0">
                <a:solidFill>
                  <a:srgbClr val="002060"/>
                </a:solidFill>
                <a:ea typeface="Times New Roman" panose="02020603050405020304" pitchFamily="18" charset="0"/>
                <a:cs typeface="Times New Roman" panose="02020603050405020304" pitchFamily="18" charset="0"/>
              </a:rPr>
              <a:t>1. Расходование средств государственных внебюджетных фондов должностным лицом на цели, не соответствующие условиям, определенным законодательством Российской Федерации, регулирующим их деятельность, и бюджетам указанных фондов, совершенное в крупном размере, -</a:t>
            </a:r>
            <a:endParaRPr lang="ru-RU" sz="2400" b="1" dirty="0">
              <a:solidFill>
                <a:srgbClr val="002060"/>
              </a:solidFill>
              <a:ea typeface="Calibri" panose="020F0502020204030204" pitchFamily="34" charset="0"/>
              <a:cs typeface="Times New Roman" panose="02020603050405020304" pitchFamily="18" charset="0"/>
            </a:endParaRPr>
          </a:p>
          <a:p>
            <a:pPr algn="just"/>
            <a:r>
              <a:rPr lang="ru-RU" sz="2400" dirty="0">
                <a:solidFill>
                  <a:srgbClr val="002060"/>
                </a:solidFill>
                <a:ea typeface="Times New Roman" panose="02020603050405020304" pitchFamily="18" charset="0"/>
                <a:cs typeface="Times New Roman" panose="02020603050405020304" pitchFamily="18" charset="0"/>
              </a:rPr>
              <a:t>наказывается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 либо арестом на срок до шести месяцев, либо лишением свободы на срок до двух лет с лишением права занимать определенные должности или заниматься определенной деятельностью на срок до трех лет или без такового.</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029012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875421"/>
            <a:ext cx="10561173" cy="4154984"/>
          </a:xfrm>
          <a:prstGeom prst="rect">
            <a:avLst/>
          </a:prstGeom>
        </p:spPr>
        <p:txBody>
          <a:bodyPr wrap="square">
            <a:spAutoFit/>
          </a:bodyPr>
          <a:lstStyle/>
          <a:p>
            <a:pPr marL="380990" indent="-380990" algn="just">
              <a:buFont typeface="Wingdings" panose="05000000000000000000" pitchFamily="2" charset="2"/>
              <a:buChar char="Ø"/>
            </a:pPr>
            <a:r>
              <a:rPr lang="ru-RU" sz="2400" b="1" dirty="0">
                <a:solidFill>
                  <a:srgbClr val="002060"/>
                </a:solidFill>
              </a:rPr>
              <a:t>2. То же деяние, совершенное:</a:t>
            </a:r>
          </a:p>
          <a:p>
            <a:pPr algn="just"/>
            <a:r>
              <a:rPr lang="ru-RU" sz="2400" b="1" dirty="0">
                <a:solidFill>
                  <a:srgbClr val="002060"/>
                </a:solidFill>
              </a:rPr>
              <a:t>а) группой лиц по предварительному сговору;</a:t>
            </a:r>
          </a:p>
          <a:p>
            <a:pPr algn="just"/>
            <a:r>
              <a:rPr lang="ru-RU" sz="2400" b="1" dirty="0">
                <a:solidFill>
                  <a:srgbClr val="002060"/>
                </a:solidFill>
              </a:rPr>
              <a:t>б) в особо крупном размере, -</a:t>
            </a:r>
          </a:p>
          <a:p>
            <a:pPr algn="just"/>
            <a:r>
              <a:rPr lang="ru-RU" sz="2400" dirty="0">
                <a:solidFill>
                  <a:srgbClr val="002060"/>
                </a:solidFill>
              </a:rPr>
              <a:t>наказывается штрафом в размере от двухсот тысяч до пятисот тысяч рублей или в размере заработной платы или иного дохода осужденного за период от одного года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a:t>
            </a:r>
          </a:p>
        </p:txBody>
      </p:sp>
    </p:spTree>
    <p:extLst>
      <p:ext uri="{BB962C8B-B14F-4D97-AF65-F5344CB8AC3E}">
        <p14:creationId xmlns:p14="http://schemas.microsoft.com/office/powerpoint/2010/main" xmlns="" val="1935306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3" y="548680"/>
            <a:ext cx="10177131" cy="584775"/>
          </a:xfrm>
          <a:prstGeom prst="rect">
            <a:avLst/>
          </a:prstGeom>
        </p:spPr>
        <p:txBody>
          <a:bodyPr wrap="square">
            <a:spAutoFit/>
          </a:bodyPr>
          <a:lstStyle/>
          <a:p>
            <a:r>
              <a:rPr lang="ru-RU" altLang="ru-RU" sz="3200" b="1" dirty="0">
                <a:solidFill>
                  <a:srgbClr val="002060"/>
                </a:solidFill>
              </a:rPr>
              <a:t>Ст. 286 УК РФ. Превышение должностных полномочий</a:t>
            </a:r>
            <a:endParaRPr lang="ru-RU" sz="3200" b="1" dirty="0">
              <a:solidFill>
                <a:srgbClr val="002060"/>
              </a:solidFill>
            </a:endParaRPr>
          </a:p>
        </p:txBody>
      </p:sp>
      <p:sp>
        <p:nvSpPr>
          <p:cNvPr id="3" name="Прямоугольник 2"/>
          <p:cNvSpPr/>
          <p:nvPr/>
        </p:nvSpPr>
        <p:spPr>
          <a:xfrm>
            <a:off x="719403" y="1412777"/>
            <a:ext cx="10753195" cy="4524315"/>
          </a:xfrm>
          <a:prstGeom prst="rect">
            <a:avLst/>
          </a:prstGeom>
        </p:spPr>
        <p:txBody>
          <a:bodyPr wrap="square">
            <a:spAutoFit/>
          </a:bodyPr>
          <a:lstStyle/>
          <a:p>
            <a:pPr marL="380990" indent="-380990">
              <a:buFont typeface="Wingdings" panose="05000000000000000000" pitchFamily="2" charset="2"/>
              <a:buChar char="Ø"/>
            </a:pPr>
            <a:r>
              <a:rPr lang="ru-RU" altLang="ru-RU" sz="2400" b="1" dirty="0">
                <a:solidFill>
                  <a:srgbClr val="002060"/>
                </a:solidFill>
              </a:rPr>
              <a:t>Совершение должностным лицом действий, явно выходящих за пределы его полномочий и повлекших существенное нарушение прав и законных интересов граждан или организаций либо охраняемых законом интересов общества или государства, -</a:t>
            </a:r>
          </a:p>
          <a:p>
            <a:pPr algn="just"/>
            <a:r>
              <a:rPr lang="ru-RU" altLang="ru-RU" sz="2400" dirty="0">
                <a:solidFill>
                  <a:srgbClr val="002060"/>
                </a:solidFill>
              </a:rPr>
              <a:t>наказывается штрафом в размере до восьмидесяти тысяч рублей или в размере заработной платы или иного дохода осужденного за период до шести месяцев, либо лишением права занимать определенные должности или заниматься определенной деятельностью на срок до пяти лет, либо арестом на срок от четырех до шести месяцев, либо лишением свободы на срок до четырех лет </a:t>
            </a:r>
            <a:r>
              <a:rPr lang="ru-RU" sz="2400" dirty="0">
                <a:solidFill>
                  <a:srgbClr val="002060"/>
                </a:solidFill>
              </a:rPr>
              <a:t>(приговор Южно-Сахалинского гарнизонного военного суда от 29.05.2013 по делу № 1-4/2013).</a:t>
            </a:r>
          </a:p>
          <a:p>
            <a:pPr algn="just"/>
            <a:endParaRPr lang="ru-RU" altLang="ru-RU" sz="2400" dirty="0">
              <a:solidFill>
                <a:srgbClr val="002060"/>
              </a:solidFill>
            </a:endParaRPr>
          </a:p>
        </p:txBody>
      </p:sp>
    </p:spTree>
    <p:extLst>
      <p:ext uri="{BB962C8B-B14F-4D97-AF65-F5344CB8AC3E}">
        <p14:creationId xmlns:p14="http://schemas.microsoft.com/office/powerpoint/2010/main" xmlns="" val="26927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32268" y="798659"/>
            <a:ext cx="7776864" cy="2200218"/>
          </a:xfrm>
          <a:prstGeom prst="rect">
            <a:avLst/>
          </a:prstGeom>
        </p:spPr>
        <p:txBody>
          <a:bodyPr wrap="square">
            <a:spAutoFit/>
          </a:bodyPr>
          <a:lstStyle/>
          <a:p>
            <a:pPr algn="ctr">
              <a:lnSpc>
                <a:spcPct val="107000"/>
              </a:lnSpc>
              <a:spcAft>
                <a:spcPts val="1067"/>
              </a:spcAft>
            </a:pPr>
            <a:r>
              <a:rPr lang="ru-RU" sz="4267" b="1" dirty="0">
                <a:solidFill>
                  <a:srgbClr val="002060"/>
                </a:solidFill>
                <a:ea typeface="Calibri" panose="020F0502020204030204" pitchFamily="34" charset="0"/>
                <a:cs typeface="Times New Roman" panose="02020603050405020304" pitchFamily="18" charset="0"/>
              </a:rPr>
              <a:t>Уголовная ответственность за совершенные коррупционные правонарушения</a:t>
            </a: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361162" y="3067852"/>
            <a:ext cx="5128005" cy="3346024"/>
          </a:xfrm>
          <a:prstGeom prst="rect">
            <a:avLst/>
          </a:prstGeom>
        </p:spPr>
      </p:pic>
    </p:spTree>
    <p:extLst>
      <p:ext uri="{BB962C8B-B14F-4D97-AF65-F5344CB8AC3E}">
        <p14:creationId xmlns:p14="http://schemas.microsoft.com/office/powerpoint/2010/main" xmlns="" val="9366522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55573" y="164638"/>
            <a:ext cx="5926494" cy="584775"/>
          </a:xfrm>
          <a:prstGeom prst="rect">
            <a:avLst/>
          </a:prstGeom>
        </p:spPr>
        <p:txBody>
          <a:bodyPr wrap="none">
            <a:spAutoFit/>
          </a:bodyPr>
          <a:lstStyle/>
          <a:p>
            <a:r>
              <a:rPr lang="ru-RU" altLang="ru-RU" sz="3200" b="1" dirty="0">
                <a:solidFill>
                  <a:srgbClr val="002060"/>
                </a:solidFill>
              </a:rPr>
              <a:t>Ст. 290 УК РФ. Получение взятки</a:t>
            </a:r>
            <a:endParaRPr lang="ru-RU" sz="3200" dirty="0">
              <a:solidFill>
                <a:srgbClr val="002060"/>
              </a:solidFill>
            </a:endParaRPr>
          </a:p>
        </p:txBody>
      </p:sp>
      <p:sp>
        <p:nvSpPr>
          <p:cNvPr id="3" name="Прямоугольник 2"/>
          <p:cNvSpPr/>
          <p:nvPr/>
        </p:nvSpPr>
        <p:spPr>
          <a:xfrm>
            <a:off x="527381" y="740701"/>
            <a:ext cx="10945216" cy="5632311"/>
          </a:xfrm>
          <a:prstGeom prst="rect">
            <a:avLst/>
          </a:prstGeom>
        </p:spPr>
        <p:txBody>
          <a:bodyPr wrap="square">
            <a:spAutoFit/>
          </a:bodyPr>
          <a:lstStyle/>
          <a:p>
            <a:pPr marL="380990" indent="-380990">
              <a:buFont typeface="Wingdings" panose="05000000000000000000" pitchFamily="2" charset="2"/>
              <a:buChar char="Ø"/>
            </a:pPr>
            <a:r>
              <a:rPr lang="ru-RU" altLang="ru-RU" sz="2400" b="1" dirty="0">
                <a:solidFill>
                  <a:srgbClr val="002060"/>
                </a:solidFill>
              </a:rPr>
              <a:t>Получение должностным лицом, иностранным должностным лицом либо должностным лицом публичной международной организации лично или через посредника взятки в виде денег, ценных бумаг, иного имущества либо в виде незаконных оказания ему услуг имущественного характера, предоставления иных имущественных прав за совершение действий (бездействие) в пользу взяткодателя или представляемых им лиц, если такие действия (бездействие) входят в служебные полномочия должностного лица либо если оно в силу должностного положения может способствовать таким действиям (бездействию), а равно за общее покровительство или попустительство по службе -</a:t>
            </a:r>
          </a:p>
          <a:p>
            <a:r>
              <a:rPr lang="ru-RU" altLang="ru-RU" sz="2400" dirty="0">
                <a:solidFill>
                  <a:srgbClr val="002060"/>
                </a:solidFill>
              </a:rPr>
              <a:t>наказывается штрафом в размере от двадцати пятикратной до пятидесятикратной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до трех лет со штрафом в размере двадцатикратной суммы взятки.</a:t>
            </a:r>
          </a:p>
        </p:txBody>
      </p:sp>
    </p:spTree>
    <p:extLst>
      <p:ext uri="{BB962C8B-B14F-4D97-AF65-F5344CB8AC3E}">
        <p14:creationId xmlns:p14="http://schemas.microsoft.com/office/powerpoint/2010/main" xmlns="" val="2259924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4" y="932723"/>
            <a:ext cx="9985109" cy="2308324"/>
          </a:xfrm>
          <a:prstGeom prst="rect">
            <a:avLst/>
          </a:prstGeom>
        </p:spPr>
        <p:txBody>
          <a:bodyPr wrap="square">
            <a:spAutoFit/>
          </a:bodyPr>
          <a:lstStyle/>
          <a:p>
            <a:pPr fontAlgn="base"/>
            <a:r>
              <a:rPr lang="ru-RU" sz="2400" b="1" dirty="0">
                <a:solidFill>
                  <a:srgbClr val="002060"/>
                </a:solidFill>
              </a:rPr>
              <a:t>Пример:</a:t>
            </a:r>
          </a:p>
          <a:p>
            <a:pPr fontAlgn="base"/>
            <a:r>
              <a:rPr lang="ru-RU" sz="2400" dirty="0">
                <a:solidFill>
                  <a:srgbClr val="002060"/>
                </a:solidFill>
              </a:rPr>
              <a:t>Ст. 290 — получение взятки (приговор Липецкого облсуда от 04.09.2012 по делу № 2-16/12). Необходимо учесть, что получение должностным лицом вознаграждения за использование исключительно личных, не связанных с его должностным положением отношений не может квалифицироваться по данной статье (п. 4 постановления пленума ВС РФ от 09.07.2013 № 24).</a:t>
            </a:r>
          </a:p>
        </p:txBody>
      </p:sp>
    </p:spTree>
    <p:extLst>
      <p:ext uri="{BB962C8B-B14F-4D97-AF65-F5344CB8AC3E}">
        <p14:creationId xmlns:p14="http://schemas.microsoft.com/office/powerpoint/2010/main" xmlns="" val="591155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15680" y="452670"/>
            <a:ext cx="4856266" cy="584775"/>
          </a:xfrm>
          <a:prstGeom prst="rect">
            <a:avLst/>
          </a:prstGeom>
        </p:spPr>
        <p:txBody>
          <a:bodyPr wrap="none">
            <a:spAutoFit/>
          </a:bodyPr>
          <a:lstStyle/>
          <a:p>
            <a:r>
              <a:rPr lang="ru-RU" altLang="ru-RU" sz="3200" b="1" dirty="0">
                <a:solidFill>
                  <a:srgbClr val="002060"/>
                </a:solidFill>
              </a:rPr>
              <a:t>Ст. 291 УК РФ. Дача взятки</a:t>
            </a:r>
            <a:endParaRPr lang="ru-RU" sz="3200" dirty="0">
              <a:solidFill>
                <a:srgbClr val="002060"/>
              </a:solidFill>
            </a:endParaRPr>
          </a:p>
        </p:txBody>
      </p:sp>
      <p:sp>
        <p:nvSpPr>
          <p:cNvPr id="3" name="Прямоугольник 2"/>
          <p:cNvSpPr/>
          <p:nvPr/>
        </p:nvSpPr>
        <p:spPr>
          <a:xfrm>
            <a:off x="815414" y="1508787"/>
            <a:ext cx="10273141" cy="2308324"/>
          </a:xfrm>
          <a:prstGeom prst="rect">
            <a:avLst/>
          </a:prstGeom>
        </p:spPr>
        <p:txBody>
          <a:bodyPr wrap="square">
            <a:spAutoFit/>
          </a:bodyPr>
          <a:lstStyle/>
          <a:p>
            <a:pPr marL="380990" indent="-380990">
              <a:buFont typeface="Wingdings" panose="05000000000000000000" pitchFamily="2" charset="2"/>
              <a:buChar char="Ø"/>
            </a:pPr>
            <a:r>
              <a:rPr lang="ru-RU" altLang="ru-RU" sz="2400" b="1" dirty="0">
                <a:solidFill>
                  <a:srgbClr val="002060"/>
                </a:solidFill>
              </a:rPr>
              <a:t>Дача взятки должностному лицу, иностранному должностному лицу либо должностному лицу публичной международной организации лично или через посредника -</a:t>
            </a:r>
          </a:p>
          <a:p>
            <a:r>
              <a:rPr lang="ru-RU" altLang="ru-RU" sz="2400" dirty="0">
                <a:solidFill>
                  <a:srgbClr val="002060"/>
                </a:solidFill>
              </a:rPr>
              <a:t>наказывается штрафом в размере от пятнадцатикратной до тридцатикратной суммы взятки либо лишением свободы на срок до двух лет со штрафом в размере десятикратной суммы взятки.</a:t>
            </a:r>
          </a:p>
        </p:txBody>
      </p:sp>
    </p:spTree>
    <p:extLst>
      <p:ext uri="{BB962C8B-B14F-4D97-AF65-F5344CB8AC3E}">
        <p14:creationId xmlns:p14="http://schemas.microsoft.com/office/powerpoint/2010/main" xmlns="" val="2887093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03445" y="260648"/>
            <a:ext cx="9793088" cy="584775"/>
          </a:xfrm>
          <a:prstGeom prst="rect">
            <a:avLst/>
          </a:prstGeom>
        </p:spPr>
        <p:txBody>
          <a:bodyPr wrap="square">
            <a:spAutoFit/>
          </a:bodyPr>
          <a:lstStyle/>
          <a:p>
            <a:r>
              <a:rPr lang="ru-RU" altLang="ru-RU" sz="3200" b="1" dirty="0">
                <a:solidFill>
                  <a:srgbClr val="002060"/>
                </a:solidFill>
              </a:rPr>
              <a:t>Статья 291.1. Посредничество во взяточничестве</a:t>
            </a:r>
            <a:endParaRPr lang="ru-RU" sz="3200" dirty="0">
              <a:solidFill>
                <a:srgbClr val="002060"/>
              </a:solidFill>
            </a:endParaRPr>
          </a:p>
        </p:txBody>
      </p:sp>
      <p:sp>
        <p:nvSpPr>
          <p:cNvPr id="3" name="Прямоугольник 2"/>
          <p:cNvSpPr/>
          <p:nvPr/>
        </p:nvSpPr>
        <p:spPr>
          <a:xfrm>
            <a:off x="815414" y="1220756"/>
            <a:ext cx="10561173" cy="4154984"/>
          </a:xfrm>
          <a:prstGeom prst="rect">
            <a:avLst/>
          </a:prstGeom>
        </p:spPr>
        <p:txBody>
          <a:bodyPr wrap="square">
            <a:spAutoFit/>
          </a:bodyPr>
          <a:lstStyle/>
          <a:p>
            <a:pPr marL="380990" indent="-380990">
              <a:buFont typeface="Wingdings" panose="05000000000000000000" pitchFamily="2" charset="2"/>
              <a:buChar char="Ø"/>
            </a:pPr>
            <a:r>
              <a:rPr lang="ru-RU" altLang="ru-RU" sz="2400" b="1" dirty="0">
                <a:solidFill>
                  <a:srgbClr val="002060"/>
                </a:solidFill>
              </a:rPr>
              <a:t>Посредничество во взяточничестве, то есть непосредственная передача взятки по поручению взяткодателя или взяткополучателя либо иное способствование взяткодателю и (или) взяткополучателю в достижении либо реализации соглашения между ними о получении и даче взятки в значительном размере, -</a:t>
            </a:r>
          </a:p>
          <a:p>
            <a:r>
              <a:rPr lang="ru-RU" altLang="ru-RU" sz="2400" dirty="0">
                <a:solidFill>
                  <a:srgbClr val="002060"/>
                </a:solidFill>
              </a:rPr>
              <a:t>наказывается штрафом в размере от двадцатикратной до сорокакратной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до пяти лет со штрафом в размере двадцатикратной суммы взятки.</a:t>
            </a:r>
            <a:r>
              <a:rPr lang="ru-RU" altLang="ru-RU" sz="2400" b="1" dirty="0">
                <a:solidFill>
                  <a:srgbClr val="002060"/>
                </a:solidFill>
              </a:rPr>
              <a:t> </a:t>
            </a:r>
            <a:endParaRPr lang="ru-RU" altLang="ru-RU" sz="2400" dirty="0">
              <a:solidFill>
                <a:srgbClr val="002060"/>
              </a:solidFill>
            </a:endParaRPr>
          </a:p>
          <a:p>
            <a:pPr marL="380990" indent="-380990">
              <a:buFont typeface="Wingdings" panose="05000000000000000000" pitchFamily="2" charset="2"/>
              <a:buChar char="Ø"/>
            </a:pPr>
            <a:endParaRPr lang="ru-RU" altLang="ru-RU" sz="2400" dirty="0">
              <a:solidFill>
                <a:srgbClr val="002060"/>
              </a:solidFill>
            </a:endParaRPr>
          </a:p>
        </p:txBody>
      </p:sp>
    </p:spTree>
    <p:extLst>
      <p:ext uri="{BB962C8B-B14F-4D97-AF65-F5344CB8AC3E}">
        <p14:creationId xmlns:p14="http://schemas.microsoft.com/office/powerpoint/2010/main" xmlns="" val="15329446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47596" y="260649"/>
            <a:ext cx="6147709" cy="584775"/>
          </a:xfrm>
          <a:prstGeom prst="rect">
            <a:avLst/>
          </a:prstGeom>
        </p:spPr>
        <p:txBody>
          <a:bodyPr wrap="none">
            <a:spAutoFit/>
          </a:bodyPr>
          <a:lstStyle/>
          <a:p>
            <a:r>
              <a:rPr lang="ru-RU" altLang="ru-RU" sz="3200" b="1" dirty="0">
                <a:solidFill>
                  <a:srgbClr val="002060"/>
                </a:solidFill>
              </a:rPr>
              <a:t>Ст. 292 УК РФ. Служебный подлог</a:t>
            </a:r>
            <a:endParaRPr lang="ru-RU" sz="3200" b="1" dirty="0">
              <a:solidFill>
                <a:srgbClr val="002060"/>
              </a:solidFill>
            </a:endParaRPr>
          </a:p>
        </p:txBody>
      </p:sp>
      <p:sp>
        <p:nvSpPr>
          <p:cNvPr id="3" name="Прямоугольник 2"/>
          <p:cNvSpPr/>
          <p:nvPr/>
        </p:nvSpPr>
        <p:spPr>
          <a:xfrm>
            <a:off x="527381" y="932723"/>
            <a:ext cx="11233248" cy="5632311"/>
          </a:xfrm>
          <a:prstGeom prst="rect">
            <a:avLst/>
          </a:prstGeom>
        </p:spPr>
        <p:txBody>
          <a:bodyPr wrap="square">
            <a:spAutoFit/>
          </a:bodyPr>
          <a:lstStyle/>
          <a:p>
            <a:pPr marL="380990" indent="-380990">
              <a:buFont typeface="Wingdings" panose="05000000000000000000" pitchFamily="2" charset="2"/>
              <a:buChar char="Ø"/>
            </a:pPr>
            <a:r>
              <a:rPr lang="ru-RU" altLang="ru-RU" sz="2400" b="1" dirty="0">
                <a:solidFill>
                  <a:srgbClr val="002060"/>
                </a:solidFill>
              </a:rPr>
              <a:t>Служебный подлог, то есть внесение должностным лицом, а также государственным служащим или служащим органа местного самоуправления, не являющимся должностным лицом, в официальные документы заведомо ложных сведений, а равно внесение в указанные документы исправлений, искажающих их действительное содержание, если эти деяния совершены из корыстной или иной личной заинтересованности (при отсутствии признаков преступления, предусмотренного </a:t>
            </a:r>
            <a:r>
              <a:rPr lang="ru-RU" altLang="ru-RU" sz="2400" b="1" u="sng" dirty="0">
                <a:solidFill>
                  <a:srgbClr val="002060"/>
                </a:solidFill>
              </a:rPr>
              <a:t>частью первой статьи 292.1</a:t>
            </a:r>
            <a:r>
              <a:rPr lang="ru-RU" altLang="ru-RU" sz="2400" b="1" dirty="0">
                <a:solidFill>
                  <a:srgbClr val="002060"/>
                </a:solidFill>
              </a:rPr>
              <a:t> настоящего Кодекса), -</a:t>
            </a:r>
          </a:p>
          <a:p>
            <a:r>
              <a:rPr lang="ru-RU" altLang="ru-RU" sz="2400" dirty="0">
                <a:solidFill>
                  <a:srgbClr val="002060"/>
                </a:solidFill>
              </a:rPr>
              <a:t>наказываются штрафом в размере до восьмидесяти тысяч рублей или в размере заработной платы или иного дохода осужденного за период до шести месяцев, либо обязательными работами на срок от ста восьмидесяти до двухсот сорока часов, либо исправительными работами на срок до двух лет, либо арестом на срок до шести месяцев, либо лишением свободы на срок до двух лет </a:t>
            </a:r>
            <a:r>
              <a:rPr lang="ru-RU" sz="2400" dirty="0">
                <a:solidFill>
                  <a:srgbClr val="002060"/>
                </a:solidFill>
              </a:rPr>
              <a:t>(приговор Черемховского гарнизонного военного суда от 07.10.2011 № 1-32/2011, г. Петропавловск-Камчатский).</a:t>
            </a:r>
            <a:endParaRPr lang="ru-RU" altLang="ru-RU" sz="2400" dirty="0">
              <a:solidFill>
                <a:srgbClr val="002060"/>
              </a:solidFill>
            </a:endParaRPr>
          </a:p>
        </p:txBody>
      </p:sp>
    </p:spTree>
    <p:extLst>
      <p:ext uri="{BB962C8B-B14F-4D97-AF65-F5344CB8AC3E}">
        <p14:creationId xmlns:p14="http://schemas.microsoft.com/office/powerpoint/2010/main" xmlns="" val="377823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7435" y="260648"/>
            <a:ext cx="9985109" cy="2390526"/>
          </a:xfrm>
          <a:prstGeom prst="rect">
            <a:avLst/>
          </a:prstGeom>
        </p:spPr>
        <p:txBody>
          <a:bodyPr wrap="square">
            <a:spAutoFit/>
          </a:bodyPr>
          <a:lstStyle/>
          <a:p>
            <a:r>
              <a:rPr lang="ru-RU" sz="3200" b="1" dirty="0">
                <a:solidFill>
                  <a:srgbClr val="002060"/>
                </a:solidFill>
              </a:rPr>
              <a:t>Ст. 304 УК РФ. </a:t>
            </a:r>
            <a:r>
              <a:rPr lang="ru-RU" sz="2667" b="1" dirty="0">
                <a:solidFill>
                  <a:srgbClr val="002060"/>
                </a:solidFill>
              </a:rPr>
              <a:t>Провокация взятки или коммерческого подкупа либо подкупа в сфере закупок товаров, работ, услуг для обеспечения государственных или муниципальных нужд</a:t>
            </a:r>
          </a:p>
          <a:p>
            <a:endParaRPr lang="ru-RU" sz="3200" b="1" dirty="0">
              <a:solidFill>
                <a:srgbClr val="002060"/>
              </a:solidFill>
            </a:endParaRPr>
          </a:p>
          <a:p>
            <a:endParaRPr lang="ru-RU" sz="3200" b="1" dirty="0">
              <a:solidFill>
                <a:srgbClr val="002060"/>
              </a:solidFill>
            </a:endParaRPr>
          </a:p>
        </p:txBody>
      </p:sp>
      <p:sp>
        <p:nvSpPr>
          <p:cNvPr id="4" name="TextBox 3"/>
          <p:cNvSpPr txBox="1"/>
          <p:nvPr/>
        </p:nvSpPr>
        <p:spPr>
          <a:xfrm>
            <a:off x="527381" y="1700809"/>
            <a:ext cx="10945216" cy="3785652"/>
          </a:xfrm>
          <a:prstGeom prst="rect">
            <a:avLst/>
          </a:prstGeom>
          <a:noFill/>
        </p:spPr>
        <p:txBody>
          <a:bodyPr wrap="square" rtlCol="0">
            <a:spAutoFit/>
          </a:bodyPr>
          <a:lstStyle/>
          <a:p>
            <a:pPr marL="380990" indent="-380990">
              <a:buFont typeface="Wingdings" panose="05000000000000000000" pitchFamily="2" charset="2"/>
              <a:buChar char="Ø"/>
            </a:pPr>
            <a:r>
              <a:rPr lang="ru-RU" sz="2400" b="1" dirty="0">
                <a:solidFill>
                  <a:srgbClr val="002060"/>
                </a:solidFill>
              </a:rPr>
              <a:t>Провокация взятки, коммерческого подкупа либо подкупа в сфере закупок товаров, работ, услуг для обеспечения государственных или муниципальных нужд, то есть попытка передачи должностному лицу, иностранному должностному лицу, должностному лицу публичной международной организации, лицу, выполняющему управленческие функции в коммерческих или иных организациях, либо лицу, указанному в части первой статьи 200.5 настоящего Кодекса, без его согласия денег, ценных бумаг, иного имущества или оказания ему услуг имущественного характера, предоставления иных имущественных прав в целях искусственного создания доказательств совершения преступления или шантажа, -</a:t>
            </a:r>
          </a:p>
        </p:txBody>
      </p:sp>
    </p:spTree>
    <p:extLst>
      <p:ext uri="{BB962C8B-B14F-4D97-AF65-F5344CB8AC3E}">
        <p14:creationId xmlns:p14="http://schemas.microsoft.com/office/powerpoint/2010/main" xmlns="" val="42838718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2" y="597456"/>
            <a:ext cx="10849205" cy="3046988"/>
          </a:xfrm>
          <a:prstGeom prst="rect">
            <a:avLst/>
          </a:prstGeom>
        </p:spPr>
        <p:txBody>
          <a:bodyPr wrap="square">
            <a:spAutoFit/>
          </a:bodyPr>
          <a:lstStyle/>
          <a:p>
            <a:r>
              <a:rPr lang="ru-RU" sz="2400" dirty="0">
                <a:solidFill>
                  <a:srgbClr val="002060"/>
                </a:solidFill>
              </a:rPr>
              <a:t>наказывается штрафом в размере до двухсот тысяч рублей или в размере заработной платы или иного дохода осужденного за период до восемнадцати месяцев,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a:t>
            </a:r>
          </a:p>
          <a:p>
            <a:endParaRPr lang="ru-RU" sz="2400" dirty="0">
              <a:solidFill>
                <a:srgbClr val="002060"/>
              </a:solidFill>
            </a:endParaRPr>
          </a:p>
        </p:txBody>
      </p:sp>
    </p:spTree>
    <p:extLst>
      <p:ext uri="{BB962C8B-B14F-4D97-AF65-F5344CB8AC3E}">
        <p14:creationId xmlns:p14="http://schemas.microsoft.com/office/powerpoint/2010/main" xmlns="" val="28448793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3" y="260649"/>
            <a:ext cx="10657184" cy="1569660"/>
          </a:xfrm>
          <a:prstGeom prst="rect">
            <a:avLst/>
          </a:prstGeom>
        </p:spPr>
        <p:txBody>
          <a:bodyPr wrap="square">
            <a:spAutoFit/>
          </a:bodyPr>
          <a:lstStyle/>
          <a:p>
            <a:r>
              <a:rPr lang="ru-RU" altLang="ru-RU" sz="3200" b="1" dirty="0">
                <a:solidFill>
                  <a:srgbClr val="002060"/>
                </a:solidFill>
              </a:rPr>
              <a:t>Ст. 327 УК РФ. Подделка, изготовление или сбыт поддельных документов, государственных наград, штампов, печатей, бланков </a:t>
            </a:r>
            <a:endParaRPr lang="ru-RU" sz="3200" dirty="0">
              <a:solidFill>
                <a:srgbClr val="002060"/>
              </a:solidFill>
            </a:endParaRPr>
          </a:p>
        </p:txBody>
      </p:sp>
      <p:sp>
        <p:nvSpPr>
          <p:cNvPr id="3" name="Прямоугольник 2"/>
          <p:cNvSpPr/>
          <p:nvPr/>
        </p:nvSpPr>
        <p:spPr>
          <a:xfrm>
            <a:off x="527381" y="2160727"/>
            <a:ext cx="10753195" cy="2677656"/>
          </a:xfrm>
          <a:prstGeom prst="rect">
            <a:avLst/>
          </a:prstGeom>
        </p:spPr>
        <p:txBody>
          <a:bodyPr wrap="square">
            <a:spAutoFit/>
          </a:bodyPr>
          <a:lstStyle/>
          <a:p>
            <a:pPr marL="380990" indent="-380990">
              <a:buFont typeface="Wingdings" panose="05000000000000000000" pitchFamily="2" charset="2"/>
              <a:buChar char="Ø"/>
            </a:pPr>
            <a:r>
              <a:rPr lang="ru-RU" altLang="ru-RU" sz="2400" b="1" dirty="0">
                <a:solidFill>
                  <a:srgbClr val="002060"/>
                </a:solidFill>
              </a:rPr>
              <a:t>Подделка удостоверения или иного официального документа, предоставляющего права или освобождающего от обязанностей, в целях его использования либо сбыт такого документа, а равно изготовление в тех же целях или сбыт поддельных государственных наград Российской Федерации, РСФСР, СССР, штампов, печатей, бланков -</a:t>
            </a:r>
          </a:p>
          <a:p>
            <a:pPr algn="just"/>
            <a:r>
              <a:rPr lang="ru-RU" altLang="ru-RU" sz="2400" dirty="0">
                <a:solidFill>
                  <a:srgbClr val="002060"/>
                </a:solidFill>
              </a:rPr>
              <a:t>наказываются ограничением свободы на срок до двух лет, либо арестом на срок до шести месяцев, либо лишением свободы на срок до двух лет.</a:t>
            </a:r>
          </a:p>
        </p:txBody>
      </p:sp>
    </p:spTree>
    <p:extLst>
      <p:ext uri="{BB962C8B-B14F-4D97-AF65-F5344CB8AC3E}">
        <p14:creationId xmlns:p14="http://schemas.microsoft.com/office/powerpoint/2010/main" xmlns="" val="27122042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99723" y="260648"/>
            <a:ext cx="3923318" cy="502766"/>
          </a:xfrm>
          <a:prstGeom prst="rect">
            <a:avLst/>
          </a:prstGeom>
        </p:spPr>
        <p:txBody>
          <a:bodyPr wrap="none">
            <a:spAutoFit/>
          </a:bodyPr>
          <a:lstStyle/>
          <a:p>
            <a:r>
              <a:rPr lang="ru-RU" altLang="ru-RU" sz="2667" b="1" dirty="0">
                <a:solidFill>
                  <a:srgbClr val="002060"/>
                </a:solidFill>
              </a:rPr>
              <a:t>Сравнение наказуемости</a:t>
            </a:r>
            <a:endParaRPr lang="ru-RU" sz="2667" b="1" dirty="0">
              <a:solidFill>
                <a:srgbClr val="002060"/>
              </a:solidFill>
            </a:endParaRPr>
          </a:p>
        </p:txBody>
      </p:sp>
      <p:graphicFrame>
        <p:nvGraphicFramePr>
          <p:cNvPr id="3" name="Group 6"/>
          <p:cNvGraphicFramePr>
            <a:graphicFrameLocks noGrp="1"/>
          </p:cNvGraphicFramePr>
          <p:nvPr>
            <p:extLst>
              <p:ext uri="{D42A27DB-BD31-4B8C-83A1-F6EECF244321}">
                <p14:modId xmlns:p14="http://schemas.microsoft.com/office/powerpoint/2010/main" xmlns="" val="2913333851"/>
              </p:ext>
            </p:extLst>
          </p:nvPr>
        </p:nvGraphicFramePr>
        <p:xfrm>
          <a:off x="431371" y="836713"/>
          <a:ext cx="10769600" cy="5445404"/>
        </p:xfrm>
        <a:graphic>
          <a:graphicData uri="http://schemas.openxmlformats.org/drawingml/2006/table">
            <a:tbl>
              <a:tblPr/>
              <a:tblGrid>
                <a:gridCol w="2222500">
                  <a:extLst>
                    <a:ext uri="{9D8B030D-6E8A-4147-A177-3AD203B41FA5}">
                      <a16:colId xmlns="" xmlns:a16="http://schemas.microsoft.com/office/drawing/2014/main" val="20000"/>
                    </a:ext>
                  </a:extLst>
                </a:gridCol>
                <a:gridCol w="2440517">
                  <a:extLst>
                    <a:ext uri="{9D8B030D-6E8A-4147-A177-3AD203B41FA5}">
                      <a16:colId xmlns="" xmlns:a16="http://schemas.microsoft.com/office/drawing/2014/main" val="20001"/>
                    </a:ext>
                  </a:extLst>
                </a:gridCol>
                <a:gridCol w="6106583">
                  <a:extLst>
                    <a:ext uri="{9D8B030D-6E8A-4147-A177-3AD203B41FA5}">
                      <a16:colId xmlns="" xmlns:a16="http://schemas.microsoft.com/office/drawing/2014/main" val="20002"/>
                    </a:ext>
                  </a:extLst>
                </a:gridCol>
              </a:tblGrid>
              <a:tr h="40638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Преступление</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УК РСФСР 1960 г.</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УК РФ 1996 г.</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82878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Получение взятки</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Лишение свободы на срок до десяти лет с конфискацией имущества (ч. 1 ст. 173)</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Штраф в размере от </a:t>
                      </a:r>
                      <a:r>
                        <a:rPr kumimoji="0" lang="ru-RU" sz="1900" b="0" i="0" u="none" strike="noStrike" cap="none" normalizeH="0" baseline="0" dirty="0" err="1" smtClean="0">
                          <a:ln>
                            <a:noFill/>
                          </a:ln>
                          <a:solidFill>
                            <a:srgbClr val="002060"/>
                          </a:solidFill>
                          <a:effectLst/>
                          <a:latin typeface="+mn-lt"/>
                          <a:ea typeface="Times New Roman" pitchFamily="18" charset="0"/>
                          <a:cs typeface="Arial" charset="0"/>
                        </a:rPr>
                        <a:t>двадцатипятикратной</a:t>
                      </a: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 до пятидесятикратной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 свободы на срок до трех лет со штрафом в размере двадцатикратной суммы взятки (ч. 1 ст. 290)</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31541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smtClean="0">
                          <a:ln>
                            <a:noFill/>
                          </a:ln>
                          <a:solidFill>
                            <a:srgbClr val="002060"/>
                          </a:solidFill>
                          <a:effectLst/>
                          <a:latin typeface="+mn-lt"/>
                          <a:ea typeface="Times New Roman" pitchFamily="18" charset="0"/>
                          <a:cs typeface="Arial" charset="0"/>
                        </a:rPr>
                        <a:t>Дача взятки</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smtClean="0">
                          <a:ln>
                            <a:noFill/>
                          </a:ln>
                          <a:solidFill>
                            <a:srgbClr val="002060"/>
                          </a:solidFill>
                          <a:effectLst/>
                          <a:latin typeface="+mn-lt"/>
                          <a:ea typeface="Times New Roman" pitchFamily="18" charset="0"/>
                          <a:cs typeface="Arial" charset="0"/>
                        </a:rPr>
                        <a:t>Лишение свободы на срок от трех до восьми лет (ч. 1 ст. 174)</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Штраф в размере от пятнадцатикратной до тридцатикратной суммы взятки либо лишение свободы на срок до двух лет со штрафом в размере десятикратной суммы взятки (ч. 1 ст. 291)</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82878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smtClean="0">
                          <a:ln>
                            <a:noFill/>
                          </a:ln>
                          <a:solidFill>
                            <a:srgbClr val="002060"/>
                          </a:solidFill>
                          <a:effectLst/>
                          <a:latin typeface="+mn-lt"/>
                          <a:ea typeface="Times New Roman" pitchFamily="18" charset="0"/>
                          <a:cs typeface="Arial" charset="0"/>
                        </a:rPr>
                        <a:t>Посредничество во взяточничестве</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Лишение свободы на срок от двух до восьми лет (ч. 1 ст. 174.1)</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2060"/>
                          </a:solidFill>
                          <a:effectLst/>
                          <a:latin typeface="+mn-lt"/>
                          <a:ea typeface="Times New Roman" pitchFamily="18" charset="0"/>
                          <a:cs typeface="Arial" charset="0"/>
                        </a:rPr>
                        <a:t>Штраф в размере от двадцатикратной до сорокакратной суммы взятки с лишением права занимать определенные должности или заниматься определенной деятельностью на срок до трех лет либо лишение свободы на срок до пяти лет со штрафом в размере двадцатикратной суммы взятки (ч. 1 ст. 291.1)</a:t>
                      </a:r>
                    </a:p>
                  </a:txBody>
                  <a:tcPr marL="121920" marR="121920" marT="60952" marB="6095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xmlns="" val="4279395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1424" y="356659"/>
            <a:ext cx="9889099" cy="461665"/>
          </a:xfrm>
          <a:prstGeom prst="rect">
            <a:avLst/>
          </a:prstGeom>
        </p:spPr>
        <p:txBody>
          <a:bodyPr wrap="square">
            <a:spAutoFit/>
          </a:bodyPr>
          <a:lstStyle/>
          <a:p>
            <a:r>
              <a:rPr lang="ru-RU" altLang="ru-RU" sz="2400" b="1" dirty="0">
                <a:solidFill>
                  <a:srgbClr val="002060"/>
                </a:solidFill>
              </a:rPr>
              <a:t>Глава 8. ОБСТОЯТЕЛЬСТВА, ИСКЛЮЧАЮЩИЕ ПРЕСТУПНОСТЬ ДЕЯНИЯ</a:t>
            </a:r>
            <a:endParaRPr lang="ru-RU" sz="2400" b="1" dirty="0">
              <a:solidFill>
                <a:srgbClr val="002060"/>
              </a:solidFill>
            </a:endParaRPr>
          </a:p>
        </p:txBody>
      </p:sp>
      <p:sp>
        <p:nvSpPr>
          <p:cNvPr id="3" name="Прямоугольник 2"/>
          <p:cNvSpPr/>
          <p:nvPr/>
        </p:nvSpPr>
        <p:spPr>
          <a:xfrm>
            <a:off x="911424" y="932723"/>
            <a:ext cx="10465163" cy="4228850"/>
          </a:xfrm>
          <a:prstGeom prst="rect">
            <a:avLst/>
          </a:prstGeom>
        </p:spPr>
        <p:txBody>
          <a:bodyPr wrap="square">
            <a:spAutoFit/>
          </a:bodyPr>
          <a:lstStyle/>
          <a:p>
            <a:pPr>
              <a:lnSpc>
                <a:spcPct val="80000"/>
              </a:lnSpc>
            </a:pPr>
            <a:r>
              <a:rPr lang="ru-RU" altLang="ru-RU" sz="2400" dirty="0">
                <a:solidFill>
                  <a:srgbClr val="002060"/>
                </a:solidFill>
              </a:rPr>
              <a:t>Статья 39. Крайняя необходимость</a:t>
            </a:r>
          </a:p>
          <a:p>
            <a:pPr>
              <a:lnSpc>
                <a:spcPct val="80000"/>
              </a:lnSpc>
            </a:pPr>
            <a:endParaRPr lang="ru-RU" altLang="ru-RU" sz="2400" dirty="0">
              <a:solidFill>
                <a:srgbClr val="002060"/>
              </a:solidFill>
            </a:endParaRPr>
          </a:p>
          <a:p>
            <a:pPr>
              <a:lnSpc>
                <a:spcPct val="80000"/>
              </a:lnSpc>
            </a:pPr>
            <a:r>
              <a:rPr lang="ru-RU" altLang="ru-RU" sz="2400" dirty="0">
                <a:solidFill>
                  <a:srgbClr val="002060"/>
                </a:solidFill>
              </a:rPr>
              <a:t>1. Не является преступлением причинение вреда охраняемым уголовным законом интересам в состоянии крайней необходимости, то есть для устранения опасности, непосредственно угрожающей личности и правам данного лица или иных лиц, охраняемым законом интересам общества или государства, если эта опасность не могла быть устранена иными средствами и при этом не было допущено превышения пределов крайней необходимости.</a:t>
            </a:r>
          </a:p>
          <a:p>
            <a:pPr algn="just">
              <a:lnSpc>
                <a:spcPct val="80000"/>
              </a:lnSpc>
            </a:pPr>
            <a:r>
              <a:rPr lang="ru-RU" altLang="ru-RU" sz="2400" dirty="0">
                <a:solidFill>
                  <a:srgbClr val="002060"/>
                </a:solidFill>
              </a:rPr>
              <a:t>2. Превышением пределов крайней необходимости признается причинение вреда, явно не соответствующего характеру и степени угрожавшей опасности и обстоятельствам, при которых опасность устранялась, когда указанным интересам был причинен вред равный или более значительный, чем предотвращенный. Такое превышение влечет за собой уголовную ответственность только в случаях умышленного причинения вреда.</a:t>
            </a:r>
          </a:p>
        </p:txBody>
      </p:sp>
    </p:spTree>
    <p:extLst>
      <p:ext uri="{BB962C8B-B14F-4D97-AF65-F5344CB8AC3E}">
        <p14:creationId xmlns:p14="http://schemas.microsoft.com/office/powerpoint/2010/main" xmlns="" val="2854402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836712"/>
            <a:ext cx="10561173" cy="3046988"/>
          </a:xfrm>
          <a:prstGeom prst="rect">
            <a:avLst/>
          </a:prstGeom>
        </p:spPr>
        <p:txBody>
          <a:bodyPr wrap="square">
            <a:spAutoFit/>
          </a:bodyPr>
          <a:lstStyle/>
          <a:p>
            <a:pPr indent="191995" algn="just"/>
            <a:r>
              <a:rPr lang="ru-RU" sz="2400" b="1" dirty="0">
                <a:solidFill>
                  <a:srgbClr val="002060"/>
                </a:solidFill>
              </a:rPr>
              <a:t>Уголовная ответственность</a:t>
            </a:r>
            <a:r>
              <a:rPr lang="ru-RU" sz="2400" dirty="0">
                <a:solidFill>
                  <a:srgbClr val="002060"/>
                </a:solidFill>
              </a:rPr>
              <a:t> применяется в судебном порядке к лицу, виновному в совершении преступления. Нормативным актом, устанавливающим уголовную ответственность, является Уголовный кодекс Российской Федерации (далее – УК РФ).</a:t>
            </a:r>
          </a:p>
          <a:p>
            <a:pPr indent="191995" algn="just"/>
            <a:r>
              <a:rPr lang="ru-RU" sz="2400" dirty="0">
                <a:solidFill>
                  <a:srgbClr val="002060"/>
                </a:solidFill>
              </a:rPr>
              <a:t>К преступлениям, связанным с коррупционными, относятся любые общественно опасные деяния, совершенные в соучастии с лицами, которые могут быть признаны виновными в совершении коррупционных преступлений, содержащие признаки состава преступлений, предусмотренных УК РФ.</a:t>
            </a:r>
          </a:p>
        </p:txBody>
      </p:sp>
    </p:spTree>
    <p:extLst>
      <p:ext uri="{BB962C8B-B14F-4D97-AF65-F5344CB8AC3E}">
        <p14:creationId xmlns:p14="http://schemas.microsoft.com/office/powerpoint/2010/main" xmlns="" val="27588165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7435" y="356659"/>
            <a:ext cx="9025003" cy="584775"/>
          </a:xfrm>
          <a:prstGeom prst="rect">
            <a:avLst/>
          </a:prstGeom>
        </p:spPr>
        <p:txBody>
          <a:bodyPr wrap="square">
            <a:spAutoFit/>
          </a:bodyPr>
          <a:lstStyle/>
          <a:p>
            <a:r>
              <a:rPr lang="ru-RU" altLang="ru-RU" sz="3200" b="1" dirty="0">
                <a:solidFill>
                  <a:srgbClr val="002060"/>
                </a:solidFill>
              </a:rPr>
              <a:t>Статья</a:t>
            </a:r>
            <a:r>
              <a:rPr lang="ru-RU" altLang="ru-RU" sz="2400" b="1" dirty="0">
                <a:solidFill>
                  <a:srgbClr val="002060"/>
                </a:solidFill>
              </a:rPr>
              <a:t> 40. Физическое или психическое принуждение</a:t>
            </a:r>
            <a:endParaRPr lang="ru-RU" sz="2400" b="1" dirty="0">
              <a:solidFill>
                <a:srgbClr val="002060"/>
              </a:solidFill>
            </a:endParaRPr>
          </a:p>
        </p:txBody>
      </p:sp>
      <p:sp>
        <p:nvSpPr>
          <p:cNvPr id="3" name="Прямоугольник 2"/>
          <p:cNvSpPr/>
          <p:nvPr/>
        </p:nvSpPr>
        <p:spPr>
          <a:xfrm>
            <a:off x="719403" y="1124744"/>
            <a:ext cx="10561173" cy="3046988"/>
          </a:xfrm>
          <a:prstGeom prst="rect">
            <a:avLst/>
          </a:prstGeom>
        </p:spPr>
        <p:txBody>
          <a:bodyPr wrap="square">
            <a:spAutoFit/>
          </a:bodyPr>
          <a:lstStyle/>
          <a:p>
            <a:pPr>
              <a:lnSpc>
                <a:spcPct val="80000"/>
              </a:lnSpc>
            </a:pPr>
            <a:r>
              <a:rPr lang="ru-RU" altLang="ru-RU" sz="2400" dirty="0">
                <a:solidFill>
                  <a:srgbClr val="002060"/>
                </a:solidFill>
              </a:rPr>
              <a:t>1. Не является преступлением причинение вреда охраняемым уголовным законом интересам в результате физического принуждения, если вследствие такого принуждения лицо не могло руководить своими действиями (бездействием).</a:t>
            </a:r>
          </a:p>
          <a:p>
            <a:pPr>
              <a:lnSpc>
                <a:spcPct val="80000"/>
              </a:lnSpc>
            </a:pPr>
            <a:r>
              <a:rPr lang="ru-RU" altLang="ru-RU" sz="2400" dirty="0">
                <a:solidFill>
                  <a:srgbClr val="002060"/>
                </a:solidFill>
              </a:rPr>
              <a:t>2. Вопрос об уголовной ответственности за причинение вреда охраняемым уголовным законом интересам в результате психического принуждения, а также в результате физического принуждения, вследствие которого лицо сохранило возможность руководить своими действиями, решается с учетом положений статьи 39 настоящего Кодекса.</a:t>
            </a:r>
          </a:p>
          <a:p>
            <a:pPr>
              <a:lnSpc>
                <a:spcPct val="80000"/>
              </a:lnSpc>
            </a:pPr>
            <a:endParaRPr lang="ru-RU" altLang="ru-RU" sz="2400" dirty="0">
              <a:solidFill>
                <a:srgbClr val="002060"/>
              </a:solidFill>
            </a:endParaRPr>
          </a:p>
        </p:txBody>
      </p:sp>
    </p:spTree>
    <p:extLst>
      <p:ext uri="{BB962C8B-B14F-4D97-AF65-F5344CB8AC3E}">
        <p14:creationId xmlns:p14="http://schemas.microsoft.com/office/powerpoint/2010/main" xmlns="" val="27874698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03445" y="452670"/>
            <a:ext cx="8064896" cy="461665"/>
          </a:xfrm>
          <a:prstGeom prst="rect">
            <a:avLst/>
          </a:prstGeom>
        </p:spPr>
        <p:txBody>
          <a:bodyPr wrap="square">
            <a:spAutoFit/>
          </a:bodyPr>
          <a:lstStyle/>
          <a:p>
            <a:r>
              <a:rPr lang="ru-RU" altLang="ru-RU" sz="2400" b="1" dirty="0">
                <a:solidFill>
                  <a:srgbClr val="002060"/>
                </a:solidFill>
              </a:rPr>
              <a:t>Статья 42. Исполнение приказа или распоряжения</a:t>
            </a:r>
            <a:endParaRPr lang="ru-RU" sz="2400" b="1" dirty="0">
              <a:solidFill>
                <a:srgbClr val="002060"/>
              </a:solidFill>
            </a:endParaRPr>
          </a:p>
        </p:txBody>
      </p:sp>
      <p:sp>
        <p:nvSpPr>
          <p:cNvPr id="3" name="Прямоугольник 2"/>
          <p:cNvSpPr/>
          <p:nvPr/>
        </p:nvSpPr>
        <p:spPr>
          <a:xfrm>
            <a:off x="1007435" y="1316766"/>
            <a:ext cx="10081120" cy="3046988"/>
          </a:xfrm>
          <a:prstGeom prst="rect">
            <a:avLst/>
          </a:prstGeom>
        </p:spPr>
        <p:txBody>
          <a:bodyPr wrap="square">
            <a:spAutoFit/>
          </a:bodyPr>
          <a:lstStyle/>
          <a:p>
            <a:pPr>
              <a:lnSpc>
                <a:spcPct val="80000"/>
              </a:lnSpc>
            </a:pPr>
            <a:r>
              <a:rPr lang="ru-RU" altLang="ru-RU" sz="2400" dirty="0">
                <a:solidFill>
                  <a:srgbClr val="002060"/>
                </a:solidFill>
              </a:rPr>
              <a:t>1. Не является преступлением причинение вреда охраняемым уголовным законом интересам лицом, действующим во исполнение обязательных для него приказа или распоряжения. Уголовную ответственность за причинение такого вреда несет лицо, отдавшее незаконные приказ или распоряжение.</a:t>
            </a:r>
          </a:p>
          <a:p>
            <a:pPr>
              <a:lnSpc>
                <a:spcPct val="80000"/>
              </a:lnSpc>
            </a:pPr>
            <a:r>
              <a:rPr lang="ru-RU" altLang="ru-RU" sz="2400" dirty="0">
                <a:solidFill>
                  <a:srgbClr val="002060"/>
                </a:solidFill>
              </a:rPr>
              <a:t>2. Лицо, совершившее умышленное преступление во исполнение заведомо незаконных приказа или распоряжения, несет уголовную ответственность на общих основаниях. Неисполнение заведомо незаконных приказа или распоряжения исключает уголовную ответственность.</a:t>
            </a:r>
          </a:p>
        </p:txBody>
      </p:sp>
    </p:spTree>
    <p:extLst>
      <p:ext uri="{BB962C8B-B14F-4D97-AF65-F5344CB8AC3E}">
        <p14:creationId xmlns:p14="http://schemas.microsoft.com/office/powerpoint/2010/main" xmlns="" val="21206969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392" y="1281920"/>
            <a:ext cx="10657184" cy="2308324"/>
          </a:xfrm>
          <a:prstGeom prst="rect">
            <a:avLst/>
          </a:prstGeom>
        </p:spPr>
        <p:txBody>
          <a:bodyPr wrap="square">
            <a:spAutoFit/>
          </a:bodyPr>
          <a:lstStyle/>
          <a:p>
            <a:r>
              <a:rPr lang="ru-RU" sz="2400" dirty="0">
                <a:solidFill>
                  <a:srgbClr val="002060"/>
                </a:solidFill>
              </a:rPr>
              <a:t>Этот перечень не является исчерпывающим. Например, могут быть признаны коррупционными противоправные действия в экономической сфере, если они сопряжены с умышленным использованием лицом своего должностного положения с целью извлечения личной выгоды при планировании и/или проведении госзакупок (например, определение </a:t>
            </a:r>
            <a:r>
              <a:rPr lang="ru-RU" sz="2400" dirty="0" err="1">
                <a:solidFill>
                  <a:srgbClr val="002060"/>
                </a:solidFill>
              </a:rPr>
              <a:t>Леноблсуда</a:t>
            </a:r>
            <a:r>
              <a:rPr lang="ru-RU" sz="2400" dirty="0">
                <a:solidFill>
                  <a:srgbClr val="002060"/>
                </a:solidFill>
              </a:rPr>
              <a:t> от 07.03.2013 № 33-1006/2012). </a:t>
            </a:r>
          </a:p>
        </p:txBody>
      </p:sp>
    </p:spTree>
    <p:extLst>
      <p:ext uri="{BB962C8B-B14F-4D97-AF65-F5344CB8AC3E}">
        <p14:creationId xmlns:p14="http://schemas.microsoft.com/office/powerpoint/2010/main" xmlns="" val="17756105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75520" y="1508787"/>
            <a:ext cx="7776864" cy="1936299"/>
          </a:xfrm>
          <a:prstGeom prst="rect">
            <a:avLst/>
          </a:prstGeom>
        </p:spPr>
        <p:txBody>
          <a:bodyPr wrap="square">
            <a:spAutoFit/>
          </a:bodyPr>
          <a:lstStyle/>
          <a:p>
            <a:pPr algn="ctr">
              <a:lnSpc>
                <a:spcPct val="107000"/>
              </a:lnSpc>
              <a:spcAft>
                <a:spcPts val="1067"/>
              </a:spcAft>
            </a:pPr>
            <a:r>
              <a:rPr lang="ru-RU" sz="3733" b="1" dirty="0">
                <a:solidFill>
                  <a:srgbClr val="002060"/>
                </a:solidFill>
                <a:ea typeface="Calibri" panose="020F0502020204030204" pitchFamily="34" charset="0"/>
                <a:cs typeface="Times New Roman" panose="02020603050405020304" pitchFamily="18" charset="0"/>
              </a:rPr>
              <a:t>Административная ответственность за совершенные коррупционные правонарушения</a:t>
            </a: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08235" y="3072341"/>
            <a:ext cx="3596643" cy="3236979"/>
          </a:xfrm>
          <a:prstGeom prst="rect">
            <a:avLst/>
          </a:prstGeom>
        </p:spPr>
      </p:pic>
    </p:spTree>
    <p:extLst>
      <p:ext uri="{BB962C8B-B14F-4D97-AF65-F5344CB8AC3E}">
        <p14:creationId xmlns:p14="http://schemas.microsoft.com/office/powerpoint/2010/main" xmlns="" val="41200913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07435" y="1703070"/>
            <a:ext cx="10177131" cy="2463367"/>
          </a:xfrm>
          <a:prstGeom prst="rect">
            <a:avLst/>
          </a:prstGeom>
        </p:spPr>
        <p:txBody>
          <a:bodyPr wrap="square">
            <a:spAutoFit/>
          </a:bodyPr>
          <a:lstStyle/>
          <a:p>
            <a:pPr indent="191995">
              <a:lnSpc>
                <a:spcPct val="107000"/>
              </a:lnSpc>
              <a:spcAft>
                <a:spcPts val="1067"/>
              </a:spcAft>
            </a:pPr>
            <a:r>
              <a:rPr lang="ru-RU" sz="2400" b="1" dirty="0">
                <a:solidFill>
                  <a:srgbClr val="002060"/>
                </a:solidFill>
                <a:ea typeface="Calibri" panose="020F0502020204030204" pitchFamily="34" charset="0"/>
                <a:cs typeface="Times New Roman" panose="02020603050405020304" pitchFamily="18" charset="0"/>
              </a:rPr>
              <a:t>Привлечение к административной ответственности </a:t>
            </a:r>
            <a:r>
              <a:rPr lang="ru-RU" sz="2400" dirty="0">
                <a:solidFill>
                  <a:srgbClr val="002060"/>
                </a:solidFill>
                <a:ea typeface="Calibri" panose="020F0502020204030204" pitchFamily="34" charset="0"/>
                <a:cs typeface="Times New Roman" panose="02020603050405020304" pitchFamily="18" charset="0"/>
              </a:rPr>
              <a:t>происходит в соответствии с Кодексом РФ об административных правонарушениях. Административной ответственности подлежит должностное лицо в случае совершения им административного правонарушения в связи с неисполнением либо ненадлежащим исполнением своих служебных обязанностей.</a:t>
            </a:r>
          </a:p>
        </p:txBody>
      </p:sp>
    </p:spTree>
    <p:extLst>
      <p:ext uri="{BB962C8B-B14F-4D97-AF65-F5344CB8AC3E}">
        <p14:creationId xmlns:p14="http://schemas.microsoft.com/office/powerpoint/2010/main" xmlns="" val="21043798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1082573"/>
            <a:ext cx="10753195" cy="4044056"/>
          </a:xfrm>
          <a:prstGeom prst="rect">
            <a:avLst/>
          </a:prstGeom>
        </p:spPr>
        <p:txBody>
          <a:bodyPr wrap="square">
            <a:spAutoFit/>
          </a:bodyPr>
          <a:lstStyle/>
          <a:p>
            <a:pPr indent="191995">
              <a:lnSpc>
                <a:spcPct val="107000"/>
              </a:lnSpc>
              <a:spcAft>
                <a:spcPts val="1067"/>
              </a:spcAft>
            </a:pPr>
            <a:r>
              <a:rPr lang="ru-RU" sz="2400" dirty="0">
                <a:solidFill>
                  <a:srgbClr val="002060"/>
                </a:solidFill>
                <a:ea typeface="Calibri" panose="020F0502020204030204" pitchFamily="34" charset="0"/>
                <a:cs typeface="Times New Roman" panose="02020603050405020304" pitchFamily="18" charset="0"/>
              </a:rPr>
              <a:t>При этом, должностным лицом  применительно к КоАП РФ  понимается лицо, постоянно, временно или в соответствии со специальными полномочиями осуществляющее функции представителя власти, то есть наделенное в установленном законом порядке распорядительными полномочиями в отношении лиц, не находящихся в служебной зависимости от него, а равно лицо, выполняющее организационно-распорядительные или административно-хозяйственные функции в государственных органах, органах местного самоуправления, государственных и муниципальных организациях, а также в Вооруженных Силах Российской Федерации, других войсках и воинских формированиях Российской Федерации.</a:t>
            </a:r>
          </a:p>
        </p:txBody>
      </p:sp>
    </p:spTree>
    <p:extLst>
      <p:ext uri="{BB962C8B-B14F-4D97-AF65-F5344CB8AC3E}">
        <p14:creationId xmlns:p14="http://schemas.microsoft.com/office/powerpoint/2010/main" xmlns="" val="33730145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23392" y="1028733"/>
            <a:ext cx="11329259" cy="970650"/>
          </a:xfrm>
          <a:prstGeom prst="rect">
            <a:avLst/>
          </a:prstGeom>
        </p:spPr>
        <p:txBody>
          <a:bodyPr wrap="square">
            <a:spAutoFit/>
          </a:bodyPr>
          <a:lstStyle/>
          <a:p>
            <a:pPr indent="191995">
              <a:lnSpc>
                <a:spcPct val="107000"/>
              </a:lnSpc>
              <a:spcAft>
                <a:spcPts val="1067"/>
              </a:spcAft>
            </a:pPr>
            <a:r>
              <a:rPr lang="ru-RU" sz="2667" b="1" dirty="0">
                <a:solidFill>
                  <a:srgbClr val="002060"/>
                </a:solidFill>
                <a:ea typeface="Calibri" panose="020F0502020204030204" pitchFamily="34" charset="0"/>
                <a:cs typeface="Times New Roman" panose="02020603050405020304" pitchFamily="18" charset="0"/>
              </a:rPr>
              <a:t>К правонарушениям связанным с коррупцией, в соответствии с КоАП Российской Федерации, относятся следующие виды правонарушений:</a:t>
            </a:r>
          </a:p>
        </p:txBody>
      </p:sp>
      <p:sp>
        <p:nvSpPr>
          <p:cNvPr id="4"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9" name="Прямоугольник 8"/>
          <p:cNvSpPr/>
          <p:nvPr/>
        </p:nvSpPr>
        <p:spPr>
          <a:xfrm>
            <a:off x="527381" y="2130159"/>
            <a:ext cx="11233248" cy="4729821"/>
          </a:xfrm>
          <a:prstGeom prst="rect">
            <a:avLst/>
          </a:prstGeom>
        </p:spPr>
        <p:txBody>
          <a:bodyPr wrap="square">
            <a:spAutoFit/>
          </a:bodyPr>
          <a:lstStyle/>
          <a:p>
            <a:r>
              <a:rPr lang="ru-RU" sz="2667" b="1" dirty="0">
                <a:solidFill>
                  <a:srgbClr val="002060"/>
                </a:solidFill>
              </a:rPr>
              <a:t>   Ст. 5.16. Подкуп избирателей, участников референдума либо осуществление в период избирательной кампании, кампании референдума благотворительной деятельности с нарушением законодательства о выборах и референдумах</a:t>
            </a:r>
          </a:p>
          <a:p>
            <a:pPr indent="191995"/>
            <a:r>
              <a:rPr lang="ru-RU" sz="2400" b="1" dirty="0">
                <a:solidFill>
                  <a:srgbClr val="002060"/>
                </a:solidFill>
              </a:rPr>
              <a:t>Подкуп избирателей, участников референдума, если эти действия не содержат уголовно наказуемого деяния, либо осуществление благотворительной деятельности с нарушением законодательства о выборах и референдумах -</a:t>
            </a:r>
          </a:p>
          <a:p>
            <a:pPr indent="191995"/>
            <a:r>
              <a:rPr lang="ru-RU" sz="2400" dirty="0">
                <a:solidFill>
                  <a:srgbClr val="002060"/>
                </a:solidFill>
              </a:rPr>
              <a:t>влечет наложение административного штрафа на граждан в размере от двадцати тысяч до двадцати пяти тысяч рублей; на должностных лиц - от тридцати тысяч до сорока тысяч рублей; на юридических лиц - от трехсот тысяч до пятисот тысяч рублей.</a:t>
            </a:r>
          </a:p>
          <a:p>
            <a:endParaRPr lang="ru-RU" sz="2667" dirty="0">
              <a:solidFill>
                <a:srgbClr val="002060"/>
              </a:solidFill>
            </a:endParaRPr>
          </a:p>
        </p:txBody>
      </p:sp>
    </p:spTree>
    <p:extLst>
      <p:ext uri="{BB962C8B-B14F-4D97-AF65-F5344CB8AC3E}">
        <p14:creationId xmlns:p14="http://schemas.microsoft.com/office/powerpoint/2010/main" xmlns="" val="16995715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1"/>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3" name="Прямоугольник 2"/>
          <p:cNvSpPr/>
          <p:nvPr/>
        </p:nvSpPr>
        <p:spPr>
          <a:xfrm>
            <a:off x="527381" y="452670"/>
            <a:ext cx="10369152" cy="1323632"/>
          </a:xfrm>
          <a:prstGeom prst="rect">
            <a:avLst/>
          </a:prstGeom>
        </p:spPr>
        <p:txBody>
          <a:bodyPr wrap="square">
            <a:spAutoFit/>
          </a:bodyPr>
          <a:lstStyle/>
          <a:p>
            <a:r>
              <a:rPr lang="ru-RU" sz="2667" b="1" dirty="0">
                <a:solidFill>
                  <a:srgbClr val="002060"/>
                </a:solidFill>
              </a:rPr>
              <a:t>Статья 5.17. Не предоставление или не опубликование отчета, сведений о поступлении и расходовании средств, выделенных на подготовку и проведение выборов, референдума</a:t>
            </a:r>
            <a:endParaRPr lang="ru-RU" sz="2667" dirty="0">
              <a:solidFill>
                <a:srgbClr val="002060"/>
              </a:solidFill>
            </a:endParaRPr>
          </a:p>
        </p:txBody>
      </p:sp>
      <p:sp>
        <p:nvSpPr>
          <p:cNvPr id="4" name="Прямоугольник 3"/>
          <p:cNvSpPr/>
          <p:nvPr/>
        </p:nvSpPr>
        <p:spPr>
          <a:xfrm>
            <a:off x="143339" y="1796820"/>
            <a:ext cx="11329259" cy="4452501"/>
          </a:xfrm>
          <a:prstGeom prst="rect">
            <a:avLst/>
          </a:prstGeom>
        </p:spPr>
        <p:txBody>
          <a:bodyPr wrap="square">
            <a:spAutoFit/>
          </a:bodyPr>
          <a:lstStyle/>
          <a:p>
            <a:pPr marL="457189" indent="-457189" algn="just">
              <a:lnSpc>
                <a:spcPts val="2000"/>
              </a:lnSpc>
              <a:buAutoNum type="arabicPeriod"/>
            </a:pPr>
            <a:r>
              <a:rPr lang="ru-RU" sz="2400" b="1" dirty="0">
                <a:solidFill>
                  <a:srgbClr val="002060"/>
                </a:solidFill>
                <a:ea typeface="Times New Roman" panose="02020603050405020304" pitchFamily="18" charset="0"/>
                <a:cs typeface="Times New Roman" panose="02020603050405020304" pitchFamily="18" charset="0"/>
              </a:rPr>
              <a:t>Не предоставление кандидатом, лицом, являвшимся кандидатом, лицом, избранным депутатом или на иную выборную должность, либо избирательным объединением, инициативной группой по проведению референдума, иной группой участников референдума, кредитной организацией в установленный законом срок отчета, сведений об источниках и о размерах средств, перечисленных в избирательный фонд, фонд референдума, и обо всех произведенных затратах на проведение избирательной кампании, кампании референдума, неполное предоставление в соответствии с законом таких сведений либо предоставление недостоверных отчета, сведений –</a:t>
            </a:r>
          </a:p>
          <a:p>
            <a:pPr algn="just">
              <a:lnSpc>
                <a:spcPts val="2000"/>
              </a:lnSpc>
            </a:pPr>
            <a:r>
              <a:rPr lang="ru-RU" sz="2400" dirty="0">
                <a:solidFill>
                  <a:srgbClr val="002060"/>
                </a:solidFill>
              </a:rPr>
              <a:t>влечет наложение административного штрафа на кандидата, на лицо, являвшееся кандидатом, на лицо, избранное депутатом или на иную выборную должность, на уполномоченного представителя по финансовым вопросам избирательного объединения, инициативной группы по проведению референдума, иной группы участников референдума, на должностное лицо кредитной организации в размере от двадцати тысяч до двадцати пяти тысяч рублей.</a:t>
            </a:r>
          </a:p>
          <a:p>
            <a:pPr algn="just">
              <a:lnSpc>
                <a:spcPts val="2000"/>
              </a:lnSpc>
            </a:pPr>
            <a:endParaRPr lang="ru-RU" sz="2133" b="1"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477861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392" y="1076477"/>
            <a:ext cx="10849205" cy="3416320"/>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2. Не предоставление, не предусмотренное законом неполное предоставление либо несвоевременное предоставление председателем избирательной комиссии, комиссии референдума в средства массовой информации для опубликования сведений о поступлении и расходовании средств избирательных фондов, фондов референдума либо финансовых отчетов кандидатов, зарегистрированных кандидатов, избирательных объединений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в размере от десяти тысяч до двадцати тысяч рублей.</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6884553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3" name="Прямоугольник 2"/>
          <p:cNvSpPr/>
          <p:nvPr/>
        </p:nvSpPr>
        <p:spPr>
          <a:xfrm>
            <a:off x="527382" y="932723"/>
            <a:ext cx="11137237" cy="2554930"/>
          </a:xfrm>
          <a:prstGeom prst="rect">
            <a:avLst/>
          </a:prstGeom>
        </p:spPr>
        <p:txBody>
          <a:bodyPr wrap="square">
            <a:spAutoFit/>
          </a:bodyPr>
          <a:lstStyle/>
          <a:p>
            <a:r>
              <a:rPr lang="ru-RU" sz="2667" b="1" dirty="0">
                <a:solidFill>
                  <a:srgbClr val="002060"/>
                </a:solidFill>
              </a:rPr>
              <a:t>Статья 5.20. Незаконное финансирование избирательной кампании кандидата, избирательного объединения, кампании референдума, оказание запрещенной законом материальной поддержки, связанные с проведением выборов, референдума выполнение работ, оказание услуг, реализация товаров бесплатно или по необоснованно заниженным (завышенным) расценкам</a:t>
            </a:r>
            <a:endParaRPr lang="ru-RU" sz="2667" dirty="0">
              <a:solidFill>
                <a:srgbClr val="002060"/>
              </a:solidFill>
            </a:endParaRPr>
          </a:p>
        </p:txBody>
      </p:sp>
    </p:spTree>
    <p:extLst>
      <p:ext uri="{BB962C8B-B14F-4D97-AF65-F5344CB8AC3E}">
        <p14:creationId xmlns:p14="http://schemas.microsoft.com/office/powerpoint/2010/main" xmlns="" val="3488735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1" y="452669"/>
            <a:ext cx="10753195" cy="1077218"/>
          </a:xfrm>
          <a:prstGeom prst="rect">
            <a:avLst/>
          </a:prstGeom>
        </p:spPr>
        <p:txBody>
          <a:bodyPr wrap="square">
            <a:spAutoFit/>
          </a:bodyPr>
          <a:lstStyle/>
          <a:p>
            <a:r>
              <a:rPr lang="ru-RU" sz="3200" b="1" dirty="0">
                <a:solidFill>
                  <a:srgbClr val="002060"/>
                </a:solidFill>
              </a:rPr>
              <a:t>Ст. 47 УК РФ. Лишение права занимать определенные должности или заниматься определенной деятельностью</a:t>
            </a:r>
          </a:p>
        </p:txBody>
      </p:sp>
      <p:sp>
        <p:nvSpPr>
          <p:cNvPr id="3" name="Прямоугольник 2"/>
          <p:cNvSpPr/>
          <p:nvPr/>
        </p:nvSpPr>
        <p:spPr>
          <a:xfrm>
            <a:off x="431371" y="1508787"/>
            <a:ext cx="10849205" cy="4524315"/>
          </a:xfrm>
          <a:prstGeom prst="rect">
            <a:avLst/>
          </a:prstGeom>
        </p:spPr>
        <p:txBody>
          <a:bodyPr wrap="square">
            <a:spAutoFit/>
          </a:bodyPr>
          <a:lstStyle/>
          <a:p>
            <a:pPr algn="just"/>
            <a:r>
              <a:rPr lang="ru-RU" sz="2400" dirty="0">
                <a:solidFill>
                  <a:srgbClr val="002060"/>
                </a:solidFill>
              </a:rPr>
              <a:t>1. Лишение права занимать определенные должности или заниматься определенной деятельностью состоит в запрещении занимать должности на государственной службе, в органах местного самоуправления либо заниматься определенной профессиональной или иной деятельностью.</a:t>
            </a:r>
          </a:p>
          <a:p>
            <a:pPr algn="just"/>
            <a:r>
              <a:rPr lang="ru-RU" sz="2400" dirty="0">
                <a:solidFill>
                  <a:srgbClr val="002060"/>
                </a:solidFill>
              </a:rPr>
              <a:t>2. Лишение права занимать определенные должности или заниматься определенной деятельностью устанавливается на срок от одного года до пяти лет в качестве основного вида наказания и на срок от шести месяцев до трех лет в качестве дополнительного вида наказания. В случаях, специально предусмотренных соответствующими статьями Особенной части настоящего Кодекса, лишение права занимать определенные должности или заниматься определенной деятельностью устанавливается на срок до </a:t>
            </a:r>
          </a:p>
          <a:p>
            <a:pPr algn="just"/>
            <a:r>
              <a:rPr lang="ru-RU" sz="2400" dirty="0">
                <a:solidFill>
                  <a:srgbClr val="002060"/>
                </a:solidFill>
              </a:rPr>
              <a:t>Двадцати лет в качестве дополнительного вида наказания.</a:t>
            </a:r>
          </a:p>
        </p:txBody>
      </p:sp>
    </p:spTree>
    <p:extLst>
      <p:ext uri="{BB962C8B-B14F-4D97-AF65-F5344CB8AC3E}">
        <p14:creationId xmlns:p14="http://schemas.microsoft.com/office/powerpoint/2010/main" xmlns="" val="294627738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9349" y="164637"/>
            <a:ext cx="11521280" cy="5632311"/>
          </a:xfrm>
          <a:prstGeom prst="rect">
            <a:avLst/>
          </a:prstGeom>
        </p:spPr>
        <p:txBody>
          <a:bodyPr wrap="square">
            <a:spAutoFit/>
          </a:bodyPr>
          <a:lstStyle/>
          <a:p>
            <a:r>
              <a:rPr lang="ru-RU" sz="2400" b="1" dirty="0">
                <a:solidFill>
                  <a:srgbClr val="002060"/>
                </a:solidFill>
              </a:rPr>
              <a:t>Оказание финансовой поддержки избирательной кампании кандидата, избирательного объединения, деятельности инициативной группы по проведению референдума, иной группы участников референдума помимо их избирательных фондов, фондов референдума, либо бесплатные или по необоснованно заниженным (завышенным) расценкам выполнение работ, оказание услуг, реализация товаров юридическими лицами, их филиалами, представительствами и иными подразделениями, связанных с проведением выборов, референдума и направленных на достижение определенного результата на выборах, на выдвижение инициативы проведения референдума, на достижение определенного результата на референдуме, либо выполнение оплачиваемых работ, реализация товаров, оказание платных услуг, направленных на достижение определенного результата на выборах, на выдвижение инициативы проведения референдума, на достижение определенного результата на референдуме без документально подтвержденного согласия кандидата или его уполномоченного представителя по финансовым вопросам, уполномоченного представителя по финансовым вопросам</a:t>
            </a:r>
          </a:p>
        </p:txBody>
      </p:sp>
    </p:spTree>
    <p:extLst>
      <p:ext uri="{BB962C8B-B14F-4D97-AF65-F5344CB8AC3E}">
        <p14:creationId xmlns:p14="http://schemas.microsoft.com/office/powerpoint/2010/main" xmlns="" val="26229909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9349" y="260648"/>
            <a:ext cx="11568608" cy="5632311"/>
          </a:xfrm>
          <a:prstGeom prst="rect">
            <a:avLst/>
          </a:prstGeom>
        </p:spPr>
        <p:txBody>
          <a:bodyPr wrap="square">
            <a:spAutoFit/>
          </a:bodyPr>
          <a:lstStyle/>
          <a:p>
            <a:r>
              <a:rPr lang="ru-RU" sz="2400" b="1" dirty="0">
                <a:solidFill>
                  <a:srgbClr val="002060"/>
                </a:solidFill>
              </a:rPr>
              <a:t>избирательного объединения, инициативной группы по проведению референдума, иной группы участников референдума и без оплаты из соответствующего избирательного фонда, фонда референдума, либо внесение пожертвований в избирательный фонд, фонд референдума через подставных лиц, либо оказание кандидату, инициативной группе по проведению референдума, иной группе участников референдума для проведения соответствующей избирательной кампании, кампании референдума материальной поддержки, направленной на достижение определенного результата на выборах, референдуме, без компенсации за счет средств соответствующего избирательного фонда, фонда референдума, если эти действия не содержат уголовно наказуемого деяния, -</a:t>
            </a:r>
          </a:p>
          <a:p>
            <a:r>
              <a:rPr lang="ru-RU" sz="2400" dirty="0">
                <a:solidFill>
                  <a:srgbClr val="002060"/>
                </a:solidFill>
              </a:rPr>
              <a:t>влечет наложение административного штрафа на граждан в размере от десяти тысяч до пятнадцати тысяч рублей; на должностных лиц - от двадцати тысяч до тридцати тысяч рублей; на юридических лиц - от двухсот тысяч до трехсот тысяч рублей с конфискацией предмета административного правонарушения.</a:t>
            </a:r>
          </a:p>
          <a:p>
            <a:endParaRPr lang="ru-RU" sz="2400" dirty="0">
              <a:solidFill>
                <a:srgbClr val="002060"/>
              </a:solidFill>
            </a:endParaRPr>
          </a:p>
        </p:txBody>
      </p:sp>
    </p:spTree>
    <p:extLst>
      <p:ext uri="{BB962C8B-B14F-4D97-AF65-F5344CB8AC3E}">
        <p14:creationId xmlns:p14="http://schemas.microsoft.com/office/powerpoint/2010/main" xmlns="" val="1643589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3" name="Прямоугольник 2"/>
          <p:cNvSpPr/>
          <p:nvPr/>
        </p:nvSpPr>
        <p:spPr>
          <a:xfrm>
            <a:off x="431371" y="1028733"/>
            <a:ext cx="11233248" cy="1734064"/>
          </a:xfrm>
          <a:prstGeom prst="rect">
            <a:avLst/>
          </a:prstGeom>
        </p:spPr>
        <p:txBody>
          <a:bodyPr wrap="square">
            <a:spAutoFit/>
          </a:bodyPr>
          <a:lstStyle/>
          <a:p>
            <a:r>
              <a:rPr lang="ru-RU" sz="2667" b="1" dirty="0">
                <a:solidFill>
                  <a:srgbClr val="002060"/>
                </a:solidFill>
              </a:rPr>
              <a:t>Статья 5.21. Несвоевременное перечисление средств избирательным комиссиям, комиссиям референдума, кандидатам, избирательным объединениям, инициативным группам по проведению референдума, иным группам участников референдума</a:t>
            </a:r>
            <a:endParaRPr lang="ru-RU" sz="2667" dirty="0">
              <a:solidFill>
                <a:srgbClr val="002060"/>
              </a:solidFill>
            </a:endParaRPr>
          </a:p>
        </p:txBody>
      </p:sp>
      <p:sp>
        <p:nvSpPr>
          <p:cNvPr id="4" name="Прямоугольник 3"/>
          <p:cNvSpPr/>
          <p:nvPr/>
        </p:nvSpPr>
        <p:spPr>
          <a:xfrm>
            <a:off x="431371" y="2852937"/>
            <a:ext cx="11233248" cy="3416320"/>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Не перечисление, а равно перечисление в неполном объеме или с нарушением установленных законом сроков органом исполнительной власти, органом местного самоуправления, наделенными соответствующими полномочиями по перечислению средств, кредитной организацией, отделением связи средств избирательным комиссиям, комиссиям референдума, кандидатам, избирательным объединениям, инициативным группам по проведению референдума, иным группам участников референдума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на должностных лиц в размере от тридцати тысяч до пятидесяти тысяч рублей.</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6233189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3" name="Прямоугольник 2"/>
          <p:cNvSpPr/>
          <p:nvPr/>
        </p:nvSpPr>
        <p:spPr>
          <a:xfrm>
            <a:off x="431371" y="1412777"/>
            <a:ext cx="11233248" cy="3088089"/>
          </a:xfrm>
          <a:prstGeom prst="rect">
            <a:avLst/>
          </a:prstGeom>
        </p:spPr>
        <p:txBody>
          <a:bodyPr wrap="square">
            <a:spAutoFit/>
          </a:bodyPr>
          <a:lstStyle/>
          <a:p>
            <a:pPr indent="191995"/>
            <a:r>
              <a:rPr lang="ru-RU" sz="2667" b="1" dirty="0">
                <a:solidFill>
                  <a:srgbClr val="002060"/>
                </a:solidFill>
              </a:rPr>
              <a:t>Статья 5.39. Отказ в предоставлении информации</a:t>
            </a:r>
          </a:p>
          <a:p>
            <a:pPr indent="191995"/>
            <a:r>
              <a:rPr lang="ru-RU" sz="2400" b="1" dirty="0">
                <a:solidFill>
                  <a:srgbClr val="002060"/>
                </a:solidFill>
              </a:rPr>
              <a:t>Неправомерный отказ в предоставлении гражданину, в том числе адвокату в связи с поступившим от него адвокатским запросом, и (или) организации информации, предоставление которой предусмотрено федеральными законами, несвоевременное ее предоставление либо предоставление заведомо недостоверной информации -</a:t>
            </a:r>
          </a:p>
          <a:p>
            <a:pPr indent="191995"/>
            <a:r>
              <a:rPr lang="ru-RU" sz="2400" dirty="0">
                <a:solidFill>
                  <a:srgbClr val="002060"/>
                </a:solidFill>
              </a:rPr>
              <a:t>влечет наложение административного штрафа на должностных лиц в размере от пяти тысяч до десяти тысяч рублей.</a:t>
            </a:r>
          </a:p>
        </p:txBody>
      </p:sp>
    </p:spTree>
    <p:extLst>
      <p:ext uri="{BB962C8B-B14F-4D97-AF65-F5344CB8AC3E}">
        <p14:creationId xmlns:p14="http://schemas.microsoft.com/office/powerpoint/2010/main" xmlns="" val="40284457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9" name="Прямоугольник 8"/>
          <p:cNvSpPr/>
          <p:nvPr/>
        </p:nvSpPr>
        <p:spPr>
          <a:xfrm>
            <a:off x="335360" y="932724"/>
            <a:ext cx="11041227" cy="872098"/>
          </a:xfrm>
          <a:prstGeom prst="rect">
            <a:avLst/>
          </a:prstGeom>
        </p:spPr>
        <p:txBody>
          <a:bodyPr wrap="square">
            <a:spAutoFit/>
          </a:bodyPr>
          <a:lstStyle/>
          <a:p>
            <a:r>
              <a:rPr lang="ru-RU" sz="2667" b="1" dirty="0">
                <a:solidFill>
                  <a:srgbClr val="002060"/>
                </a:solidFill>
              </a:rPr>
              <a:t>Статья 8.4. Нарушение законодательства об экологической экспертизе</a:t>
            </a:r>
          </a:p>
          <a:p>
            <a:endParaRPr lang="ru-RU" sz="2400" dirty="0">
              <a:solidFill>
                <a:srgbClr val="002060"/>
              </a:solidFill>
            </a:endParaRPr>
          </a:p>
        </p:txBody>
      </p:sp>
      <p:sp>
        <p:nvSpPr>
          <p:cNvPr id="13" name="Rectangle 9"/>
          <p:cNvSpPr>
            <a:spLocks noChangeArrowheads="1"/>
          </p:cNvSpPr>
          <p:nvPr/>
        </p:nvSpPr>
        <p:spPr bwMode="auto">
          <a:xfrm>
            <a:off x="239349" y="1700808"/>
            <a:ext cx="11329259" cy="34470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457189" algn="just" defTabSz="1219170"/>
            <a:r>
              <a:rPr lang="ru-RU" altLang="ru-RU" sz="2400" b="1" dirty="0">
                <a:solidFill>
                  <a:srgbClr val="002060"/>
                </a:solidFill>
                <a:latin typeface="+mn-lt"/>
                <a:ea typeface="Calibri" panose="020F0502020204030204" pitchFamily="34" charset="0"/>
                <a:cs typeface="Arial" panose="020B0604020202020204" pitchFamily="34" charset="0"/>
              </a:rPr>
              <a:t>1. Невыполнение требований законодательства об обязательности проведения государственной экологической экспертизы, финансирование или реализация проектов, программ и иной документации, подлежащих государственной экологической экспертизе и не получивших положительного заключения государственной экологической экспертизы, -</a:t>
            </a:r>
            <a:endParaRPr lang="ru-RU" altLang="ru-RU" sz="2400" b="1" dirty="0">
              <a:solidFill>
                <a:srgbClr val="002060"/>
              </a:solidFill>
              <a:latin typeface="+mn-lt"/>
            </a:endParaRPr>
          </a:p>
          <a:p>
            <a:pPr indent="457189" algn="just" defTabSz="1219170"/>
            <a:r>
              <a:rPr lang="ru-RU" altLang="ru-RU" sz="2400" dirty="0">
                <a:solidFill>
                  <a:srgbClr val="002060"/>
                </a:solidFill>
                <a:latin typeface="+mn-lt"/>
                <a:ea typeface="Calibri" panose="020F0502020204030204" pitchFamily="34" charset="0"/>
                <a:cs typeface="Arial" panose="020B0604020202020204" pitchFamily="34" charset="0"/>
              </a:rPr>
              <a:t>влечет предупреждение или наложение административного штрафа на граждан в размере от одной тысячи пятисот до двух тысяч рублей; на должностных лиц - от пяти тысяч до десяти тысяч рублей; на юридических лиц - от пятидесяти тысяч до ста тысяч рублей.</a:t>
            </a:r>
            <a:endParaRPr lang="ru-RU" altLang="ru-RU" sz="2400" dirty="0">
              <a:solidFill>
                <a:srgbClr val="002060"/>
              </a:solidFill>
              <a:latin typeface="+mn-lt"/>
            </a:endParaRPr>
          </a:p>
        </p:txBody>
      </p:sp>
    </p:spTree>
    <p:extLst>
      <p:ext uri="{BB962C8B-B14F-4D97-AF65-F5344CB8AC3E}">
        <p14:creationId xmlns:p14="http://schemas.microsoft.com/office/powerpoint/2010/main" xmlns="" val="10445722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1316766"/>
            <a:ext cx="10657184" cy="4524315"/>
          </a:xfrm>
          <a:prstGeom prst="rect">
            <a:avLst/>
          </a:prstGeom>
        </p:spPr>
        <p:txBody>
          <a:bodyPr wrap="square">
            <a:spAutoFit/>
          </a:bodyPr>
          <a:lstStyle/>
          <a:p>
            <a:pPr indent="191995" algn="just"/>
            <a:r>
              <a:rPr lang="ru-RU" sz="2400" b="1" dirty="0">
                <a:solidFill>
                  <a:srgbClr val="002060"/>
                </a:solidFill>
              </a:rPr>
              <a:t>2. Осуществление деятельности, не соответствующей документации, которая получила положительное заключение государственной экологической экспертизы, -</a:t>
            </a:r>
          </a:p>
          <a:p>
            <a:pPr indent="191995" algn="just"/>
            <a:r>
              <a:rPr lang="ru-RU" sz="2400" dirty="0">
                <a:solidFill>
                  <a:srgbClr val="002060"/>
                </a:solidFill>
              </a:rPr>
              <a:t>влечет наложение административного штрафа на граждан в размере от двух тысяч до двух тысяч пятисот рублей; на должностных лиц - от пяти тысяч до десяти тысяч рублей; на юридических лиц - от пятидесяти тысяч до ста пятидесяти тысяч рублей.</a:t>
            </a:r>
          </a:p>
          <a:p>
            <a:pPr indent="191995" algn="just"/>
            <a:r>
              <a:rPr lang="ru-RU" sz="2400" b="1" dirty="0">
                <a:solidFill>
                  <a:srgbClr val="002060"/>
                </a:solidFill>
              </a:rPr>
              <a:t>3. Незаконный отказ в государственной регистрации заявлений о проведении общественной экологической экспертизы -</a:t>
            </a:r>
          </a:p>
          <a:p>
            <a:pPr indent="191995" algn="just"/>
            <a:r>
              <a:rPr lang="ru-RU" sz="2400" dirty="0">
                <a:solidFill>
                  <a:srgbClr val="002060"/>
                </a:solidFill>
              </a:rPr>
              <a:t>влечет наложение административного штрафа на должностных лиц от пяти тысяч до десяти тысяч рублей.</a:t>
            </a:r>
          </a:p>
          <a:p>
            <a:pPr indent="191995" algn="just"/>
            <a:endParaRPr lang="ru-RU" sz="2400" dirty="0">
              <a:solidFill>
                <a:srgbClr val="002060"/>
              </a:solidFill>
            </a:endParaRPr>
          </a:p>
        </p:txBody>
      </p:sp>
    </p:spTree>
    <p:extLst>
      <p:ext uri="{BB962C8B-B14F-4D97-AF65-F5344CB8AC3E}">
        <p14:creationId xmlns:p14="http://schemas.microsoft.com/office/powerpoint/2010/main" xmlns="" val="34244346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164638"/>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3" name="Прямоугольник 2"/>
          <p:cNvSpPr/>
          <p:nvPr/>
        </p:nvSpPr>
        <p:spPr>
          <a:xfrm>
            <a:off x="239349" y="836712"/>
            <a:ext cx="11809312" cy="1323632"/>
          </a:xfrm>
          <a:prstGeom prst="rect">
            <a:avLst/>
          </a:prstGeom>
        </p:spPr>
        <p:txBody>
          <a:bodyPr wrap="square">
            <a:spAutoFit/>
          </a:bodyPr>
          <a:lstStyle/>
          <a:p>
            <a:pPr indent="191995"/>
            <a:r>
              <a:rPr lang="ru-RU" sz="2667" b="1" dirty="0">
                <a:solidFill>
                  <a:srgbClr val="002060"/>
                </a:solidFill>
              </a:rPr>
              <a:t>Статья 9.5. Нарушение установленного порядка строительства, реконструкции, капитального ремонта объекта капитального строительства, ввода его в эксплуатацию</a:t>
            </a:r>
            <a:endParaRPr lang="ru-RU" sz="2667" dirty="0">
              <a:solidFill>
                <a:srgbClr val="002060"/>
              </a:solidFill>
            </a:endParaRPr>
          </a:p>
        </p:txBody>
      </p:sp>
      <p:sp>
        <p:nvSpPr>
          <p:cNvPr id="4" name="Прямоугольник 3"/>
          <p:cNvSpPr/>
          <p:nvPr/>
        </p:nvSpPr>
        <p:spPr>
          <a:xfrm>
            <a:off x="431371" y="2084852"/>
            <a:ext cx="10657184" cy="4524315"/>
          </a:xfrm>
          <a:prstGeom prst="rect">
            <a:avLst/>
          </a:prstGeom>
        </p:spPr>
        <p:txBody>
          <a:bodyPr wrap="square">
            <a:spAutoFit/>
          </a:bodyPr>
          <a:lstStyle/>
          <a:p>
            <a:pPr marL="457189" indent="-457189">
              <a:buAutoNum type="arabicPeriod"/>
            </a:pPr>
            <a:r>
              <a:rPr lang="ru-RU" sz="2400" b="1" dirty="0">
                <a:solidFill>
                  <a:srgbClr val="002060"/>
                </a:solidFill>
              </a:rPr>
              <a:t>Строительство, реконструкция объектов капитального строительства без разрешения на строительство в случае, если для осуществления строительства, реконструкции объектов капитального строительства предусмотрено получение разрешений на строительство, -</a:t>
            </a:r>
          </a:p>
          <a:p>
            <a:r>
              <a:rPr lang="ru-RU" sz="2400" dirty="0">
                <a:solidFill>
                  <a:srgbClr val="002060"/>
                </a:solidFill>
              </a:rPr>
              <a:t>влекут наложение административного штрафа на граждан в размере от двух тысяч до пяти тысяч рублей; на должностных лиц - от двадцати тысяч до пятидесяти тысяч рублей; на лиц, осуществляющих предпринимательскую деятельность без образования юридического лица, - от двадцати тысяч до пятидесяти тысяч рублей или административное приостановление их деятельности на срок до девяноста суток; на юридических лиц - от пятисот тысяч до одного миллиона рублей или административное приостановление их деятельности на срок до девяноста суток.</a:t>
            </a:r>
            <a:endParaRPr lang="ru-RU" sz="2400" b="1" dirty="0">
              <a:solidFill>
                <a:srgbClr val="002060"/>
              </a:solidFill>
            </a:endParaRPr>
          </a:p>
        </p:txBody>
      </p:sp>
    </p:spTree>
    <p:extLst>
      <p:ext uri="{BB962C8B-B14F-4D97-AF65-F5344CB8AC3E}">
        <p14:creationId xmlns:p14="http://schemas.microsoft.com/office/powerpoint/2010/main" xmlns="" val="17042460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371" y="644691"/>
            <a:ext cx="11329259" cy="5632311"/>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2. Нарушение сроков направления в уполномоченные на осуществление государственного строительного надзора федеральный орган исполнительной власти, Государственную корпорацию по атомной энергии "</a:t>
            </a:r>
            <a:r>
              <a:rPr lang="ru-RU" sz="2400" b="1" dirty="0" err="1">
                <a:solidFill>
                  <a:srgbClr val="002060"/>
                </a:solidFill>
                <a:ea typeface="Times New Roman" panose="02020603050405020304" pitchFamily="18" charset="0"/>
                <a:cs typeface="Times New Roman" panose="02020603050405020304" pitchFamily="18" charset="0"/>
              </a:rPr>
              <a:t>Росатом</a:t>
            </a:r>
            <a:r>
              <a:rPr lang="ru-RU" sz="2400" b="1" dirty="0">
                <a:solidFill>
                  <a:srgbClr val="002060"/>
                </a:solidFill>
                <a:ea typeface="Times New Roman" panose="02020603050405020304" pitchFamily="18" charset="0"/>
                <a:cs typeface="Times New Roman" panose="02020603050405020304" pitchFamily="18" charset="0"/>
              </a:rPr>
              <a:t>", орган исполнительной власти субъекта Российской Федерации извещения о начале строительства, реконструкции объектов капитального строительства или не уведомление уполномоченных на осуществление государственного строительного надзора федерального органа исполнительной власти, Государственной корпорации по атомной энергии "</a:t>
            </a:r>
            <a:r>
              <a:rPr lang="ru-RU" sz="2400" b="1" dirty="0" err="1">
                <a:solidFill>
                  <a:srgbClr val="002060"/>
                </a:solidFill>
                <a:ea typeface="Times New Roman" panose="02020603050405020304" pitchFamily="18" charset="0"/>
                <a:cs typeface="Times New Roman" panose="02020603050405020304" pitchFamily="18" charset="0"/>
              </a:rPr>
              <a:t>Росатом</a:t>
            </a:r>
            <a:r>
              <a:rPr lang="ru-RU" sz="2400" b="1" dirty="0">
                <a:solidFill>
                  <a:srgbClr val="002060"/>
                </a:solidFill>
                <a:ea typeface="Times New Roman" panose="02020603050405020304" pitchFamily="18" charset="0"/>
                <a:cs typeface="Times New Roman" panose="02020603050405020304" pitchFamily="18" charset="0"/>
              </a:rPr>
              <a:t>", органа исполнительной власти субъекта Российской Федерации о сроках завершения работ, которые подлежат проверке,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на граждан в размере от пятисот до одной тысячи рублей; на должностных лиц - от десяти тысяч до тридцати тысяч рублей; на лиц, осуществляющих предпринимательскую деятельность без образования юридического лица, - от десяти тысяч до сорока тысяч рублей; на юридических лиц - от ста тысяч до трехсот тысяч рублей.</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7346389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27381" y="548680"/>
            <a:ext cx="10753195" cy="5262979"/>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3. Продолжение работ до составления актов об устранении выявленных уполномоченными на осуществление государственного строительного надзора федеральным органом исполнительной власти, Государственной корпорацией по атомной энергии "</a:t>
            </a:r>
            <a:r>
              <a:rPr lang="ru-RU" sz="2400" b="1" dirty="0" err="1">
                <a:solidFill>
                  <a:srgbClr val="002060"/>
                </a:solidFill>
                <a:ea typeface="Times New Roman" panose="02020603050405020304" pitchFamily="18" charset="0"/>
                <a:cs typeface="Times New Roman" panose="02020603050405020304" pitchFamily="18" charset="0"/>
              </a:rPr>
              <a:t>Росатом</a:t>
            </a:r>
            <a:r>
              <a:rPr lang="ru-RU" sz="2400" b="1" dirty="0">
                <a:solidFill>
                  <a:srgbClr val="002060"/>
                </a:solidFill>
                <a:ea typeface="Times New Roman" panose="02020603050405020304" pitchFamily="18" charset="0"/>
                <a:cs typeface="Times New Roman" panose="02020603050405020304" pitchFamily="18" charset="0"/>
              </a:rPr>
              <a:t>", органами исполнительной власти субъектов Российской Федерации недостатков при строительстве, реконструкции, капитальном ремонте объектов капитального строительства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на граждан в размере от двух тысяч до пяти тысяч рублей; на должностных лиц - от десяти тысяч до тридцати тысяч рублей; на лиц, осуществляющих предпринимательскую деятельность без образования юридического лица, - от десяти тысяч до сорока тысяч рублей или административное приостановление их деятельности на срок до девяноста суток; на юридических лиц - от пятидесяти тысяч до ста тысяч рублей или административное приостановление их деятельности на срок до девяноста суток.</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4136044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15414" y="674401"/>
            <a:ext cx="10273141" cy="4154984"/>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4. Выдача разрешения на ввод объекта в эксплуатацию при отсутствии заключений уполномоченных на осуществление государственного строительного надзора федерального органа исполнительной власти, Государственной корпорации по атомной энергии "</a:t>
            </a:r>
            <a:r>
              <a:rPr lang="ru-RU" sz="2400" b="1" dirty="0" err="1">
                <a:solidFill>
                  <a:srgbClr val="002060"/>
                </a:solidFill>
                <a:ea typeface="Times New Roman" panose="02020603050405020304" pitchFamily="18" charset="0"/>
                <a:cs typeface="Times New Roman" panose="02020603050405020304" pitchFamily="18" charset="0"/>
              </a:rPr>
              <a:t>Росатом</a:t>
            </a:r>
            <a:r>
              <a:rPr lang="ru-RU" sz="2400" b="1" dirty="0">
                <a:solidFill>
                  <a:srgbClr val="002060"/>
                </a:solidFill>
                <a:ea typeface="Times New Roman" panose="02020603050405020304" pitchFamily="18" charset="0"/>
                <a:cs typeface="Times New Roman" panose="02020603050405020304" pitchFamily="18" charset="0"/>
              </a:rPr>
              <a:t>", органа исполнительной власти субъекта Российской Федерации в случае, если при строительстве, реконструкции объекта капитального строительства законодательством Российской Федерации о градостроительной деятельности предусмотрено осуществление государственного строительного надзора,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на должностных лиц в размере от двадцати тысяч до пятидесяти тысяч рублей.</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04048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19403" y="932723"/>
            <a:ext cx="10273141" cy="3046988"/>
          </a:xfrm>
          <a:prstGeom prst="rect">
            <a:avLst/>
          </a:prstGeom>
        </p:spPr>
        <p:txBody>
          <a:bodyPr wrap="square">
            <a:spAutoFit/>
          </a:bodyPr>
          <a:lstStyle/>
          <a:p>
            <a:pPr indent="457189" algn="just"/>
            <a:r>
              <a:rPr lang="ru-RU" sz="2400" dirty="0">
                <a:solidFill>
                  <a:srgbClr val="002060"/>
                </a:solidFill>
                <a:ea typeface="Times New Roman" panose="02020603050405020304" pitchFamily="18" charset="0"/>
                <a:cs typeface="Times New Roman" panose="02020603050405020304" pitchFamily="18" charset="0"/>
              </a:rPr>
              <a:t>3. Лишение права занимать определенные должности или заниматься определенной деятельностью может назначаться в качестве дополнительного вида наказания и в случаях, когда оно не предусмотрено соответствующей статьей Особенной части настоящего Кодекса в качестве наказания за соответствующее преступление, если с учетом характера и степени общественной опасности совершенного преступления и личности виновного суд признает невозможным сохранение за ним права занимать определенные должности или заниматься определенной деятельностью.</a:t>
            </a:r>
            <a:endParaRPr lang="ru-RU" sz="2133"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5382536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27381" y="1220755"/>
            <a:ext cx="10753195" cy="3253711"/>
          </a:xfrm>
          <a:prstGeom prst="rect">
            <a:avLst/>
          </a:prstGeom>
        </p:spPr>
        <p:txBody>
          <a:bodyPr wrap="square">
            <a:spAutoFit/>
          </a:bodyPr>
          <a:lstStyle/>
          <a:p>
            <a:pPr indent="457189" algn="just">
              <a:lnSpc>
                <a:spcPct val="107000"/>
              </a:lnSpc>
            </a:pPr>
            <a:r>
              <a:rPr lang="ru-RU" sz="2400" b="1" dirty="0">
                <a:solidFill>
                  <a:srgbClr val="002060"/>
                </a:solidFill>
                <a:ea typeface="Times New Roman" panose="02020603050405020304" pitchFamily="18" charset="0"/>
                <a:cs typeface="Calibri" panose="020F0502020204030204" pitchFamily="34" charset="0"/>
              </a:rPr>
              <a:t>5. Эксплуатация объекта капитального строительства без разрешения на ввод его в эксплуатацию, за исключением случаев, если для осуществления строительства, реконструкции, капитального ремонта объектов капитального строительства не требуется выдача разрешения на строительство,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lnSpc>
                <a:spcPct val="107000"/>
              </a:lnSpc>
            </a:pPr>
            <a:r>
              <a:rPr lang="ru-RU" sz="2400" dirty="0">
                <a:solidFill>
                  <a:srgbClr val="002060"/>
                </a:solidFill>
                <a:ea typeface="Times New Roman" panose="02020603050405020304" pitchFamily="18" charset="0"/>
                <a:cs typeface="Calibri" panose="020F0502020204030204" pitchFamily="34" charset="0"/>
              </a:rPr>
              <a:t>влечет наложение административного штрафа на граждан в размере от пятисот до одной тысячи рублей; на должностных лиц - от одной тысячи до двух тысяч рублей; на юридических лиц - от десяти тысяч до двадцати тысяч рублей.</a:t>
            </a:r>
            <a:endParaRPr lang="ru-RU" sz="2400" dirty="0">
              <a:solidFill>
                <a:srgbClr val="002060"/>
              </a:solidFill>
              <a:ea typeface="Calibri" panose="020F0502020204030204" pitchFamily="34" charset="0"/>
              <a:cs typeface="Times New Roman" panose="02020603050405020304" pitchFamily="18" charset="0"/>
            </a:endParaRPr>
          </a:p>
          <a:p>
            <a:pPr>
              <a:lnSpc>
                <a:spcPct val="107000"/>
              </a:lnSpc>
              <a:spcAft>
                <a:spcPts val="1067"/>
              </a:spcAft>
            </a:pPr>
            <a:r>
              <a:rPr lang="ru-RU" sz="2400" dirty="0">
                <a:solidFill>
                  <a:srgbClr val="002060"/>
                </a:solidFill>
                <a:ea typeface="Calibri" panose="020F0502020204030204" pitchFamily="34" charset="0"/>
                <a:cs typeface="Calibri" panose="020F0502020204030204" pitchFamily="34" charset="0"/>
              </a:rPr>
              <a:t> </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7950470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4" name="Прямоугольник 3"/>
          <p:cNvSpPr/>
          <p:nvPr/>
        </p:nvSpPr>
        <p:spPr>
          <a:xfrm>
            <a:off x="335360" y="1220755"/>
            <a:ext cx="11137237" cy="2144498"/>
          </a:xfrm>
          <a:prstGeom prst="rect">
            <a:avLst/>
          </a:prstGeom>
        </p:spPr>
        <p:txBody>
          <a:bodyPr wrap="square">
            <a:spAutoFit/>
          </a:bodyPr>
          <a:lstStyle/>
          <a:p>
            <a:pPr indent="191995"/>
            <a:r>
              <a:rPr lang="ru-RU" sz="2667" b="1" dirty="0">
                <a:solidFill>
                  <a:srgbClr val="002060"/>
                </a:solidFill>
              </a:rPr>
              <a:t>Статья 15.5. Нарушение сроков представления налоговой декларации (расчета по страховым взносам)</a:t>
            </a:r>
          </a:p>
          <a:p>
            <a:pPr indent="191995"/>
            <a:endParaRPr lang="ru-RU" sz="2667" b="1" dirty="0">
              <a:solidFill>
                <a:srgbClr val="002060"/>
              </a:solidFill>
            </a:endParaRPr>
          </a:p>
          <a:p>
            <a:pPr indent="191995"/>
            <a:endParaRPr lang="ru-RU" sz="2667" b="1" dirty="0">
              <a:solidFill>
                <a:srgbClr val="002060"/>
              </a:solidFill>
            </a:endParaRPr>
          </a:p>
          <a:p>
            <a:pPr indent="191995"/>
            <a:endParaRPr lang="ru-RU" sz="2667" b="1" dirty="0">
              <a:solidFill>
                <a:srgbClr val="002060"/>
              </a:solidFill>
            </a:endParaRPr>
          </a:p>
        </p:txBody>
      </p:sp>
      <p:sp>
        <p:nvSpPr>
          <p:cNvPr id="7" name="Прямоугольник 6"/>
          <p:cNvSpPr/>
          <p:nvPr/>
        </p:nvSpPr>
        <p:spPr>
          <a:xfrm>
            <a:off x="335360" y="2468893"/>
            <a:ext cx="10849205" cy="1938992"/>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Нарушение установленных законодательством о налогах и сборах сроков представления налоговой декларации (расчета по страховым взносам) в налоговый орган по месту учета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предупреждение или наложение административного штрафа на должностных лиц в размере от трехсот до пятисот рублей.</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9551625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3" name="Прямоугольник 2"/>
          <p:cNvSpPr/>
          <p:nvPr/>
        </p:nvSpPr>
        <p:spPr>
          <a:xfrm>
            <a:off x="527382" y="932723"/>
            <a:ext cx="9697077" cy="502766"/>
          </a:xfrm>
          <a:prstGeom prst="rect">
            <a:avLst/>
          </a:prstGeom>
        </p:spPr>
        <p:txBody>
          <a:bodyPr wrap="square">
            <a:spAutoFit/>
          </a:bodyPr>
          <a:lstStyle/>
          <a:p>
            <a:pPr indent="191995"/>
            <a:r>
              <a:rPr lang="ru-RU" sz="2667" b="1" dirty="0">
                <a:solidFill>
                  <a:srgbClr val="002060"/>
                </a:solidFill>
              </a:rPr>
              <a:t>Статья 15.14. Нецелевое использование бюджетных средств</a:t>
            </a:r>
            <a:endParaRPr lang="ru-RU" sz="2667" dirty="0">
              <a:solidFill>
                <a:srgbClr val="002060"/>
              </a:solidFill>
            </a:endParaRPr>
          </a:p>
        </p:txBody>
      </p:sp>
      <p:sp>
        <p:nvSpPr>
          <p:cNvPr id="5" name="Прямоугольник 4"/>
          <p:cNvSpPr/>
          <p:nvPr/>
        </p:nvSpPr>
        <p:spPr>
          <a:xfrm>
            <a:off x="239349" y="1602469"/>
            <a:ext cx="11329259" cy="4196020"/>
          </a:xfrm>
          <a:prstGeom prst="rect">
            <a:avLst/>
          </a:prstGeom>
        </p:spPr>
        <p:txBody>
          <a:bodyPr wrap="square">
            <a:spAutoFit/>
          </a:bodyPr>
          <a:lstStyle/>
          <a:p>
            <a:pPr indent="457189" algn="just">
              <a:lnSpc>
                <a:spcPts val="2000"/>
              </a:lnSpc>
            </a:pPr>
            <a:r>
              <a:rPr lang="ru-RU" sz="2400" b="1" dirty="0">
                <a:solidFill>
                  <a:srgbClr val="002060"/>
                </a:solidFill>
                <a:ea typeface="Times New Roman" panose="02020603050405020304" pitchFamily="18" charset="0"/>
                <a:cs typeface="Calibri" panose="020F0502020204030204" pitchFamily="34" charset="0"/>
              </a:rPr>
              <a:t>Нецелевое использование бюджетных средств, выразившееся в направлении средств бюджета бюджетной системы Российской Федерации и оплате денежных обязательств в целях, не соответствующих полностью или частично целям, определенным законом (решением) о бюджете, сводной бюджетной росписью, бюджетной росписью, бюджетной сметой, договором (соглашением) либо иным документом, являющимся правовым основанием предоставления указанных средств, или в направлении средств, полученных из бюджета бюджетной системы Российской Федерации, на цели, не соответствующие целям, определенным договором (соглашением) либо иным документом, являющимся правовым основанием предоставления указанных средств, если такое действие не содержит уголовно наказуемого деяния,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lnSpc>
                <a:spcPts val="2000"/>
              </a:lnSpc>
            </a:pPr>
            <a:r>
              <a:rPr lang="ru-RU" sz="2400" dirty="0">
                <a:solidFill>
                  <a:srgbClr val="002060"/>
                </a:solidFill>
                <a:ea typeface="Times New Roman" panose="02020603050405020304" pitchFamily="18" charset="0"/>
                <a:cs typeface="Calibri" panose="020F0502020204030204" pitchFamily="34" charset="0"/>
              </a:rPr>
              <a:t>влечет наложение административного штрафа на должностных лиц в размере от двадцати тысяч до пятидесяти тысяч рублей или дисквалификацию на срок от одного года до трех лет; на юридических лиц - от 5 до 25 процентов суммы средств, полученных из бюджета бюджетной системы Российской Федерации, использованных не по целевому назначению.</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2552892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3" name="Прямоугольник 2"/>
          <p:cNvSpPr/>
          <p:nvPr/>
        </p:nvSpPr>
        <p:spPr>
          <a:xfrm>
            <a:off x="815414" y="1220755"/>
            <a:ext cx="4341381" cy="502766"/>
          </a:xfrm>
          <a:prstGeom prst="rect">
            <a:avLst/>
          </a:prstGeom>
        </p:spPr>
        <p:txBody>
          <a:bodyPr wrap="none">
            <a:spAutoFit/>
          </a:bodyPr>
          <a:lstStyle/>
          <a:p>
            <a:r>
              <a:rPr lang="ru-RU" sz="2667" b="1" dirty="0">
                <a:solidFill>
                  <a:srgbClr val="002060"/>
                </a:solidFill>
              </a:rPr>
              <a:t> Статья 19.1. Самоуправство</a:t>
            </a:r>
            <a:endParaRPr lang="ru-RU" sz="2667" dirty="0">
              <a:solidFill>
                <a:srgbClr val="002060"/>
              </a:solidFill>
            </a:endParaRPr>
          </a:p>
        </p:txBody>
      </p:sp>
      <p:sp>
        <p:nvSpPr>
          <p:cNvPr id="5" name="Прямоугольник 4"/>
          <p:cNvSpPr/>
          <p:nvPr/>
        </p:nvSpPr>
        <p:spPr>
          <a:xfrm>
            <a:off x="719403" y="2084851"/>
            <a:ext cx="10657184" cy="3046988"/>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Самоуправство, то есть самовольное, вопреки установленному федеральным законом или иным нормативным правовым актом порядку осуществление своего действительного или предполагаемого права, не причинившее существенного вреда гражданам или юридическим лицам, за исключением случаев, предусмотренных статьей 14.9.1 настоящего Кодекса,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предупреждение или наложение административного штрафа на граждан в размере от ста до трехсот рублей; на должностных лиц - от трехсот до пятисот рублей.</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4891650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1220755"/>
            <a:ext cx="10657184" cy="913199"/>
          </a:xfrm>
          <a:prstGeom prst="rect">
            <a:avLst/>
          </a:prstGeom>
        </p:spPr>
        <p:txBody>
          <a:bodyPr wrap="square">
            <a:spAutoFit/>
          </a:bodyPr>
          <a:lstStyle/>
          <a:p>
            <a:r>
              <a:rPr lang="ru-RU" sz="2667" b="1" dirty="0">
                <a:solidFill>
                  <a:srgbClr val="002060"/>
                </a:solidFill>
              </a:rPr>
              <a:t>Статья 19.9. Нарушение порядка предоставления земельных или лесных участков либо водных объектов</a:t>
            </a:r>
            <a:endParaRPr lang="ru-RU" sz="2667" dirty="0">
              <a:solidFill>
                <a:srgbClr val="002060"/>
              </a:solidFill>
            </a:endParaRPr>
          </a:p>
        </p:txBody>
      </p:sp>
      <p:sp>
        <p:nvSpPr>
          <p:cNvPr id="3"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4" name="Прямоугольник 3"/>
          <p:cNvSpPr/>
          <p:nvPr/>
        </p:nvSpPr>
        <p:spPr>
          <a:xfrm>
            <a:off x="815414" y="2372883"/>
            <a:ext cx="10273141" cy="2308324"/>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1. Нарушение должностным лицом установленных законодательством сроков рассмотрения заявлений граждан или юридических лиц о предоставлении находящихся в государственной или муниципальной собственности земельных или лесных участков либо водных объектов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в размере от одной тысячи до пяти тысяч рублей.</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1730590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1" y="740702"/>
            <a:ext cx="10753195" cy="4524315"/>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2. Удовлетворение должностным лицом заявления гражданина или юридического лица о предоставлении находящегося в государственной или муниципальной собственности земельного или лесного участка либо водного объекта, которое в соответствии с законом не может быть удовлетворено,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в размере от десяти тысяч до двадцати тысяч рублей.</a:t>
            </a:r>
            <a:endParaRPr lang="ru-RU" sz="2400" dirty="0">
              <a:solidFill>
                <a:srgbClr val="002060"/>
              </a:solidFill>
              <a:ea typeface="Calibri" panose="020F0502020204030204" pitchFamily="34" charset="0"/>
              <a:cs typeface="Times New Roman" panose="02020603050405020304" pitchFamily="18" charset="0"/>
            </a:endParaRPr>
          </a:p>
          <a:p>
            <a:pPr indent="457189" algn="just"/>
            <a:r>
              <a:rPr lang="ru-RU" sz="2400" b="1" dirty="0">
                <a:solidFill>
                  <a:srgbClr val="002060"/>
                </a:solidFill>
                <a:ea typeface="Times New Roman" panose="02020603050405020304" pitchFamily="18" charset="0"/>
                <a:cs typeface="Times New Roman" panose="02020603050405020304" pitchFamily="18" charset="0"/>
              </a:rPr>
              <a:t>3. Отказ должностного лица в удовлетворении заявления гражданина или юридического лица о предоставлении находящегося в государственной или муниципальной собственности земельного или лесного участка либо водного объекта по не предусмотренным законом основаниям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в размере от пяти тысяч до двенадцати тысяч рублей.</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5119755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19403" y="356659"/>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3" name="Прямоугольник 2"/>
          <p:cNvSpPr/>
          <p:nvPr/>
        </p:nvSpPr>
        <p:spPr>
          <a:xfrm>
            <a:off x="719403" y="1220755"/>
            <a:ext cx="11233248" cy="502766"/>
          </a:xfrm>
          <a:prstGeom prst="rect">
            <a:avLst/>
          </a:prstGeom>
        </p:spPr>
        <p:txBody>
          <a:bodyPr wrap="square">
            <a:spAutoFit/>
          </a:bodyPr>
          <a:lstStyle/>
          <a:p>
            <a:r>
              <a:rPr lang="ru-RU" sz="2667" b="1" dirty="0">
                <a:solidFill>
                  <a:srgbClr val="002060"/>
                </a:solidFill>
              </a:rPr>
              <a:t>Статья 19.28. Незаконное вознаграждение от имени юридического лица</a:t>
            </a:r>
            <a:endParaRPr lang="ru-RU" sz="2667" dirty="0">
              <a:solidFill>
                <a:srgbClr val="002060"/>
              </a:solidFill>
            </a:endParaRPr>
          </a:p>
        </p:txBody>
      </p:sp>
      <p:sp>
        <p:nvSpPr>
          <p:cNvPr id="4" name="Прямоугольник 3"/>
          <p:cNvSpPr/>
          <p:nvPr/>
        </p:nvSpPr>
        <p:spPr>
          <a:xfrm>
            <a:off x="623392" y="1988840"/>
            <a:ext cx="10945216" cy="2913618"/>
          </a:xfrm>
          <a:prstGeom prst="rect">
            <a:avLst/>
          </a:prstGeom>
        </p:spPr>
        <p:txBody>
          <a:bodyPr wrap="square">
            <a:spAutoFit/>
          </a:bodyPr>
          <a:lstStyle/>
          <a:p>
            <a:pPr indent="457189" algn="just">
              <a:lnSpc>
                <a:spcPts val="2000"/>
              </a:lnSpc>
            </a:pPr>
            <a:r>
              <a:rPr lang="ru-RU" sz="2400" b="1" dirty="0">
                <a:solidFill>
                  <a:srgbClr val="002060"/>
                </a:solidFill>
                <a:ea typeface="Times New Roman" panose="02020603050405020304" pitchFamily="18" charset="0"/>
                <a:cs typeface="Times New Roman" panose="02020603050405020304" pitchFamily="18" charset="0"/>
              </a:rPr>
              <a:t>1. Незаконные передача, предложение или обещание от имени или в интересах юридического лица должностному лицу, лицу, выполняющему управленческие функции в коммерческой или иной организации, иностранному должностному лицу либо должностному лицу публичной международной организации денег, ценных бумаг, иного имущества, оказание ему услуг имущественного характера, предоставление имущественных прав за совершение в интересах данного юридического лица должностным лицом, лицом, выполняющим управленческие функции в коммерческой или иной организации, иностранным должностным лицом либо должностным лицом публичной международной организации действия (бездействие), связанного с занимаемым ими служебным положением, -</a:t>
            </a:r>
            <a:endParaRPr lang="ru-RU" sz="2133" b="1"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1514364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3" y="932723"/>
            <a:ext cx="10177131" cy="3046988"/>
          </a:xfrm>
          <a:prstGeom prst="rect">
            <a:avLst/>
          </a:prstGeom>
        </p:spPr>
        <p:txBody>
          <a:bodyPr wrap="square">
            <a:spAutoFit/>
          </a:bodyPr>
          <a:lstStyle/>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на юридических лиц в размере до трехкратной суммы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но не менее одного миллиона рублей с конфискацией денег, ценных бумаг, иного имущества или стоимости услуг имущественного характера, иных имущественных прав.</a:t>
            </a:r>
            <a:endParaRPr lang="ru-RU" sz="2133"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5204742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548681"/>
            <a:ext cx="10561173" cy="3416320"/>
          </a:xfrm>
          <a:prstGeom prst="rect">
            <a:avLst/>
          </a:prstGeom>
        </p:spPr>
        <p:txBody>
          <a:bodyPr wrap="square">
            <a:spAutoFit/>
          </a:bodyPr>
          <a:lstStyle/>
          <a:p>
            <a:pPr indent="191995" algn="just"/>
            <a:r>
              <a:rPr lang="ru-RU" sz="2400" b="1" dirty="0">
                <a:solidFill>
                  <a:srgbClr val="002060"/>
                </a:solidFill>
              </a:rPr>
              <a:t>2. Действия, предусмотренные частью 1 настоящей статьи, совершенные в крупном размере, -</a:t>
            </a:r>
          </a:p>
          <a:p>
            <a:pPr indent="191995" algn="just"/>
            <a:r>
              <a:rPr lang="ru-RU" sz="2400" dirty="0">
                <a:solidFill>
                  <a:srgbClr val="002060"/>
                </a:solidFill>
              </a:rPr>
              <a:t>влекут наложение административного штрафа на юридических лиц до тридцатикратного размера суммы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но не менее двадцати миллионов рублей с конфискацией денег, ценных бумаг, иного имущества или стоимости услуг имущественного характера, иных имущественных прав.</a:t>
            </a:r>
          </a:p>
        </p:txBody>
      </p:sp>
    </p:spTree>
    <p:extLst>
      <p:ext uri="{BB962C8B-B14F-4D97-AF65-F5344CB8AC3E}">
        <p14:creationId xmlns:p14="http://schemas.microsoft.com/office/powerpoint/2010/main" xmlns="" val="40518301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412791"/>
            <a:ext cx="10657184" cy="3416320"/>
          </a:xfrm>
          <a:prstGeom prst="rect">
            <a:avLst/>
          </a:prstGeom>
        </p:spPr>
        <p:txBody>
          <a:bodyPr wrap="square">
            <a:spAutoFit/>
          </a:bodyPr>
          <a:lstStyle/>
          <a:p>
            <a:pPr indent="191995" algn="just"/>
            <a:r>
              <a:rPr lang="ru-RU" sz="2400" b="1" dirty="0">
                <a:solidFill>
                  <a:srgbClr val="002060"/>
                </a:solidFill>
              </a:rPr>
              <a:t>3. Действия, предусмотренные частью 1 настоящей статьи, совершенные в особо крупном размере, -</a:t>
            </a:r>
          </a:p>
          <a:p>
            <a:pPr indent="191995" algn="just"/>
            <a:r>
              <a:rPr lang="ru-RU" sz="2400" dirty="0">
                <a:solidFill>
                  <a:srgbClr val="002060"/>
                </a:solidFill>
              </a:rPr>
              <a:t>влекут наложение административного штрафа на юридических лиц в размере до стократной суммы денежных средств, стоимости ценных бумаг, иного имущества, услуг имущественного характера, иных имущественных прав, незаконно переданных или оказанных либо обещанных или предложенных от имени юридического лица, но не менее ста миллионов рублей с конфискацией денег, ценных бумаг, иного имущества или стоимости услуг имущественного характера, иных имущественных прав.</a:t>
            </a:r>
          </a:p>
        </p:txBody>
      </p:sp>
    </p:spTree>
    <p:extLst>
      <p:ext uri="{BB962C8B-B14F-4D97-AF65-F5344CB8AC3E}">
        <p14:creationId xmlns:p14="http://schemas.microsoft.com/office/powerpoint/2010/main" xmlns="" val="700497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371" y="644691"/>
            <a:ext cx="11137237" cy="3416320"/>
          </a:xfrm>
          <a:prstGeom prst="rect">
            <a:avLst/>
          </a:prstGeom>
        </p:spPr>
        <p:txBody>
          <a:bodyPr wrap="square">
            <a:spAutoFit/>
          </a:bodyPr>
          <a:lstStyle/>
          <a:p>
            <a:pPr indent="191995" algn="just"/>
            <a:r>
              <a:rPr lang="ru-RU" sz="2400" dirty="0">
                <a:solidFill>
                  <a:srgbClr val="002060"/>
                </a:solidFill>
              </a:rPr>
              <a:t>4. В случае назначения этого вида наказания в качестве дополнительного к обязательным работам, исправительным работам, ограничению свободы, а также при условном осуждении его срок исчисляется с момента вступления приговора суда в законную силу. В случае назначения лишения права занимать определенные должности или заниматься определенной деятельностью в качестве дополнительного вида наказания к аресту, содержанию в дисциплинарной воинской части, принудительным работам, лишению свободы оно распространяется на все время отбывания указанных основных видов наказаний, но при этом его срок исчисляется с момента их отбытия.</a:t>
            </a:r>
          </a:p>
        </p:txBody>
      </p:sp>
    </p:spTree>
    <p:extLst>
      <p:ext uri="{BB962C8B-B14F-4D97-AF65-F5344CB8AC3E}">
        <p14:creationId xmlns:p14="http://schemas.microsoft.com/office/powerpoint/2010/main" xmlns="" val="24094342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23393" y="10295"/>
            <a:ext cx="10080095" cy="6731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3733" b="1" dirty="0">
                <a:solidFill>
                  <a:srgbClr val="002060"/>
                </a:solidFill>
              </a:rPr>
              <a:t>КоАП РФ</a:t>
            </a:r>
          </a:p>
        </p:txBody>
      </p:sp>
      <p:sp>
        <p:nvSpPr>
          <p:cNvPr id="3" name="Прямоугольник 2"/>
          <p:cNvSpPr/>
          <p:nvPr/>
        </p:nvSpPr>
        <p:spPr>
          <a:xfrm>
            <a:off x="527381" y="644691"/>
            <a:ext cx="10890707" cy="1734064"/>
          </a:xfrm>
          <a:prstGeom prst="rect">
            <a:avLst/>
          </a:prstGeom>
        </p:spPr>
        <p:txBody>
          <a:bodyPr wrap="square">
            <a:spAutoFit/>
          </a:bodyPr>
          <a:lstStyle/>
          <a:p>
            <a:r>
              <a:rPr lang="ru-RU" sz="2667" b="1" dirty="0">
                <a:solidFill>
                  <a:srgbClr val="002060"/>
                </a:solidFill>
              </a:rPr>
              <a:t>Статья 19.29. Незаконное привлечение к трудовой деятельности либо к выполнению работ или оказанию услуг государственного или муниципального служащего либо бывшего государственного или муниципального служащего</a:t>
            </a:r>
            <a:endParaRPr lang="ru-RU" sz="2667" dirty="0">
              <a:solidFill>
                <a:srgbClr val="002060"/>
              </a:solidFill>
            </a:endParaRPr>
          </a:p>
        </p:txBody>
      </p:sp>
      <p:sp>
        <p:nvSpPr>
          <p:cNvPr id="4" name="Прямоугольник 3"/>
          <p:cNvSpPr/>
          <p:nvPr/>
        </p:nvSpPr>
        <p:spPr>
          <a:xfrm>
            <a:off x="335360" y="2372883"/>
            <a:ext cx="11521280" cy="4154984"/>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Привлечение работодателем либо заказчиком работ (услуг) к трудовой деятельности на условиях трудового договора либо к выполнению работ или оказанию услуг на условиях гражданско-правового договора государственного или муниципального служащего, замещающего должность, включенную в перечень, установленный нормативными правовыми актами, либо бывшего государственного или муниципального служащего, замещавшего такую должность, с нарушением требований, предусмотренных Федеральным законом от 25 декабря 2008 года N 273-ФЗ "О противодействии коррупции",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влечет наложение административного штрафа на граждан в размере от двух тысяч до четырех тысяч рублей; на должностных лиц - от двадцати тысяч до пятидесяти тысяч рублей; на юридических лиц - от ста тысяч до пятисот тысяч рублей.</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5836089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67541" y="1220755"/>
            <a:ext cx="7776864" cy="1936299"/>
          </a:xfrm>
          <a:prstGeom prst="rect">
            <a:avLst/>
          </a:prstGeom>
        </p:spPr>
        <p:txBody>
          <a:bodyPr wrap="square">
            <a:spAutoFit/>
          </a:bodyPr>
          <a:lstStyle/>
          <a:p>
            <a:pPr algn="ctr">
              <a:lnSpc>
                <a:spcPct val="107000"/>
              </a:lnSpc>
              <a:spcAft>
                <a:spcPts val="1067"/>
              </a:spcAft>
            </a:pPr>
            <a:r>
              <a:rPr lang="ru-RU" sz="3733" b="1" dirty="0">
                <a:solidFill>
                  <a:srgbClr val="002060"/>
                </a:solidFill>
                <a:ea typeface="Calibri" panose="020F0502020204030204" pitchFamily="34" charset="0"/>
                <a:cs typeface="Times New Roman" panose="02020603050405020304" pitchFamily="18" charset="0"/>
              </a:rPr>
              <a:t>Гражданско-правовая ответственность за совершенные коррупционные правонарушения</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9349" y="3044957"/>
            <a:ext cx="4164267" cy="3139467"/>
          </a:xfrm>
          <a:prstGeom prst="rect">
            <a:avLst/>
          </a:prstGeom>
        </p:spPr>
      </p:pic>
    </p:spTree>
    <p:extLst>
      <p:ext uri="{BB962C8B-B14F-4D97-AF65-F5344CB8AC3E}">
        <p14:creationId xmlns:p14="http://schemas.microsoft.com/office/powerpoint/2010/main" xmlns="" val="289783323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4" y="860710"/>
            <a:ext cx="10561173" cy="3785652"/>
          </a:xfrm>
          <a:prstGeom prst="rect">
            <a:avLst/>
          </a:prstGeom>
        </p:spPr>
        <p:txBody>
          <a:bodyPr wrap="square">
            <a:spAutoFit/>
          </a:bodyPr>
          <a:lstStyle/>
          <a:p>
            <a:r>
              <a:rPr lang="ru-RU" sz="2400" b="1" dirty="0">
                <a:solidFill>
                  <a:srgbClr val="002060"/>
                </a:solidFill>
              </a:rPr>
              <a:t>Привлечение к гражданско-правовой ответственности </a:t>
            </a:r>
            <a:r>
              <a:rPr lang="ru-RU" sz="2400" dirty="0">
                <a:solidFill>
                  <a:srgbClr val="002060"/>
                </a:solidFill>
              </a:rPr>
              <a:t>за коррупционные правонарушения. Это основано на конституционной норме: "Каждый имеет право на возмещение государством вреда, причиненного незаконными действиями (или бездействием) органов государственной власти или их должностных лиц" (ст. 53 Конституции РФ). Конституционный Суд РФ в Определении от 01.01.01 г. N 22- подчеркнул, что гражданским законодательством установлены дополнительные гарантии для защиты прав граждан и юридических лиц от незаконных действий (бездействия) органов государственной власти, направленные на реализацию положений ст. 52 и ст. 53 Конституции РФ. </a:t>
            </a:r>
          </a:p>
        </p:txBody>
      </p:sp>
    </p:spTree>
    <p:extLst>
      <p:ext uri="{BB962C8B-B14F-4D97-AF65-F5344CB8AC3E}">
        <p14:creationId xmlns:p14="http://schemas.microsoft.com/office/powerpoint/2010/main" xmlns="" val="9123636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9995" y="735633"/>
            <a:ext cx="10177131" cy="1938992"/>
          </a:xfrm>
          <a:prstGeom prst="rect">
            <a:avLst/>
          </a:prstGeom>
        </p:spPr>
        <p:txBody>
          <a:bodyPr wrap="square">
            <a:spAutoFit/>
          </a:bodyPr>
          <a:lstStyle/>
          <a:p>
            <a:r>
              <a:rPr lang="ru-RU" sz="2400" dirty="0">
                <a:solidFill>
                  <a:srgbClr val="002060"/>
                </a:solidFill>
              </a:rPr>
              <a:t>Известно, что основной целью коррупционеров является получение благ материального характера. В ГК РФ имеются две главы, играющие важную роль в ликвидации последствий коррупционных правонарушений. Это гл. 59 "Обязательства вследствие причинения вреда" и глава 60 "Обязательства вследствие неосновательного обогащения". </a:t>
            </a:r>
          </a:p>
        </p:txBody>
      </p:sp>
    </p:spTree>
    <p:extLst>
      <p:ext uri="{BB962C8B-B14F-4D97-AF65-F5344CB8AC3E}">
        <p14:creationId xmlns:p14="http://schemas.microsoft.com/office/powerpoint/2010/main" xmlns="" val="1606759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4" y="548681"/>
            <a:ext cx="9985109" cy="4524315"/>
          </a:xfrm>
          <a:prstGeom prst="rect">
            <a:avLst/>
          </a:prstGeom>
        </p:spPr>
        <p:txBody>
          <a:bodyPr wrap="square">
            <a:spAutoFit/>
          </a:bodyPr>
          <a:lstStyle/>
          <a:p>
            <a:r>
              <a:rPr lang="ru-RU" sz="2400" dirty="0">
                <a:solidFill>
                  <a:srgbClr val="002060"/>
                </a:solidFill>
              </a:rPr>
              <a:t>В ст. 1069 ГК РФ предусмотрено, что вред, причиненный гражданину или юридическому лицу в результате незаконных действий (бездействия) государственных органов, органов местного самоуправления либо должностных лиц этих органов, в том числе в результате издания не соответствующего закону или иному правовому акту акта государственного органа или органа местного самоуправления, подлежит возмещению за счет соответственно казны Российской Федерации, казны субъекта Российской Федерации или казны муниципального образования. Удовлетворяя требование о возмещении вреда в соответствии со ст. 1082 ГК РФ, суд в зависимости от обстоятельств дела может обязать лицо, ответственное за причинение вреда, возместить вред в натуре или возместить причиненные убытки. </a:t>
            </a:r>
          </a:p>
        </p:txBody>
      </p:sp>
    </p:spTree>
    <p:extLst>
      <p:ext uri="{BB962C8B-B14F-4D97-AF65-F5344CB8AC3E}">
        <p14:creationId xmlns:p14="http://schemas.microsoft.com/office/powerpoint/2010/main" xmlns="" val="4894764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1" y="164638"/>
            <a:ext cx="10657184" cy="5632311"/>
          </a:xfrm>
          <a:prstGeom prst="rect">
            <a:avLst/>
          </a:prstGeom>
        </p:spPr>
        <p:txBody>
          <a:bodyPr wrap="square">
            <a:spAutoFit/>
          </a:bodyPr>
          <a:lstStyle/>
          <a:p>
            <a:r>
              <a:rPr lang="ru-RU" sz="2400" dirty="0">
                <a:solidFill>
                  <a:srgbClr val="002060"/>
                </a:solidFill>
              </a:rPr>
              <a:t>Понятие убытков раскрывается в п. 2 ст. 15 ГК РФ. Под убытками понимаются расходы, которые лицо произвело или должно будет произвести для восстановления его нарушенного права, а также утрата или повреждение его имущества (реальный ущерб) и неполученные доходы, которые это лицо получило бы при обычных условиях гражданского оборота, если бы его право не было нарушено (упущенная выгода). Именно таким образом может строиться защита лиц, пострадавших от действий или бездействия коррупционеров. Возврат имущества, переданного в результате коррупционной сделки, может основываться на ст. 1102 ГК РФ: "Лицо, которое без установленных законом, иными правовыми актами или сделкой оснований приобрело или сберегло имущество (приобретатель) за счет другого лица (потерпевшего), обязано возвратить последнему неосновательно приобретенное или </a:t>
            </a:r>
          </a:p>
          <a:p>
            <a:r>
              <a:rPr lang="ru-RU" sz="2400" dirty="0">
                <a:solidFill>
                  <a:srgbClr val="002060"/>
                </a:solidFill>
              </a:rPr>
              <a:t>сбереженное имущество (неосновательное обогащение), за исключением случаев, предусмотренных ст. 1109 ГК РФ".</a:t>
            </a:r>
          </a:p>
        </p:txBody>
      </p:sp>
    </p:spTree>
    <p:extLst>
      <p:ext uri="{BB962C8B-B14F-4D97-AF65-F5344CB8AC3E}">
        <p14:creationId xmlns:p14="http://schemas.microsoft.com/office/powerpoint/2010/main" xmlns="" val="31789430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2" y="644691"/>
            <a:ext cx="10561173" cy="3046988"/>
          </a:xfrm>
          <a:prstGeom prst="rect">
            <a:avLst/>
          </a:prstGeom>
        </p:spPr>
        <p:txBody>
          <a:bodyPr wrap="square">
            <a:spAutoFit/>
          </a:bodyPr>
          <a:lstStyle/>
          <a:p>
            <a:r>
              <a:rPr lang="ru-RU" sz="2400" dirty="0">
                <a:solidFill>
                  <a:srgbClr val="002060"/>
                </a:solidFill>
              </a:rPr>
              <a:t>Требование гражданско-правового характера может предъявляться самостоятельно и в виде гражданского иска в уголовном судопроизводстве. В последнем случае необходимы основания полагать, что имущественный вред причинен физическому или юридическому лицу непосредственно преступлением. Решение о признании гражданским истцом оформляется определением суда или постановлением судьи, следователя, дознавателя. Гражданский истец может предъявить гражданский иск и для имущественной компенсации морального вреда. </a:t>
            </a:r>
          </a:p>
        </p:txBody>
      </p:sp>
    </p:spTree>
    <p:extLst>
      <p:ext uri="{BB962C8B-B14F-4D97-AF65-F5344CB8AC3E}">
        <p14:creationId xmlns:p14="http://schemas.microsoft.com/office/powerpoint/2010/main" xmlns="" val="331055336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75520" y="1508787"/>
            <a:ext cx="7776864" cy="1936299"/>
          </a:xfrm>
          <a:prstGeom prst="rect">
            <a:avLst/>
          </a:prstGeom>
        </p:spPr>
        <p:txBody>
          <a:bodyPr wrap="square">
            <a:spAutoFit/>
          </a:bodyPr>
          <a:lstStyle/>
          <a:p>
            <a:pPr algn="ctr">
              <a:lnSpc>
                <a:spcPct val="107000"/>
              </a:lnSpc>
              <a:spcAft>
                <a:spcPts val="1067"/>
              </a:spcAft>
            </a:pPr>
            <a:r>
              <a:rPr lang="ru-RU" sz="3733" b="1" dirty="0">
                <a:solidFill>
                  <a:srgbClr val="002060"/>
                </a:solidFill>
                <a:ea typeface="Calibri" panose="020F0502020204030204" pitchFamily="34" charset="0"/>
                <a:cs typeface="Times New Roman" panose="02020603050405020304" pitchFamily="18" charset="0"/>
              </a:rPr>
              <a:t>Дисциплинарная ответственность за совершенные коррупционные правонарушения</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496267" y="3044957"/>
            <a:ext cx="3429000" cy="3429000"/>
          </a:xfrm>
          <a:prstGeom prst="rect">
            <a:avLst/>
          </a:prstGeom>
        </p:spPr>
      </p:pic>
    </p:spTree>
    <p:extLst>
      <p:ext uri="{BB962C8B-B14F-4D97-AF65-F5344CB8AC3E}">
        <p14:creationId xmlns:p14="http://schemas.microsoft.com/office/powerpoint/2010/main" xmlns="" val="30483521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740701"/>
            <a:ext cx="10657184" cy="3046988"/>
          </a:xfrm>
          <a:prstGeom prst="rect">
            <a:avLst/>
          </a:prstGeom>
        </p:spPr>
        <p:txBody>
          <a:bodyPr wrap="square">
            <a:spAutoFit/>
          </a:bodyPr>
          <a:lstStyle/>
          <a:p>
            <a:r>
              <a:rPr lang="ru-RU" sz="2400" b="1" dirty="0">
                <a:solidFill>
                  <a:srgbClr val="002060"/>
                </a:solidFill>
              </a:rPr>
              <a:t>Дисциплинарной ответственности (существует два вида): </a:t>
            </a:r>
            <a:r>
              <a:rPr lang="ru-RU" sz="2400" dirty="0">
                <a:solidFill>
                  <a:srgbClr val="002060"/>
                </a:solidFill>
              </a:rPr>
              <a:t>предусмотренная Трудовым кодексом РФ (общая) и та, которую несут отдельные категории работников в соответствии с федеральными законами, уставами и положениями о дисциплине (специальная). Дисциплинарная ответственность государственных служащих относится к специальной, т. е. предполагает наличие других мер взыскания помимо общих. Порядок привлечения государственного гражданского служащего к дисциплинарной ответственности предусмотрен законодательством о государственной службе. </a:t>
            </a:r>
          </a:p>
        </p:txBody>
      </p:sp>
    </p:spTree>
    <p:extLst>
      <p:ext uri="{BB962C8B-B14F-4D97-AF65-F5344CB8AC3E}">
        <p14:creationId xmlns:p14="http://schemas.microsoft.com/office/powerpoint/2010/main" xmlns="" val="22368830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1" y="548681"/>
            <a:ext cx="10465163" cy="4154984"/>
          </a:xfrm>
          <a:prstGeom prst="rect">
            <a:avLst/>
          </a:prstGeom>
        </p:spPr>
        <p:txBody>
          <a:bodyPr wrap="square">
            <a:spAutoFit/>
          </a:bodyPr>
          <a:lstStyle/>
          <a:p>
            <a:r>
              <a:rPr lang="ru-RU" sz="2400" dirty="0">
                <a:solidFill>
                  <a:srgbClr val="002060"/>
                </a:solidFill>
              </a:rPr>
              <a:t>В Федеральный закон от 01.01.2001 N 329-ФЗ  «О государственной гражданской службе» введены правовые нормы, отдельно регулирующие наступление и порядок применения дисциплинарных взысканий за коррупционные нарушения:                                                                                                за несоблюдение гражданским служащим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налагаются следующие взыскания:                                                                                                         1) замечание;                                                                                                                                  2) выговор;                                                                                                                                  3) предупреждение о неполном должностном соответствии. </a:t>
            </a:r>
          </a:p>
        </p:txBody>
      </p:sp>
    </p:spTree>
    <p:extLst>
      <p:ext uri="{BB962C8B-B14F-4D97-AF65-F5344CB8AC3E}">
        <p14:creationId xmlns:p14="http://schemas.microsoft.com/office/powerpoint/2010/main" xmlns="" val="257131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7382" y="260648"/>
            <a:ext cx="11137237" cy="1077218"/>
          </a:xfrm>
          <a:prstGeom prst="rect">
            <a:avLst/>
          </a:prstGeom>
        </p:spPr>
        <p:txBody>
          <a:bodyPr wrap="square">
            <a:spAutoFit/>
          </a:bodyPr>
          <a:lstStyle/>
          <a:p>
            <a:r>
              <a:rPr lang="ru-RU" sz="3200" b="1" dirty="0">
                <a:solidFill>
                  <a:srgbClr val="002060"/>
                </a:solidFill>
              </a:rPr>
              <a:t>УК РФ Статья 141. Воспрепятствование осуществлению избирательных прав или работе избирательных комиссий</a:t>
            </a:r>
            <a:endParaRPr lang="ru-RU" sz="3200" dirty="0">
              <a:solidFill>
                <a:srgbClr val="002060"/>
              </a:solidFill>
            </a:endParaRPr>
          </a:p>
        </p:txBody>
      </p:sp>
      <p:sp>
        <p:nvSpPr>
          <p:cNvPr id="3" name="Прямоугольник 2"/>
          <p:cNvSpPr/>
          <p:nvPr/>
        </p:nvSpPr>
        <p:spPr>
          <a:xfrm>
            <a:off x="527381" y="1412777"/>
            <a:ext cx="10465163" cy="3785652"/>
          </a:xfrm>
          <a:prstGeom prst="rect">
            <a:avLst/>
          </a:prstGeom>
        </p:spPr>
        <p:txBody>
          <a:bodyPr wrap="square">
            <a:spAutoFit/>
          </a:bodyPr>
          <a:lstStyle/>
          <a:p>
            <a:pPr algn="just"/>
            <a:r>
              <a:rPr lang="ru-RU" sz="2400" b="1" dirty="0">
                <a:solidFill>
                  <a:srgbClr val="002060"/>
                </a:solidFill>
              </a:rPr>
              <a:t>1. Воспрепятствование свободному осуществлению гражданином своих избирательных прав или права на участие в референдуме, нарушение тайны голосования, а также воспрепятствование работе избирательных комиссий, комиссий референдума либо деятельности члена избирательной комиссии, комиссии референдума, связанной с исполнением им своих обязанностей, -</a:t>
            </a:r>
          </a:p>
          <a:p>
            <a:pPr algn="just"/>
            <a:r>
              <a:rPr lang="ru-RU" sz="2400" dirty="0">
                <a:solidFill>
                  <a:srgbClr val="002060"/>
                </a:solidFill>
              </a:rPr>
              <a:t>наказывается штрафом в размере до восьмидесяти тысяч рублей или в размере заработной платы или иного дохода осужденного за период до шести месяцев, либо обязательными работами на срок до трехсот шестидесяти часов, либо исправительными работами на срок до одного года.</a:t>
            </a:r>
          </a:p>
        </p:txBody>
      </p:sp>
    </p:spTree>
    <p:extLst>
      <p:ext uri="{BB962C8B-B14F-4D97-AF65-F5344CB8AC3E}">
        <p14:creationId xmlns:p14="http://schemas.microsoft.com/office/powerpoint/2010/main" xmlns="" val="400782973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371" y="452670"/>
            <a:ext cx="10849205" cy="4154984"/>
          </a:xfrm>
          <a:prstGeom prst="rect">
            <a:avLst/>
          </a:prstGeom>
        </p:spPr>
        <p:txBody>
          <a:bodyPr wrap="square">
            <a:spAutoFit/>
          </a:bodyPr>
          <a:lstStyle/>
          <a:p>
            <a:r>
              <a:rPr lang="ru-RU" sz="2400" b="1" dirty="0">
                <a:solidFill>
                  <a:srgbClr val="002060"/>
                </a:solidFill>
              </a:rPr>
              <a:t>В случае: </a:t>
            </a:r>
          </a:p>
          <a:p>
            <a:pPr marL="457189" indent="-457189">
              <a:buAutoNum type="arabicParenR"/>
            </a:pPr>
            <a:r>
              <a:rPr lang="ru-RU" sz="2400" dirty="0">
                <a:solidFill>
                  <a:srgbClr val="002060"/>
                </a:solidFill>
              </a:rPr>
              <a:t>непринятия гражданским служащим мер по предотвращению и (или) урегулированию конфликта интересов, стороной которого он является; </a:t>
            </a:r>
          </a:p>
          <a:p>
            <a:pPr marL="457189" indent="-457189">
              <a:buAutoNum type="arabicParenR"/>
            </a:pPr>
            <a:r>
              <a:rPr lang="ru-RU" sz="2400" dirty="0">
                <a:solidFill>
                  <a:srgbClr val="002060"/>
                </a:solidFill>
              </a:rPr>
              <a:t>непредставления гражданским служащим сведений о своих доходах, расходах, об имуществе и обязательствах имущественного характера, а также о доходах, расходах, об имуществе и обязательствах имущественного характера своих супруги (супруга) и несовершеннолетних детей либо представления заведомо недостоверных или неполных сведений; </a:t>
            </a:r>
          </a:p>
          <a:p>
            <a:pPr marL="457189" indent="-457189">
              <a:buAutoNum type="arabicParenR"/>
            </a:pPr>
            <a:r>
              <a:rPr lang="ru-RU" sz="2400" dirty="0">
                <a:solidFill>
                  <a:srgbClr val="002060"/>
                </a:solidFill>
              </a:rPr>
              <a:t>участия гражданского служащего на платной основе в деятельности органа управления коммерческой организацией, за исключением случаев, установленных федеральным законом; </a:t>
            </a:r>
          </a:p>
        </p:txBody>
      </p:sp>
    </p:spTree>
    <p:extLst>
      <p:ext uri="{BB962C8B-B14F-4D97-AF65-F5344CB8AC3E}">
        <p14:creationId xmlns:p14="http://schemas.microsoft.com/office/powerpoint/2010/main" xmlns="" val="16263066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3" y="452670"/>
            <a:ext cx="10369152" cy="3785652"/>
          </a:xfrm>
          <a:prstGeom prst="rect">
            <a:avLst/>
          </a:prstGeom>
        </p:spPr>
        <p:txBody>
          <a:bodyPr wrap="square">
            <a:spAutoFit/>
          </a:bodyPr>
          <a:lstStyle/>
          <a:p>
            <a:r>
              <a:rPr lang="ru-RU" sz="2400" dirty="0">
                <a:solidFill>
                  <a:srgbClr val="002060"/>
                </a:solidFill>
              </a:rPr>
              <a:t>4) осуществления гражданским служащим предпринимательской деятельности; </a:t>
            </a:r>
          </a:p>
          <a:p>
            <a:r>
              <a:rPr lang="ru-RU" sz="2400" dirty="0">
                <a:solidFill>
                  <a:srgbClr val="002060"/>
                </a:solidFill>
              </a:rPr>
              <a:t>5) вхождения гражданского служащего в состав органов управления,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a:t>
            </a:r>
          </a:p>
          <a:p>
            <a:r>
              <a:rPr lang="ru-RU" sz="2400" dirty="0">
                <a:solidFill>
                  <a:srgbClr val="002060"/>
                </a:solidFill>
              </a:rPr>
              <a:t>международным договором Российской Федерации или законодательством Российской Федерации государственный гражданский служащий </a:t>
            </a:r>
            <a:r>
              <a:rPr lang="ru-RU" sz="2400" b="1" dirty="0">
                <a:solidFill>
                  <a:srgbClr val="002060"/>
                </a:solidFill>
              </a:rPr>
              <a:t>подлежит увольнению в связи с утратой доверия</a:t>
            </a:r>
            <a:r>
              <a:rPr lang="ru-RU" sz="2400" dirty="0">
                <a:solidFill>
                  <a:srgbClr val="002060"/>
                </a:solidFill>
              </a:rPr>
              <a:t>.</a:t>
            </a:r>
          </a:p>
        </p:txBody>
      </p:sp>
    </p:spTree>
    <p:extLst>
      <p:ext uri="{BB962C8B-B14F-4D97-AF65-F5344CB8AC3E}">
        <p14:creationId xmlns:p14="http://schemas.microsoft.com/office/powerpoint/2010/main" xmlns="" val="39038663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9403" y="548680"/>
            <a:ext cx="10081120" cy="2308324"/>
          </a:xfrm>
          <a:prstGeom prst="rect">
            <a:avLst/>
          </a:prstGeom>
        </p:spPr>
        <p:txBody>
          <a:bodyPr wrap="square">
            <a:spAutoFit/>
          </a:bodyPr>
          <a:lstStyle/>
          <a:p>
            <a:r>
              <a:rPr lang="ru-RU" sz="2400" dirty="0">
                <a:solidFill>
                  <a:srgbClr val="002060"/>
                </a:solidFill>
              </a:rPr>
              <a:t>Если представитель нанимателя, которому стало известно о возникновении у гражданского служащего личной заинтересованности, которая приводит или может привести к конфликту интересов, не принял меры по предотвращению и (или) урегулированию конфликта интересов, стороной которого является подчиненный ему гражданский служащий, он также подлежит увольнению в связи с утратой доверия.</a:t>
            </a:r>
          </a:p>
        </p:txBody>
      </p:sp>
    </p:spTree>
    <p:extLst>
      <p:ext uri="{BB962C8B-B14F-4D97-AF65-F5344CB8AC3E}">
        <p14:creationId xmlns:p14="http://schemas.microsoft.com/office/powerpoint/2010/main" xmlns="" val="30244779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15413" y="356659"/>
            <a:ext cx="10081120" cy="5262979"/>
          </a:xfrm>
          <a:prstGeom prst="rect">
            <a:avLst/>
          </a:prstGeom>
        </p:spPr>
        <p:txBody>
          <a:bodyPr wrap="square">
            <a:spAutoFit/>
          </a:bodyPr>
          <a:lstStyle/>
          <a:p>
            <a:r>
              <a:rPr lang="ru-RU" sz="2400" dirty="0">
                <a:solidFill>
                  <a:srgbClr val="002060"/>
                </a:solidFill>
              </a:rPr>
              <a:t>В качестве отдельной меры юридической ответственности при совершении коррупционных нарушений Федеральным законом «О противодействии коррупции» отдельно предусмотрена возможность лишения виновного лица права занимать определенные должности государственной и муниципальной службы. Лишение права занимать определенные должности или заниматься определенной деятельностью является видом уголовного наказания (ст. 47 УК РФ). Лишение права занимать определенные должности или заниматься определенной деятельностью состоит в запрещении занимать должности на государственной службе, в органах местного самоуправления либо заниматься определенной профессиональной или иной деятельностью. Такое наказание устанавливается на срок от одного года до пяти лет в качестве основного вида наказания и на срок от шести месяцев до трех лет в качестве дополнительного вида наказания. </a:t>
            </a:r>
          </a:p>
        </p:txBody>
      </p:sp>
    </p:spTree>
    <p:extLst>
      <p:ext uri="{BB962C8B-B14F-4D97-AF65-F5344CB8AC3E}">
        <p14:creationId xmlns:p14="http://schemas.microsoft.com/office/powerpoint/2010/main" xmlns="" val="4275271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392" y="356659"/>
            <a:ext cx="10369152" cy="5262979"/>
          </a:xfrm>
          <a:prstGeom prst="rect">
            <a:avLst/>
          </a:prstGeom>
        </p:spPr>
        <p:txBody>
          <a:bodyPr wrap="square">
            <a:spAutoFit/>
          </a:bodyPr>
          <a:lstStyle/>
          <a:p>
            <a:r>
              <a:rPr lang="ru-RU" sz="2400" dirty="0">
                <a:solidFill>
                  <a:srgbClr val="002060"/>
                </a:solidFill>
              </a:rPr>
              <a:t>Кроме того, лишение права занимать определенные должности или заниматься определенной деятельностью может назначаться в качестве дополнительного вида наказания, если с учетом характера и степени общественной опасности совершенного преступления и личности виновного суд признает невозможным сохранение за ним права занимать определенные должности или заниматься определенной деятельностью. Также в качестве специфической меры наказания (иные меры наказания) за коррупционные преступления предусмотрена конфискация имущества как принудительное безвозмездное изъятие и обращение в собственность государства на основании обвинительного приговора имущества, полученного в результате совершения преступления. Стоит при этом отметить, что конфискация не предусматривается в качестве основной меры наказания за коррупционные составы преступлений. </a:t>
            </a:r>
          </a:p>
          <a:p>
            <a:r>
              <a:rPr lang="ru-RU" sz="2400" dirty="0">
                <a:solidFill>
                  <a:srgbClr val="002060"/>
                </a:solidFill>
              </a:rPr>
              <a:t> </a:t>
            </a:r>
          </a:p>
        </p:txBody>
      </p:sp>
    </p:spTree>
    <p:extLst>
      <p:ext uri="{BB962C8B-B14F-4D97-AF65-F5344CB8AC3E}">
        <p14:creationId xmlns:p14="http://schemas.microsoft.com/office/powerpoint/2010/main" xmlns="" val="11200611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33441" y="1278459"/>
            <a:ext cx="5909479"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ru-RU" sz="3600" b="1" dirty="0" smtClean="0">
                <a:solidFill>
                  <a:schemeClr val="accent1">
                    <a:lumMod val="75000"/>
                  </a:schemeClr>
                </a:solidFill>
              </a:rPr>
              <a:t>СПАСИБО ЗА ВНИМАНИЕ!</a:t>
            </a:r>
            <a:endParaRPr lang="ru-RU" sz="3600" b="1" dirty="0">
              <a:solidFill>
                <a:schemeClr val="accent1">
                  <a:lumMod val="75000"/>
                </a:schemeClr>
              </a:solidFill>
            </a:endParaRPr>
          </a:p>
        </p:txBody>
      </p:sp>
      <p:pic>
        <p:nvPicPr>
          <p:cNvPr id="1026" name="Picture 2" descr="https://kpi.ua/files/styles/story/public/images-story/n9621.jpg?itok=EHFfIMyx"/>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636327" y="2700644"/>
            <a:ext cx="5157643" cy="29263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82038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15413" y="548681"/>
            <a:ext cx="10177131" cy="5262979"/>
          </a:xfrm>
          <a:prstGeom prst="rect">
            <a:avLst/>
          </a:prstGeom>
        </p:spPr>
        <p:txBody>
          <a:bodyPr wrap="square">
            <a:spAutoFit/>
          </a:bodyPr>
          <a:lstStyle/>
          <a:p>
            <a:pPr indent="457189" algn="just"/>
            <a:r>
              <a:rPr lang="ru-RU" sz="2400" b="1" dirty="0">
                <a:solidFill>
                  <a:srgbClr val="002060"/>
                </a:solidFill>
                <a:ea typeface="Times New Roman" panose="02020603050405020304" pitchFamily="18" charset="0"/>
                <a:cs typeface="Times New Roman" panose="02020603050405020304" pitchFamily="18" charset="0"/>
              </a:rPr>
              <a:t>2. Те же деяния:</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b="1" dirty="0">
                <a:solidFill>
                  <a:srgbClr val="002060"/>
                </a:solidFill>
                <a:ea typeface="Times New Roman" panose="02020603050405020304" pitchFamily="18" charset="0"/>
                <a:cs typeface="Times New Roman" panose="02020603050405020304" pitchFamily="18" charset="0"/>
              </a:rPr>
              <a:t>а) соединенные с подкупом, обманом, принуждением, применением насилия либо с угрозой его применения;</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b="1" dirty="0">
                <a:solidFill>
                  <a:srgbClr val="002060"/>
                </a:solidFill>
                <a:ea typeface="Times New Roman" panose="02020603050405020304" pitchFamily="18" charset="0"/>
                <a:cs typeface="Times New Roman" panose="02020603050405020304" pitchFamily="18" charset="0"/>
              </a:rPr>
              <a:t>б) совершенные лицом с использованием своего служебного положения;</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b="1" dirty="0">
                <a:solidFill>
                  <a:srgbClr val="002060"/>
                </a:solidFill>
                <a:ea typeface="Times New Roman" panose="02020603050405020304" pitchFamily="18" charset="0"/>
                <a:cs typeface="Times New Roman" panose="02020603050405020304" pitchFamily="18" charset="0"/>
              </a:rPr>
              <a:t>в) совершенные группой лиц по предварительному сговору или организованной группой, -</a:t>
            </a:r>
            <a:endParaRPr lang="ru-RU" sz="2400" b="1" dirty="0">
              <a:solidFill>
                <a:srgbClr val="002060"/>
              </a:solidFill>
              <a:ea typeface="Calibri" panose="020F0502020204030204" pitchFamily="34" charset="0"/>
              <a:cs typeface="Times New Roman" panose="02020603050405020304" pitchFamily="18" charset="0"/>
            </a:endParaRPr>
          </a:p>
          <a:p>
            <a:pPr indent="457189" algn="just"/>
            <a:r>
              <a:rPr lang="ru-RU" sz="2400" dirty="0">
                <a:solidFill>
                  <a:srgbClr val="002060"/>
                </a:solidFill>
                <a:ea typeface="Times New Roman" panose="02020603050405020304" pitchFamily="18" charset="0"/>
                <a:cs typeface="Times New Roman" panose="02020603050405020304" pitchFamily="18" charset="0"/>
              </a:rPr>
              <a:t>наказываются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обязательными работами на срок до четырехсот восьмидесяти часов, либо исправительными работами на срок до двух лет, либо принудительными работами на срок до пяти лет, либо арестом на срок до шести месяцев, либо лишением свободы на срок до пяти лет.</a:t>
            </a:r>
            <a:endParaRPr lang="ru-RU" sz="2400" dirty="0">
              <a:solidFill>
                <a:srgbClr val="00206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45556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1244</TotalTime>
  <Words>7801</Words>
  <Application>Microsoft Office PowerPoint</Application>
  <PresentationFormat>Произвольный</PresentationFormat>
  <Paragraphs>225</Paragraphs>
  <Slides>85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85</vt:i4>
      </vt:variant>
    </vt:vector>
  </HeadingPairs>
  <TitlesOfParts>
    <vt:vector size="86" baseType="lpstr">
      <vt:lpstr>Ретро</vt:lpstr>
      <vt:lpstr>ОТВЕТСТВЕННОСТЬ ЗА КОРРУПЦИОННЫЕ ПРАВОНАРУШЕНИЯ</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lpstr>Слайд 64</vt:lpstr>
      <vt:lpstr>Слайд 65</vt:lpstr>
      <vt:lpstr>Слайд 66</vt:lpstr>
      <vt:lpstr>Слайд 67</vt:lpstr>
      <vt:lpstr>Слайд 68</vt:lpstr>
      <vt:lpstr>Слайд 69</vt:lpstr>
      <vt:lpstr>Слайд 70</vt:lpstr>
      <vt:lpstr>Слайд 71</vt:lpstr>
      <vt:lpstr>Слайд 72</vt:lpstr>
      <vt:lpstr>Слайд 73</vt:lpstr>
      <vt:lpstr>Слайд 74</vt:lpstr>
      <vt:lpstr>Слайд 75</vt:lpstr>
      <vt:lpstr>Слайд 76</vt:lpstr>
      <vt:lpstr>Слайд 77</vt:lpstr>
      <vt:lpstr>Слайд 78</vt:lpstr>
      <vt:lpstr>Слайд 79</vt:lpstr>
      <vt:lpstr>Слайд 80</vt:lpstr>
      <vt:lpstr>Слайд 81</vt:lpstr>
      <vt:lpstr>Слайд 82</vt:lpstr>
      <vt:lpstr>Слайд 83</vt:lpstr>
      <vt:lpstr>Слайд 84</vt:lpstr>
      <vt:lpstr>Слайд 85</vt:lpstr>
    </vt:vector>
  </TitlesOfParts>
  <Company>ИДПО "Госзаказ"</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Виктор Петрович Сеньков</dc:creator>
  <cp:lastModifiedBy>Point-12</cp:lastModifiedBy>
  <cp:revision>29</cp:revision>
  <dcterms:created xsi:type="dcterms:W3CDTF">2019-10-11T17:13:52Z</dcterms:created>
  <dcterms:modified xsi:type="dcterms:W3CDTF">2022-11-17T06:47:48Z</dcterms:modified>
</cp:coreProperties>
</file>