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66986496"/>
        <c:axId val="166988032"/>
      </c:barChart>
      <c:catAx>
        <c:axId val="166986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988032"/>
        <c:crosses val="autoZero"/>
        <c:auto val="1"/>
        <c:lblAlgn val="ctr"/>
        <c:lblOffset val="100"/>
      </c:catAx>
      <c:valAx>
        <c:axId val="166988032"/>
        <c:scaling>
          <c:orientation val="minMax"/>
        </c:scaling>
        <c:axPos val="l"/>
        <c:majorGridlines/>
        <c:numFmt formatCode="General" sourceLinked="1"/>
        <c:tickLblPos val="none"/>
        <c:crossAx val="166986496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0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94E-2"/>
                  <c:y val="-5.951649164918934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516554.3</c:v>
                </c:pt>
                <c:pt idx="1">
                  <c:v>108190.3</c:v>
                </c:pt>
                <c:pt idx="2">
                  <c:v>1513374.8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516554.3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108190.3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1513374.8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dLbls/>
        <c:shape val="box"/>
        <c:axId val="168756352"/>
        <c:axId val="168757888"/>
        <c:axId val="0"/>
      </c:bar3DChart>
      <c:catAx>
        <c:axId val="16875635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8757888"/>
        <c:crossesAt val="0"/>
        <c:auto val="1"/>
        <c:lblAlgn val="ctr"/>
        <c:lblOffset val="100"/>
      </c:catAx>
      <c:valAx>
        <c:axId val="168757888"/>
        <c:scaling>
          <c:orientation val="minMax"/>
        </c:scaling>
        <c:delete val="1"/>
        <c:axPos val="l"/>
        <c:numFmt formatCode="#,##0.00" sourceLinked="1"/>
        <c:tickLblPos val="none"/>
        <c:crossAx val="16875635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6"/>
          <c:y val="0.13613956803855573"/>
          <c:w val="0.29881448911261443"/>
          <c:h val="0.43583096262062643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516.6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108.2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96E-3"/>
                  <c:y val="1.932353624973696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1513.4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66440320"/>
        <c:axId val="166519936"/>
        <c:axId val="0"/>
      </c:bar3DChart>
      <c:catAx>
        <c:axId val="1664403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6519936"/>
        <c:crosses val="autoZero"/>
        <c:auto val="1"/>
        <c:lblAlgn val="ctr"/>
        <c:lblOffset val="100"/>
      </c:catAx>
      <c:valAx>
        <c:axId val="166519936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6440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25"/>
                </c:manualLayout>
              </c:layout>
              <c:showVal val="1"/>
            </c:dLbl>
            <c:dLbl>
              <c:idx val="1"/>
              <c:layout>
                <c:manualLayout>
                  <c:x val="-4.5904208407226271E-17"/>
                  <c:y val="0.2047123719063033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2138.1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66687104"/>
        <c:axId val="166688640"/>
        <c:axId val="0"/>
      </c:bar3DChart>
      <c:catAx>
        <c:axId val="1666871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6688640"/>
        <c:crosses val="autoZero"/>
        <c:auto val="1"/>
        <c:lblAlgn val="ctr"/>
        <c:lblOffset val="100"/>
      </c:catAx>
      <c:valAx>
        <c:axId val="166688640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668710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 425,6</c:v>
                </c:pt>
                <c:pt idx="1">
                  <c:v>Акцизы 34,2</c:v>
                </c:pt>
                <c:pt idx="2">
                  <c:v>Налоги на совокупный доход 48,4</c:v>
                </c:pt>
                <c:pt idx="3">
                  <c:v>Гос.пошлина 8,4</c:v>
                </c:pt>
                <c:pt idx="4">
                  <c:v>Доходы от использования имущества 86,3</c:v>
                </c:pt>
                <c:pt idx="5">
                  <c:v>Платежи при пользовании природными ресурсами 11,1</c:v>
                </c:pt>
                <c:pt idx="6">
                  <c:v>Доходы от оказания платных услуг 0,5</c:v>
                </c:pt>
                <c:pt idx="7">
                  <c:v>Доходы от продажи имущества 7,6</c:v>
                </c:pt>
                <c:pt idx="8">
                  <c:v>Штрафы, санкции 1,8</c:v>
                </c:pt>
                <c:pt idx="9">
                  <c:v>Прочие неналоговые доходы 0,8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425.6</c:v>
                </c:pt>
                <c:pt idx="1">
                  <c:v>34.200000000000003</c:v>
                </c:pt>
                <c:pt idx="2">
                  <c:v>48.4</c:v>
                </c:pt>
                <c:pt idx="3">
                  <c:v>8.4</c:v>
                </c:pt>
                <c:pt idx="4">
                  <c:v>86.3</c:v>
                </c:pt>
                <c:pt idx="5">
                  <c:v>11.1</c:v>
                </c:pt>
                <c:pt idx="6">
                  <c:v>0.5</c:v>
                </c:pt>
                <c:pt idx="7">
                  <c:v>7.6</c:v>
                </c:pt>
                <c:pt idx="8">
                  <c:v>1.8</c:v>
                </c:pt>
                <c:pt idx="9">
                  <c:v>0.8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53E-4"/>
          <c:y val="2.09148862938319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6"/>
          <c:w val="0.712860917284306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141 284,2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113638,7</c:v>
                </c:pt>
                <c:pt idx="3">
                  <c:v>Жилищно-коммунальное хозяйство 80 652,0</c:v>
                </c:pt>
                <c:pt idx="4">
                  <c:v>Охрана окружающей среды 14 495,1</c:v>
                </c:pt>
                <c:pt idx="5">
                  <c:v>Образование 1 450 052,5</c:v>
                </c:pt>
                <c:pt idx="6">
                  <c:v>Культура 150 583,1</c:v>
                </c:pt>
                <c:pt idx="7">
                  <c:v>Социальная политика 121 281,7</c:v>
                </c:pt>
                <c:pt idx="8">
                  <c:v>Физическая культура и спорт 71 502,7</c:v>
                </c:pt>
                <c:pt idx="9">
                  <c:v>Средства массовой информации 12 546,1</c:v>
                </c:pt>
                <c:pt idx="10">
                  <c:v>Межбюджетные трансферты 147 225,8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141284.20000000001</c:v>
                </c:pt>
                <c:pt idx="1">
                  <c:v>779.5</c:v>
                </c:pt>
                <c:pt idx="2">
                  <c:v>113638.7</c:v>
                </c:pt>
                <c:pt idx="3">
                  <c:v>80652</c:v>
                </c:pt>
                <c:pt idx="4">
                  <c:v>14495.1</c:v>
                </c:pt>
                <c:pt idx="5">
                  <c:v>1450052.5</c:v>
                </c:pt>
                <c:pt idx="6">
                  <c:v>150583.1</c:v>
                </c:pt>
                <c:pt idx="7">
                  <c:v>121281.7</c:v>
                </c:pt>
                <c:pt idx="8">
                  <c:v>71502.7</c:v>
                </c:pt>
                <c:pt idx="9">
                  <c:v>12546.1</c:v>
                </c:pt>
                <c:pt idx="10">
                  <c:v>147225.79999999999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3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8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31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9E-3"/>
                  <c:y val="1.862957546919636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0.778380110704608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7.2619889295391982E-2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1793420</c:v>
                </c:pt>
                <c:pt idx="1">
                  <c:v>157843.9</c:v>
                </c:pt>
                <c:pt idx="2">
                  <c:v>141284.20000000001</c:v>
                </c:pt>
                <c:pt idx="3">
                  <c:v>14495.1</c:v>
                </c:pt>
                <c:pt idx="4">
                  <c:v>196998.19999999984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228543.5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1089652.7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59589.4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1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63445.8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76786432"/>
        <c:axId val="176808704"/>
        <c:axId val="0"/>
      </c:bar3DChart>
      <c:catAx>
        <c:axId val="176786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6808704"/>
        <c:crosses val="autoZero"/>
        <c:auto val="1"/>
        <c:lblAlgn val="ctr"/>
        <c:lblOffset val="100"/>
      </c:catAx>
      <c:valAx>
        <c:axId val="176808704"/>
        <c:scaling>
          <c:orientation val="minMax"/>
        </c:scaling>
        <c:delete val="1"/>
        <c:axPos val="l"/>
        <c:numFmt formatCode="#,##0.0" sourceLinked="1"/>
        <c:tickLblPos val="none"/>
        <c:crossAx val="1767864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56"/>
          <c:w val="0.698939266150997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43E-2"/>
          <c:y val="0.23855007139057638"/>
          <c:w val="0.92278499725842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7.1531432850863705E-2"/>
                  <c:y val="1.901509000811893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450</a:t>
                    </a:r>
                    <a:r>
                      <a:rPr lang="ru-RU" baseline="0" dirty="0" smtClean="0"/>
                      <a:t> 052,5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1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1450052.5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76705920"/>
        <c:axId val="176707456"/>
      </c:lineChart>
      <c:catAx>
        <c:axId val="176705920"/>
        <c:scaling>
          <c:orientation val="minMax"/>
        </c:scaling>
        <c:delete val="1"/>
        <c:axPos val="b"/>
        <c:numFmt formatCode="General" sourceLinked="1"/>
        <c:tickLblPos val="none"/>
        <c:crossAx val="176707456"/>
        <c:crosses val="autoZero"/>
        <c:auto val="1"/>
        <c:lblAlgn val="ctr"/>
        <c:lblOffset val="100"/>
      </c:catAx>
      <c:valAx>
        <c:axId val="176707456"/>
        <c:scaling>
          <c:orientation val="minMax"/>
        </c:scaling>
        <c:delete val="1"/>
        <c:axPos val="l"/>
        <c:numFmt formatCode="#,##0.00" sourceLinked="1"/>
        <c:tickLblPos val="none"/>
        <c:crossAx val="176705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44393728"/>
        <c:axId val="144395264"/>
        <c:axId val="0"/>
      </c:bar3DChart>
      <c:catAx>
        <c:axId val="144393728"/>
        <c:scaling>
          <c:orientation val="minMax"/>
        </c:scaling>
        <c:delete val="1"/>
        <c:axPos val="b"/>
        <c:tickLblPos val="none"/>
        <c:crossAx val="144395264"/>
        <c:crosses val="autoZero"/>
        <c:auto val="1"/>
        <c:lblAlgn val="ctr"/>
        <c:lblOffset val="100"/>
      </c:catAx>
      <c:valAx>
        <c:axId val="14439526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439372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44482304"/>
        <c:axId val="144483840"/>
        <c:axId val="0"/>
      </c:bar3DChart>
      <c:catAx>
        <c:axId val="144482304"/>
        <c:scaling>
          <c:orientation val="minMax"/>
        </c:scaling>
        <c:delete val="1"/>
        <c:axPos val="b"/>
        <c:tickLblPos val="none"/>
        <c:crossAx val="144483840"/>
        <c:crosses val="autoZero"/>
        <c:auto val="1"/>
        <c:lblAlgn val="ctr"/>
        <c:lblOffset val="100"/>
      </c:catAx>
      <c:valAx>
        <c:axId val="14448384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448230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72245376"/>
        <c:axId val="172246912"/>
        <c:axId val="0"/>
      </c:bar3DChart>
      <c:catAx>
        <c:axId val="17224537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2246912"/>
        <c:crosses val="autoZero"/>
        <c:auto val="1"/>
        <c:lblAlgn val="ctr"/>
        <c:lblOffset val="100"/>
      </c:catAx>
      <c:valAx>
        <c:axId val="17224691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722453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72348544"/>
        <c:axId val="172350080"/>
      </c:barChart>
      <c:catAx>
        <c:axId val="172348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2350080"/>
        <c:crosses val="autoZero"/>
        <c:auto val="1"/>
        <c:lblAlgn val="ctr"/>
        <c:lblOffset val="100"/>
      </c:catAx>
      <c:valAx>
        <c:axId val="1723500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3485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165889536"/>
        <c:axId val="165891072"/>
      </c:lineChart>
      <c:catAx>
        <c:axId val="165889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891072"/>
        <c:crosses val="autoZero"/>
        <c:auto val="1"/>
        <c:lblAlgn val="ctr"/>
        <c:lblOffset val="100"/>
      </c:catAx>
      <c:valAx>
        <c:axId val="1658910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58895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65863808"/>
        <c:axId val="165865344"/>
        <c:axId val="0"/>
      </c:bar3DChart>
      <c:catAx>
        <c:axId val="165863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865344"/>
        <c:crossesAt val="0"/>
        <c:auto val="1"/>
        <c:lblAlgn val="ctr"/>
        <c:lblOffset val="100"/>
      </c:catAx>
      <c:valAx>
        <c:axId val="165865344"/>
        <c:scaling>
          <c:orientation val="minMax"/>
        </c:scaling>
        <c:delete val="1"/>
        <c:axPos val="l"/>
        <c:numFmt formatCode="General" sourceLinked="1"/>
        <c:tickLblPos val="none"/>
        <c:crossAx val="165863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65970688"/>
        <c:axId val="165972224"/>
      </c:barChart>
      <c:catAx>
        <c:axId val="165970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972224"/>
        <c:crossesAt val="0"/>
        <c:auto val="1"/>
        <c:lblAlgn val="ctr"/>
        <c:lblOffset val="100"/>
      </c:catAx>
      <c:valAx>
        <c:axId val="16597222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597068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166071680"/>
        <c:axId val="166077568"/>
        <c:axId val="0"/>
      </c:bar3DChart>
      <c:catAx>
        <c:axId val="1660716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077568"/>
        <c:crosses val="autoZero"/>
        <c:auto val="1"/>
        <c:lblAlgn val="ctr"/>
        <c:lblOffset val="100"/>
      </c:catAx>
      <c:valAx>
        <c:axId val="1660775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60716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166024704"/>
        <c:axId val="166026240"/>
      </c:lineChart>
      <c:catAx>
        <c:axId val="1660247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026240"/>
        <c:crosses val="autoZero"/>
        <c:auto val="1"/>
        <c:lblAlgn val="ctr"/>
        <c:lblOffset val="100"/>
      </c:catAx>
      <c:valAx>
        <c:axId val="1660262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602470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2 210 069,9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93 971,5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2 304 041,4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4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4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6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6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4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4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4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4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4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4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№65 от 22.11.2024 года             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65 922,0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2 304041,4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868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</a:t>
            </a:r>
            <a:r>
              <a:rPr lang="en-US" sz="1200" b="1" dirty="0" smtClean="0">
                <a:latin typeface="+mn-lt"/>
              </a:rPr>
              <a:t>1</a:t>
            </a:r>
            <a:r>
              <a:rPr lang="ru-RU" sz="1200" b="1" dirty="0" smtClean="0">
                <a:latin typeface="+mn-lt"/>
              </a:rPr>
              <a:t>38119,5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80265527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460024627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782017722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970864217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5638687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699806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1 502 283,9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189 173,0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1 055 149,3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80 658,6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379237953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2 304 041,4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6376052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284,2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3159985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121 281,7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8840771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502,7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1075018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0695517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1 450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052,5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415449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6141815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638,7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3748106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0 652,0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9235955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4590233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4 328,9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519738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4145151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24 517,7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586548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097,1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3657423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465,9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5923902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11 322,0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15263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471,0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777430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1 346,8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3280386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8553759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9261665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79606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0305707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63445,8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3781859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1089652,7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84075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2353689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3905889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708553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3288828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5 941,2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5553771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142,2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892218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440,9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5379445"/>
              </p:ext>
            </p:extLst>
          </p:nvPr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8 449,4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2973636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6 482,1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3571649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106350,1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79609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2 302 608,6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739980697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5042259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1725388266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1 783 903,0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201 821,7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3048" y="4518248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7 </a:t>
            </a:r>
            <a:r>
              <a:rPr lang="ru-RU" sz="1600" b="1" dirty="0" smtClean="0">
                <a:solidFill>
                  <a:schemeClr val="bg1"/>
                </a:solidFill>
              </a:rPr>
              <a:t>461,3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</a:rPr>
              <a:t>6 883,8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2 210 069,8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1 404 363,4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51277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4 860,3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136 489,1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72 684,3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5 505,9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7 328,1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52 037,8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78 538,7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6 971,5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180 017,5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29 566,2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3 607,1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1 404 363,4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1 367 761,6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35 331,2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270,7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56291158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765753081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3 780,8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154,1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26 376,3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225,4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6709956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</a:t>
                      </a:r>
                      <a:r>
                        <a:rPr lang="ru-RU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256,0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1 888,3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1 140,0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48 734,4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5 909,2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93 971,5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8 277,9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4 328,9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3 964,5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1 972,4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542 43,9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7 986,0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18650</TotalTime>
  <Words>5407</Words>
  <Application>Microsoft Office PowerPoint</Application>
  <PresentationFormat>Экран (4:3)</PresentationFormat>
  <Paragraphs>1112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4845</cp:revision>
  <dcterms:created xsi:type="dcterms:W3CDTF">2013-11-30T21:03:12Z</dcterms:created>
  <dcterms:modified xsi:type="dcterms:W3CDTF">2024-12-20T02:10:18Z</dcterms:modified>
</cp:coreProperties>
</file>