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/>
        <c:axId val="181332992"/>
        <c:axId val="181609216"/>
      </c:barChart>
      <c:catAx>
        <c:axId val="181332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1609216"/>
        <c:crosses val="autoZero"/>
        <c:auto val="1"/>
        <c:lblAlgn val="ctr"/>
        <c:lblOffset val="100"/>
      </c:catAx>
      <c:valAx>
        <c:axId val="181609216"/>
        <c:scaling>
          <c:orientation val="minMax"/>
        </c:scaling>
        <c:axPos val="l"/>
        <c:majorGridlines/>
        <c:numFmt formatCode="General" sourceLinked="1"/>
        <c:tickLblPos val="none"/>
        <c:crossAx val="18133299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89"/>
                  <c:y val="8.9659179481062473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42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45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111578</c:v>
                </c:pt>
                <c:pt idx="2">
                  <c:v>1391065.7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37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111578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1391065.7</c:v>
                </c:pt>
              </c:numCache>
            </c:numRef>
          </c:val>
        </c:ser>
        <c:dLbls/>
        <c:shape val="box"/>
        <c:axId val="166515456"/>
        <c:axId val="166516992"/>
        <c:axId val="0"/>
      </c:bar3DChart>
      <c:catAx>
        <c:axId val="166515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6516992"/>
        <c:crossesAt val="0"/>
        <c:auto val="1"/>
        <c:lblAlgn val="ctr"/>
        <c:lblOffset val="100"/>
      </c:catAx>
      <c:valAx>
        <c:axId val="166516992"/>
        <c:scaling>
          <c:orientation val="minMax"/>
        </c:scaling>
        <c:delete val="1"/>
        <c:axPos val="l"/>
        <c:numFmt formatCode="#,##0.00" sourceLinked="1"/>
        <c:tickLblPos val="none"/>
        <c:crossAx val="16651545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05"/>
          <c:y val="0.13613956803855617"/>
          <c:w val="0.29881448911261543"/>
          <c:h val="0.32687322196547069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464.2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111.6</c:v>
                </c:pt>
                <c:pt idx="1">
                  <c:v>103.3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523E-3"/>
                  <c:y val="1.9323536249736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1410.7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dLbls/>
        <c:shape val="box"/>
        <c:axId val="166366208"/>
        <c:axId val="166388480"/>
        <c:axId val="0"/>
      </c:bar3DChart>
      <c:catAx>
        <c:axId val="166366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6388480"/>
        <c:crosses val="autoZero"/>
        <c:auto val="1"/>
        <c:lblAlgn val="ctr"/>
        <c:lblOffset val="100"/>
      </c:catAx>
      <c:valAx>
        <c:axId val="16638848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636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42"/>
                </c:manualLayout>
              </c:layout>
              <c:showVal val="1"/>
            </c:dLbl>
            <c:dLbl>
              <c:idx val="1"/>
              <c:layout>
                <c:manualLayout>
                  <c:x val="-4.5904208407225858E-17"/>
                  <c:y val="0.20471237190630298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86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1961.1</c:v>
                </c:pt>
                <c:pt idx="1">
                  <c:v>1632.5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66547456"/>
        <c:axId val="166548992"/>
        <c:axId val="0"/>
      </c:bar3DChart>
      <c:catAx>
        <c:axId val="166547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6548992"/>
        <c:crosses val="autoZero"/>
        <c:auto val="1"/>
        <c:lblAlgn val="ctr"/>
        <c:lblOffset val="100"/>
      </c:catAx>
      <c:valAx>
        <c:axId val="16654899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654745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374,3</c:v>
                </c:pt>
                <c:pt idx="1">
                  <c:v>Акцизы 29,0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87,2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374.3</c:v>
                </c:pt>
                <c:pt idx="1">
                  <c:v>29</c:v>
                </c:pt>
                <c:pt idx="2">
                  <c:v>29</c:v>
                </c:pt>
                <c:pt idx="3">
                  <c:v>6.6</c:v>
                </c:pt>
                <c:pt idx="4">
                  <c:v>87.2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01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306E-4"/>
          <c:y val="2.09148862938319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64"/>
          <c:w val="0.7128609172843049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33</c:v>
                </c:pt>
                <c:pt idx="2">
                  <c:v>Налоги на совокупный доход 30,4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33</c:v>
                </c:pt>
                <c:pt idx="2">
                  <c:v>30.4</c:v>
                </c:pt>
                <c:pt idx="3">
                  <c:v>6.7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35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31"/>
          <c:w val="0.639259684388341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23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130 914,9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86 973,9</c:v>
                </c:pt>
                <c:pt idx="3">
                  <c:v>Жилищно-коммунальное хозяйство 67 348,9</c:v>
                </c:pt>
                <c:pt idx="4">
                  <c:v>Охрана окружающей среды 12 699,5</c:v>
                </c:pt>
                <c:pt idx="5">
                  <c:v>Образование 1 295 729,9</c:v>
                </c:pt>
                <c:pt idx="6">
                  <c:v>Культура 116 073,5</c:v>
                </c:pt>
                <c:pt idx="7">
                  <c:v>Социальная политика 120 267,5</c:v>
                </c:pt>
                <c:pt idx="8">
                  <c:v>Физическая культура и спорт 90 220,4</c:v>
                </c:pt>
                <c:pt idx="9">
                  <c:v>Средства массовой информации 12 122,3</c:v>
                </c:pt>
                <c:pt idx="10">
                  <c:v>Межбюджетные трансферты 125 509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130914.9</c:v>
                </c:pt>
                <c:pt idx="1">
                  <c:v>643.20000000000005</c:v>
                </c:pt>
                <c:pt idx="2">
                  <c:v>86973.9</c:v>
                </c:pt>
                <c:pt idx="3">
                  <c:v>67348.899999999994</c:v>
                </c:pt>
                <c:pt idx="4">
                  <c:v>12699.5</c:v>
                </c:pt>
                <c:pt idx="5">
                  <c:v>1295729.9000000004</c:v>
                </c:pt>
                <c:pt idx="6">
                  <c:v>116073.5</c:v>
                </c:pt>
                <c:pt idx="7">
                  <c:v>120267.5</c:v>
                </c:pt>
                <c:pt idx="8">
                  <c:v>90220.4</c:v>
                </c:pt>
                <c:pt idx="9">
                  <c:v>12122.3</c:v>
                </c:pt>
                <c:pt idx="10">
                  <c:v>125509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43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492E-3"/>
          <c:y val="0.18082100832695616"/>
          <c:w val="0.639259684388341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27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06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14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366E-3"/>
                  <c:y val="1.2994531409824144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41E-3"/>
                  <c:y val="1.8629575469196327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2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0.78805822345084997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6.2941776549150119E-2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1622291.3</c:v>
                </c:pt>
                <c:pt idx="1">
                  <c:v>126794.9</c:v>
                </c:pt>
                <c:pt idx="2">
                  <c:v>130914.9</c:v>
                </c:pt>
                <c:pt idx="3">
                  <c:v>12699.5</c:v>
                </c:pt>
                <c:pt idx="4">
                  <c:v>165892.6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78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221269.8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923914.2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84081.8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8463.7999999999975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62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57855.5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/>
        <c:shape val="box"/>
        <c:axId val="203528832"/>
        <c:axId val="203538816"/>
        <c:axId val="0"/>
      </c:bar3DChart>
      <c:catAx>
        <c:axId val="203528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3538816"/>
        <c:crosses val="autoZero"/>
        <c:auto val="1"/>
        <c:lblAlgn val="ctr"/>
        <c:lblOffset val="100"/>
      </c:catAx>
      <c:valAx>
        <c:axId val="203538816"/>
        <c:scaling>
          <c:orientation val="minMax"/>
        </c:scaling>
        <c:delete val="1"/>
        <c:axPos val="l"/>
        <c:numFmt formatCode="#,##0.0" sourceLinked="1"/>
        <c:tickLblPos val="none"/>
        <c:crossAx val="2035288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511"/>
          <c:w val="0.69893926615099644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7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638E-2"/>
          <c:y val="0.23855007139057638"/>
          <c:w val="0.9227849972584197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95</a:t>
                    </a:r>
                    <a:r>
                      <a:rPr lang="ru-RU" baseline="0" dirty="0" smtClean="0"/>
                      <a:t> 729,9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11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1295729.9000000004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dLbls/>
        <c:marker val="1"/>
        <c:axId val="203653120"/>
        <c:axId val="203654656"/>
      </c:lineChart>
      <c:catAx>
        <c:axId val="203653120"/>
        <c:scaling>
          <c:orientation val="minMax"/>
        </c:scaling>
        <c:delete val="1"/>
        <c:axPos val="b"/>
        <c:numFmt formatCode="General" sourceLinked="1"/>
        <c:tickLblPos val="none"/>
        <c:crossAx val="203654656"/>
        <c:crosses val="autoZero"/>
        <c:auto val="1"/>
        <c:lblAlgn val="ctr"/>
        <c:lblOffset val="100"/>
      </c:catAx>
      <c:valAx>
        <c:axId val="203654656"/>
        <c:scaling>
          <c:orientation val="minMax"/>
        </c:scaling>
        <c:delete val="1"/>
        <c:axPos val="l"/>
        <c:numFmt formatCode="#,##0.00" sourceLinked="1"/>
        <c:tickLblPos val="none"/>
        <c:crossAx val="203653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2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/>
        <c:shape val="box"/>
        <c:axId val="171165184"/>
        <c:axId val="171166720"/>
        <c:axId val="0"/>
      </c:bar3DChart>
      <c:catAx>
        <c:axId val="171165184"/>
        <c:scaling>
          <c:orientation val="minMax"/>
        </c:scaling>
        <c:delete val="1"/>
        <c:axPos val="b"/>
        <c:tickLblPos val="none"/>
        <c:crossAx val="171166720"/>
        <c:crosses val="autoZero"/>
        <c:auto val="1"/>
        <c:lblAlgn val="ctr"/>
        <c:lblOffset val="100"/>
      </c:catAx>
      <c:valAx>
        <c:axId val="17116672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7116518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3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71233280"/>
        <c:axId val="171234816"/>
        <c:axId val="0"/>
      </c:bar3DChart>
      <c:catAx>
        <c:axId val="171233280"/>
        <c:scaling>
          <c:orientation val="minMax"/>
        </c:scaling>
        <c:delete val="1"/>
        <c:axPos val="b"/>
        <c:tickLblPos val="none"/>
        <c:crossAx val="171234816"/>
        <c:crosses val="autoZero"/>
        <c:auto val="1"/>
        <c:lblAlgn val="ctr"/>
        <c:lblOffset val="100"/>
      </c:catAx>
      <c:valAx>
        <c:axId val="171234816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71233280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/>
        <c:shape val="cone"/>
        <c:axId val="184834688"/>
        <c:axId val="184844672"/>
        <c:axId val="0"/>
      </c:bar3DChart>
      <c:catAx>
        <c:axId val="18483468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4844672"/>
        <c:crosses val="autoZero"/>
        <c:auto val="1"/>
        <c:lblAlgn val="ctr"/>
        <c:lblOffset val="100"/>
      </c:catAx>
      <c:valAx>
        <c:axId val="18484467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84834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08"/>
          <c:w val="0.94412701764658691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/>
        <c:axId val="184864128"/>
        <c:axId val="184865920"/>
      </c:barChart>
      <c:catAx>
        <c:axId val="184864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84865920"/>
        <c:crosses val="autoZero"/>
        <c:auto val="1"/>
        <c:lblAlgn val="ctr"/>
        <c:lblOffset val="100"/>
      </c:catAx>
      <c:valAx>
        <c:axId val="1848659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48641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17"/>
          <c:y val="2.6074396017564095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28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dLbls/>
        <c:marker val="1"/>
        <c:axId val="181626752"/>
        <c:axId val="181628288"/>
      </c:lineChart>
      <c:catAx>
        <c:axId val="181626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1628288"/>
        <c:crosses val="autoZero"/>
        <c:auto val="1"/>
        <c:lblAlgn val="ctr"/>
        <c:lblOffset val="100"/>
      </c:catAx>
      <c:valAx>
        <c:axId val="1816282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16267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9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12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12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12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4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12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417E-17"/>
                </c:manualLayout>
              </c:layout>
              <c:showVal val="1"/>
            </c:dLbl>
            <c:dLbl>
              <c:idx val="6"/>
              <c:layout>
                <c:manualLayout>
                  <c:x val="1.6345481740672657E-2"/>
                  <c:y val="-4.558372653784094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/>
        <c:shape val="cylinder"/>
        <c:axId val="190288640"/>
        <c:axId val="190290176"/>
        <c:axId val="0"/>
      </c:bar3DChart>
      <c:catAx>
        <c:axId val="190288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90290176"/>
        <c:crossesAt val="0"/>
        <c:auto val="1"/>
        <c:lblAlgn val="ctr"/>
        <c:lblOffset val="100"/>
      </c:catAx>
      <c:valAx>
        <c:axId val="190290176"/>
        <c:scaling>
          <c:orientation val="minMax"/>
        </c:scaling>
        <c:delete val="1"/>
        <c:axPos val="l"/>
        <c:numFmt formatCode="General" sourceLinked="1"/>
        <c:tickLblPos val="none"/>
        <c:crossAx val="190288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779E-2"/>
          <c:y val="6.1888800375320158E-2"/>
          <c:w val="0.866924712996718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/>
        <c:axId val="165852288"/>
        <c:axId val="165853824"/>
      </c:barChart>
      <c:catAx>
        <c:axId val="165852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853824"/>
        <c:crossesAt val="0"/>
        <c:auto val="1"/>
        <c:lblAlgn val="ctr"/>
        <c:lblOffset val="100"/>
      </c:catAx>
      <c:valAx>
        <c:axId val="16585382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585228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/>
        <c:shape val="cone"/>
        <c:axId val="165900288"/>
        <c:axId val="165901824"/>
        <c:axId val="0"/>
      </c:bar3DChart>
      <c:catAx>
        <c:axId val="165900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901824"/>
        <c:crosses val="autoZero"/>
        <c:auto val="1"/>
        <c:lblAlgn val="ctr"/>
        <c:lblOffset val="100"/>
      </c:catAx>
      <c:valAx>
        <c:axId val="1659018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59002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906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dLbls/>
        <c:marker val="1"/>
        <c:axId val="165934976"/>
        <c:axId val="165936512"/>
      </c:lineChart>
      <c:catAx>
        <c:axId val="165934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5936512"/>
        <c:crosses val="autoZero"/>
        <c:auto val="1"/>
        <c:lblAlgn val="ctr"/>
        <c:lblOffset val="100"/>
      </c:catAx>
      <c:valAx>
        <c:axId val="1659365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593497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1 973 191,7 тыс.рублей ( 95,9 %)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85 311,5 тыс. рублей ( 4,1%)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2 058 503,2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4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4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6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6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4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4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8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97 437,0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2 058 503,2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1 961 066,2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1 745 280,9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1 632 459,5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1 629 032,5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№38 от 19.06.2023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581971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344097493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85550204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1121608746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9434226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4048168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1 408 389,9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1 064 989,6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145 330,0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228 052,4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991 638,4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43 369,0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3644973409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2 058 503,2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4630776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914,9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0607490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90 220,4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509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8283848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1 295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729,9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05464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2155408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8232700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348,9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8538464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724669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3941927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151,0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130526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59 446,0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093175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1212467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247170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463,8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4583363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855,5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0041621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0840045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9147953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84081,8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328988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793,3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000602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121730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706019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90 220,4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2 058 503,2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1629032,5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1 745 280,9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65421301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64744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308950180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1 615 481,1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157 985,1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6 135,1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193 590,3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1 973 191,6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1 268 018,4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111 502,7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134 739,4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96 282,9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4 937,7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5 985,1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46 666,6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60 378,4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48 198,9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157 947,8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3 205,0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27 798,7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4 588,8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1 268 018,5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1 190 269,6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77 466,9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803338686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3323576707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26 925,5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46 578,4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2 168,5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29 671,1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</a:t>
            </a:r>
            <a:r>
              <a:rPr lang="ru-RU" sz="1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помещения </a:t>
            </a:r>
            <a:r>
              <a:rPr lang="ru-RU" sz="1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–7 765,7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85 311,5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7 821,1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50 930,6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16404</TotalTime>
  <Words>5135</Words>
  <Application>Microsoft Office PowerPoint</Application>
  <PresentationFormat>Экран (4:3)</PresentationFormat>
  <Paragraphs>1078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№38 от 19.06.2023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4636</cp:revision>
  <dcterms:created xsi:type="dcterms:W3CDTF">2013-11-30T21:03:12Z</dcterms:created>
  <dcterms:modified xsi:type="dcterms:W3CDTF">2023-10-11T06:26:29Z</dcterms:modified>
</cp:coreProperties>
</file>