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5872624813524903E-2"/>
          <c:y val="0"/>
          <c:w val="0.9441273751864756"/>
          <c:h val="0.8298717069346898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57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dLbls/>
        <c:axId val="147760256"/>
        <c:axId val="147761792"/>
      </c:barChart>
      <c:catAx>
        <c:axId val="1477602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47761792"/>
        <c:crosses val="autoZero"/>
        <c:auto val="1"/>
        <c:lblAlgn val="ctr"/>
        <c:lblOffset val="100"/>
      </c:catAx>
      <c:valAx>
        <c:axId val="147761792"/>
        <c:scaling>
          <c:orientation val="minMax"/>
        </c:scaling>
        <c:axPos val="l"/>
        <c:majorGridlines/>
        <c:numFmt formatCode="General" sourceLinked="1"/>
        <c:tickLblPos val="none"/>
        <c:crossAx val="147760256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5812945714688822"/>
                  <c:y val="9.223565098102702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6231054981382292E-2"/>
                  <c:y val="1.004823884986312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7755972185701688"/>
                  <c:y val="-0.1544728559598249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375562.6</c:v>
                </c:pt>
                <c:pt idx="1">
                  <c:v>115271.97</c:v>
                </c:pt>
                <c:pt idx="2">
                  <c:v>1400130.5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93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375562.6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ru-RU" dirty="0" smtClean="0"/>
                      <a:t>115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271</a:t>
                    </a:r>
                    <a:r>
                      <a:rPr lang="en-US" dirty="0" smtClean="0"/>
                      <a:t>,9</a:t>
                    </a:r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114260.9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400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130</a:t>
                    </a:r>
                    <a:r>
                      <a:rPr lang="en-US" dirty="0" smtClean="0"/>
                      <a:t>,5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1388480.5</c:v>
                </c:pt>
              </c:numCache>
            </c:numRef>
          </c:val>
        </c:ser>
        <c:dLbls/>
        <c:shape val="box"/>
        <c:axId val="148773504"/>
        <c:axId val="148795776"/>
        <c:axId val="0"/>
      </c:bar3DChart>
      <c:catAx>
        <c:axId val="148773504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48795776"/>
        <c:crossesAt val="0"/>
        <c:auto val="1"/>
        <c:lblAlgn val="ctr"/>
        <c:lblOffset val="100"/>
      </c:catAx>
      <c:valAx>
        <c:axId val="148795776"/>
        <c:scaling>
          <c:orientation val="minMax"/>
        </c:scaling>
        <c:delete val="1"/>
        <c:axPos val="l"/>
        <c:numFmt formatCode="#,##0.00" sourceLinked="1"/>
        <c:tickLblPos val="none"/>
        <c:crossAx val="148773504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505"/>
          <c:y val="0.13613956803855684"/>
          <c:w val="0.2988144891126211"/>
          <c:h val="0.32687322196547497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375.6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115.3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28E-3"/>
                  <c:y val="1.932353624973681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1400.1</c:v>
                </c:pt>
                <c:pt idx="1">
                  <c:v>1055.4000000000001</c:v>
                </c:pt>
                <c:pt idx="2">
                  <c:v>1002.9</c:v>
                </c:pt>
              </c:numCache>
            </c:numRef>
          </c:val>
        </c:ser>
        <c:dLbls/>
        <c:shape val="box"/>
        <c:axId val="148877312"/>
        <c:axId val="148878848"/>
        <c:axId val="0"/>
      </c:bar3DChart>
      <c:catAx>
        <c:axId val="14887731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48878848"/>
        <c:crosses val="autoZero"/>
        <c:auto val="1"/>
        <c:lblAlgn val="ctr"/>
        <c:lblOffset val="100"/>
      </c:catAx>
      <c:valAx>
        <c:axId val="148878848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48877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992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8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8</a:t>
                    </a:r>
                    <a:r>
                      <a:rPr lang="ru-RU" dirty="0" smtClean="0"/>
                      <a:t>90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5904208407225298E-17"/>
                  <c:y val="0.20471237190630251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6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1890.97</c:v>
                </c:pt>
                <c:pt idx="1">
                  <c:v>1549.9</c:v>
                </c:pt>
                <c:pt idx="2">
                  <c:v>1482.8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50547456"/>
        <c:axId val="150569728"/>
        <c:axId val="0"/>
      </c:bar3DChart>
      <c:catAx>
        <c:axId val="1505474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0569728"/>
        <c:crosses val="autoZero"/>
        <c:auto val="1"/>
        <c:lblAlgn val="ctr"/>
        <c:lblOffset val="100"/>
      </c:catAx>
      <c:valAx>
        <c:axId val="150569728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5054745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221"/>
          <c:h val="0.760843619187158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317,8</c:v>
                </c:pt>
                <c:pt idx="1">
                  <c:v>Акцизы 26,9</c:v>
                </c:pt>
                <c:pt idx="2">
                  <c:v>Налоги на совокупный доход 24,3</c:v>
                </c:pt>
                <c:pt idx="3">
                  <c:v>Гос.пошлина 6,5</c:v>
                </c:pt>
                <c:pt idx="4">
                  <c:v>Доходы от использования имущества 79</c:v>
                </c:pt>
                <c:pt idx="5">
                  <c:v>Платежи при пользовании природными ресурсами 22,3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12,5</c:v>
                </c:pt>
                <c:pt idx="8">
                  <c:v>Штрафы, санкции 1,4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317.8</c:v>
                </c:pt>
                <c:pt idx="1">
                  <c:v>26.9</c:v>
                </c:pt>
                <c:pt idx="2">
                  <c:v>24.3</c:v>
                </c:pt>
                <c:pt idx="3">
                  <c:v>6.5</c:v>
                </c:pt>
                <c:pt idx="4">
                  <c:v>79</c:v>
                </c:pt>
                <c:pt idx="5">
                  <c:v>22.3</c:v>
                </c:pt>
                <c:pt idx="6">
                  <c:v>0</c:v>
                </c:pt>
                <c:pt idx="7">
                  <c:v>12.5</c:v>
                </c:pt>
                <c:pt idx="8">
                  <c:v>1.4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1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095E-4"/>
          <c:y val="2.091488629383207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28"/>
          <c:w val="0.712860917284303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73.5</c:v>
                </c:pt>
                <c:pt idx="5">
                  <c:v>24.1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5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89"/>
          <c:w val="0.6392596843883393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175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54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197 718,3</c:v>
                </c:pt>
                <c:pt idx="1">
                  <c:v>Национальная безопасность и правоохранительная деятельность 965,3</c:v>
                </c:pt>
                <c:pt idx="2">
                  <c:v>Национальная экономика 70 817,6</c:v>
                </c:pt>
                <c:pt idx="3">
                  <c:v>Жилищно-коммунальное хозяйство 116 730,9</c:v>
                </c:pt>
                <c:pt idx="4">
                  <c:v>Образование 1 132 573,1</c:v>
                </c:pt>
                <c:pt idx="5">
                  <c:v>Культура 108 762,5</c:v>
                </c:pt>
                <c:pt idx="6">
                  <c:v>Социальная политика 108 255,3</c:v>
                </c:pt>
                <c:pt idx="7">
                  <c:v>Физическая культура и спорт 125 193,6</c:v>
                </c:pt>
                <c:pt idx="8">
                  <c:v>Средства массовой информации 9 238,3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122 906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197718.3</c:v>
                </c:pt>
                <c:pt idx="1">
                  <c:v>965.3</c:v>
                </c:pt>
                <c:pt idx="2">
                  <c:v>70817.600000000006</c:v>
                </c:pt>
                <c:pt idx="3">
                  <c:v>116730.9</c:v>
                </c:pt>
                <c:pt idx="4">
                  <c:v>1132573.1000000001</c:v>
                </c:pt>
                <c:pt idx="5">
                  <c:v>108762.5</c:v>
                </c:pt>
                <c:pt idx="6">
                  <c:v>108255.3</c:v>
                </c:pt>
                <c:pt idx="7">
                  <c:v>125193.60000000002</c:v>
                </c:pt>
                <c:pt idx="8">
                  <c:v>9238.2999999999975</c:v>
                </c:pt>
                <c:pt idx="9">
                  <c:v>20</c:v>
                </c:pt>
                <c:pt idx="10">
                  <c:v>122906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31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206003.20000000001</c:v>
                </c:pt>
                <c:pt idx="1">
                  <c:v>194080.7</c:v>
                </c:pt>
                <c:pt idx="2">
                  <c:v>190600.3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795213.5</c:v>
                </c:pt>
                <c:pt idx="1">
                  <c:v>716768.6</c:v>
                </c:pt>
                <c:pt idx="2">
                  <c:v>688812.7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70210.7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205.6</c:v>
                </c:pt>
                <c:pt idx="1">
                  <c:v>211</c:v>
                </c:pt>
                <c:pt idx="2">
                  <c:v>211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9810.2000000000007</c:v>
                </c:pt>
                <c:pt idx="1">
                  <c:v>5018.7</c:v>
                </c:pt>
                <c:pt idx="2">
                  <c:v>4817.1000000000004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395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5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73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51129.9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dLbls/>
        <c:shape val="box"/>
        <c:axId val="128083840"/>
        <c:axId val="128085376"/>
        <c:axId val="0"/>
      </c:bar3DChart>
      <c:catAx>
        <c:axId val="1280838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085376"/>
        <c:crosses val="autoZero"/>
        <c:auto val="1"/>
        <c:lblAlgn val="ctr"/>
        <c:lblOffset val="100"/>
      </c:catAx>
      <c:valAx>
        <c:axId val="128085376"/>
        <c:scaling>
          <c:orientation val="minMax"/>
        </c:scaling>
        <c:delete val="1"/>
        <c:axPos val="l"/>
        <c:numFmt formatCode="#,##0.0" sourceLinked="1"/>
        <c:tickLblPos val="none"/>
        <c:crossAx val="1280838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156"/>
          <c:w val="0.69893926615099489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207E-2"/>
          <c:y val="0.23855007139057638"/>
          <c:w val="0.922784997258418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938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1132573.1000000001</c:v>
                </c:pt>
                <c:pt idx="1">
                  <c:v>1009601.8</c:v>
                </c:pt>
                <c:pt idx="2" formatCode="#,##0">
                  <c:v>972893.9</c:v>
                </c:pt>
              </c:numCache>
            </c:numRef>
          </c:val>
        </c:ser>
        <c:dLbls/>
        <c:marker val="1"/>
        <c:axId val="128166912"/>
        <c:axId val="128168704"/>
      </c:lineChart>
      <c:catAx>
        <c:axId val="128166912"/>
        <c:scaling>
          <c:orientation val="minMax"/>
        </c:scaling>
        <c:delete val="1"/>
        <c:axPos val="b"/>
        <c:numFmt formatCode="General" sourceLinked="1"/>
        <c:tickLblPos val="none"/>
        <c:crossAx val="128168704"/>
        <c:crosses val="autoZero"/>
        <c:auto val="1"/>
        <c:lblAlgn val="ctr"/>
        <c:lblOffset val="100"/>
      </c:catAx>
      <c:valAx>
        <c:axId val="128168704"/>
        <c:scaling>
          <c:orientation val="minMax"/>
        </c:scaling>
        <c:delete val="1"/>
        <c:axPos val="l"/>
        <c:numFmt formatCode="#,##0.00" sourceLinked="1"/>
        <c:tickLblPos val="none"/>
        <c:crossAx val="1281669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979"/>
          <c:h val="0.7654320597423035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dLbls/>
        <c:axId val="147773312"/>
        <c:axId val="147774848"/>
      </c:barChart>
      <c:catAx>
        <c:axId val="147773312"/>
        <c:scaling>
          <c:orientation val="minMax"/>
        </c:scaling>
        <c:axPos val="b"/>
        <c:numFmt formatCode="General" sourceLinked="1"/>
        <c:tickLblPos val="nextTo"/>
        <c:crossAx val="147774848"/>
        <c:crosses val="autoZero"/>
        <c:auto val="1"/>
        <c:lblAlgn val="ctr"/>
        <c:lblOffset val="100"/>
      </c:catAx>
      <c:valAx>
        <c:axId val="147774848"/>
        <c:scaling>
          <c:orientation val="minMax"/>
        </c:scaling>
        <c:axPos val="l"/>
        <c:majorGridlines/>
        <c:numFmt formatCode="General" sourceLinked="1"/>
        <c:tickLblPos val="none"/>
        <c:crossAx val="14777331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62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11063.3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dLbls/>
        <c:shape val="box"/>
        <c:axId val="131517056"/>
        <c:axId val="128139648"/>
        <c:axId val="0"/>
      </c:bar3DChart>
      <c:catAx>
        <c:axId val="131517056"/>
        <c:scaling>
          <c:orientation val="minMax"/>
        </c:scaling>
        <c:delete val="1"/>
        <c:axPos val="b"/>
        <c:tickLblPos val="none"/>
        <c:crossAx val="128139648"/>
        <c:crosses val="autoZero"/>
        <c:auto val="1"/>
        <c:lblAlgn val="ctr"/>
        <c:lblOffset val="100"/>
      </c:catAx>
      <c:valAx>
        <c:axId val="128139648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31517056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7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29082496"/>
        <c:axId val="129084032"/>
        <c:axId val="0"/>
      </c:bar3DChart>
      <c:catAx>
        <c:axId val="129082496"/>
        <c:scaling>
          <c:orientation val="minMax"/>
        </c:scaling>
        <c:delete val="1"/>
        <c:axPos val="b"/>
        <c:tickLblPos val="none"/>
        <c:crossAx val="129084032"/>
        <c:crosses val="autoZero"/>
        <c:auto val="1"/>
        <c:lblAlgn val="ctr"/>
        <c:lblOffset val="100"/>
      </c:catAx>
      <c:valAx>
        <c:axId val="129084032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29082496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13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dLbls/>
        <c:shape val="cone"/>
        <c:axId val="152962560"/>
        <c:axId val="152964096"/>
        <c:axId val="0"/>
      </c:bar3DChart>
      <c:catAx>
        <c:axId val="15296256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52964096"/>
        <c:crosses val="autoZero"/>
        <c:auto val="1"/>
        <c:lblAlgn val="ctr"/>
        <c:lblOffset val="100"/>
      </c:catAx>
      <c:valAx>
        <c:axId val="152964096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529625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75"/>
          <c:y val="2.6074396017563939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926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dLbls/>
        <c:marker val="1"/>
        <c:axId val="153128960"/>
        <c:axId val="153130496"/>
      </c:lineChart>
      <c:catAx>
        <c:axId val="1531289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53130496"/>
        <c:crosses val="autoZero"/>
        <c:auto val="1"/>
        <c:lblAlgn val="ctr"/>
        <c:lblOffset val="100"/>
      </c:catAx>
      <c:valAx>
        <c:axId val="1531304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31289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497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953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953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953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263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953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9E-17"/>
                </c:manualLayout>
              </c:layout>
              <c:showVal val="1"/>
            </c:dLbl>
            <c:dLbl>
              <c:idx val="6"/>
              <c:layout>
                <c:manualLayout>
                  <c:x val="1.6345481740672581E-2"/>
                  <c:y val="-4.558372653784077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dLbls/>
        <c:shape val="cylinder"/>
        <c:axId val="148298368"/>
        <c:axId val="153092480"/>
        <c:axId val="0"/>
      </c:bar3DChart>
      <c:catAx>
        <c:axId val="1482983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53092480"/>
        <c:crossesAt val="0"/>
        <c:auto val="1"/>
        <c:lblAlgn val="ctr"/>
        <c:lblOffset val="100"/>
      </c:catAx>
      <c:valAx>
        <c:axId val="153092480"/>
        <c:scaling>
          <c:orientation val="minMax"/>
        </c:scaling>
        <c:delete val="1"/>
        <c:axPos val="l"/>
        <c:numFmt formatCode="General" sourceLinked="1"/>
        <c:tickLblPos val="none"/>
        <c:crossAx val="148298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4508E-2"/>
          <c:y val="6.1888800375320158E-2"/>
          <c:w val="0.8669247129967165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dLbls/>
        <c:axId val="153172992"/>
        <c:axId val="153178880"/>
      </c:barChart>
      <c:catAx>
        <c:axId val="153172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3178880"/>
        <c:crossesAt val="0"/>
        <c:auto val="1"/>
        <c:lblAlgn val="ctr"/>
        <c:lblOffset val="100"/>
      </c:catAx>
      <c:valAx>
        <c:axId val="153178880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5317299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dLbls/>
        <c:shape val="cone"/>
        <c:axId val="154290048"/>
        <c:axId val="154291584"/>
        <c:axId val="0"/>
      </c:bar3DChart>
      <c:catAx>
        <c:axId val="154290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4291584"/>
        <c:crosses val="autoZero"/>
        <c:auto val="1"/>
        <c:lblAlgn val="ctr"/>
        <c:lblOffset val="100"/>
      </c:catAx>
      <c:valAx>
        <c:axId val="15429158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42900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757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dLbls/>
        <c:marker val="1"/>
        <c:axId val="154316800"/>
        <c:axId val="154318336"/>
      </c:lineChart>
      <c:catAx>
        <c:axId val="154316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54318336"/>
        <c:crosses val="autoZero"/>
        <c:auto val="1"/>
        <c:lblAlgn val="ctr"/>
        <c:lblOffset val="100"/>
      </c:catAx>
      <c:valAx>
        <c:axId val="1543183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4316800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1 919 494,3 тыс.рублей ( 96,3%)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73 686,6 тыс. рублей ( 3,7%)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1 993 180,9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102 215,80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1 993 180,9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1 890 965,1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1 467 602,6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1 549 913,4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1 547 646,4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1 482 791,8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5536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13 628,3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22 997, 3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11 361,3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22 424,5</a:t>
            </a:r>
            <a:endParaRPr lang="ru-RU" sz="10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79704" y="53732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26 825,2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</a:t>
            </a:r>
            <a:r>
              <a:rPr lang="ru-RU" sz="240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№ </a:t>
            </a:r>
            <a:r>
              <a:rPr lang="ru-RU" sz="240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116 </a:t>
            </a:r>
            <a:r>
              <a:rPr lang="ru-RU" sz="240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 </a:t>
            </a:r>
            <a:r>
              <a:rPr lang="ru-RU" sz="240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12.09.2022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года "О внесении изменений в Решение Совета депутатов Усть-Абаканского района Республики Хакасия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83072565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118076411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15906232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383523463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501008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8388181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040837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1 400 130,5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1 055 377,7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1 002 986,8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233 893,0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293 418,6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107 157,0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833 403,5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874 746,7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831 469,4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36 715,4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1050739300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1 993 180,9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4008221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197 718,3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108 255,3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124 473,4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128 264,2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164930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125 193,6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122 906,0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1 132 573,1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1 009 601,8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972 893,9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108 762,5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67 737,6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70 817,6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68 708,3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67 536,1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172732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116 730,9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38 536,8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4 217,8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1358221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40 326,0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153,6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4149169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120368,4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6 314,0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10 466,2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6 444,5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50 478,2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5 645,9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16 774,3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0668904"/>
              </p:ext>
            </p:extLst>
          </p:nvPr>
        </p:nvGraphicFramePr>
        <p:xfrm>
          <a:off x="6948263" y="157161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99 896,6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27 259,2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9 810,2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51 129,9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795213,5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716768,6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688812,7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206003,2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194080,7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190600,3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70 210,7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80 153,0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50 379,9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28 609,5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5 769,2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7 314,1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96 481,5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111154,7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114789,4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722377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125193,6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109566,0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13 340,0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1 980 519,8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1 547 646,4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1 467 602,6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89255642"/>
              </p:ext>
            </p:extLst>
          </p:nvPr>
        </p:nvGraphicFramePr>
        <p:xfrm>
          <a:off x="1104900" y="2349500"/>
          <a:ext cx="5880100" cy="3051175"/>
        </p:xfrm>
        <a:graphic>
          <a:graphicData uri="http://schemas.openxmlformats.org/presentationml/2006/ole">
            <p:oleObj spid="_x0000_s192631" name="Лист" r:id="rId5" imgW="6238890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46290811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17750385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1 466 870,3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182 641,7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5 725,2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264 257,1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1 919 494,3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1 105 257,6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104 900,6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120 642,2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132 007,4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4 062,5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16 417,3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48 261,1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1 320,5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116 642,8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152 191,5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00392" y="515719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107308,1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4 602,5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1 105 257,6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1 042 343,2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62 652,3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4102691409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1843846132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26 686,4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46 064,5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1 593,20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2 204,9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47 328,7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49 178,3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50 478,4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340768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28 799,1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611560" y="1340768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1 320,5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1340768"/>
            <a:ext cx="2483991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питьевого водоснабжения –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71 097,5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73 686,6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6 279,8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4 217,8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1 925,4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1 633,4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38 712,3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9 238,3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8 038,5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16216" y="5085184"/>
            <a:ext cx="2162002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мест несанкционированного размещения твердых отходов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36296" y="5949280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49" name="Рисунок 48" descr="http://severnoe.nso.ru/sites/severnoe.nso.ru/wodby_files/files/imce/vyvyms.png"/>
          <p:cNvPicPr/>
          <p:nvPr/>
        </p:nvPicPr>
        <p:blipFill>
          <a:blip r:embed="rId11" cstate="print"/>
          <a:srcRect l="71365" t="28788" r="5487" b="45644"/>
          <a:stretch>
            <a:fillRect/>
          </a:stretch>
        </p:blipFill>
        <p:spPr bwMode="auto">
          <a:xfrm>
            <a:off x="6444208" y="4797152"/>
            <a:ext cx="686836" cy="6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14236</TotalTime>
  <Words>5081</Words>
  <Application>Microsoft Office PowerPoint</Application>
  <PresentationFormat>Экран (4:3)</PresentationFormat>
  <Paragraphs>1071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Лист</vt:lpstr>
      <vt:lpstr> БЮДЖЕТ  для граждан </vt:lpstr>
      <vt:lpstr> К Решению Совета депутатов  Усть-Абаканского района № 116 от 12.09.2022 года "О внесении изменений в Решение Совета депутатов Усть-Абаканского района Республики Хакасия«О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4501</cp:revision>
  <dcterms:created xsi:type="dcterms:W3CDTF">2013-11-30T21:03:12Z</dcterms:created>
  <dcterms:modified xsi:type="dcterms:W3CDTF">2022-11-15T01:58:51Z</dcterms:modified>
</cp:coreProperties>
</file>