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872624813524771E-2"/>
          <c:y val="0"/>
          <c:w val="0.9441273751864756"/>
          <c:h val="0.82987170693468904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5.0793295285022477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1127</c:v>
                </c:pt>
                <c:pt idx="1">
                  <c:v>984.7</c:v>
                </c:pt>
                <c:pt idx="2">
                  <c:v>1004.5</c:v>
                </c:pt>
                <c:pt idx="3">
                  <c:v>1013.2</c:v>
                </c:pt>
                <c:pt idx="4">
                  <c:v>1020.4</c:v>
                </c:pt>
              </c:numCache>
            </c:numRef>
          </c:val>
        </c:ser>
        <c:axId val="165732736"/>
        <c:axId val="165734272"/>
      </c:barChart>
      <c:catAx>
        <c:axId val="1657327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5734272"/>
        <c:crosses val="autoZero"/>
        <c:auto val="1"/>
        <c:lblAlgn val="ctr"/>
        <c:lblOffset val="100"/>
      </c:catAx>
      <c:valAx>
        <c:axId val="165734272"/>
        <c:scaling>
          <c:orientation val="minMax"/>
        </c:scaling>
        <c:axPos val="l"/>
        <c:majorGridlines/>
        <c:numFmt formatCode="General" sourceLinked="1"/>
        <c:tickLblPos val="none"/>
        <c:crossAx val="165732736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5812945714688806"/>
                  <c:y val="9.223565098102702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6231054981382292E-2"/>
                  <c:y val="1.0048238849863124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7755972185701672"/>
                  <c:y val="-0.15447285595982491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375562.6</c:v>
                </c:pt>
                <c:pt idx="1">
                  <c:v>102760.9</c:v>
                </c:pt>
                <c:pt idx="2">
                  <c:v>1362172.5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778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375562.6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102760.9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1362172.5</c:v>
                </c:pt>
              </c:numCache>
            </c:numRef>
          </c:val>
        </c:ser>
        <c:shape val="box"/>
        <c:axId val="179279360"/>
        <c:axId val="179280896"/>
        <c:axId val="0"/>
      </c:bar3DChart>
      <c:catAx>
        <c:axId val="179279360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79280896"/>
        <c:crossesAt val="0"/>
        <c:auto val="1"/>
        <c:lblAlgn val="ctr"/>
        <c:lblOffset val="100"/>
      </c:catAx>
      <c:valAx>
        <c:axId val="179280896"/>
        <c:scaling>
          <c:orientation val="minMax"/>
        </c:scaling>
        <c:delete val="1"/>
        <c:axPos val="l"/>
        <c:numFmt formatCode="#,##0.00" sourceLinked="1"/>
        <c:tickLblPos val="none"/>
        <c:crossAx val="179279360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438"/>
          <c:y val="0.13613956803855709"/>
          <c:w val="0.29881448911262026"/>
          <c:h val="0.32687322196547436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375.6</c:v>
                </c:pt>
                <c:pt idx="1">
                  <c:v>391</c:v>
                </c:pt>
                <c:pt idx="2">
                  <c:v>375.3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102.8</c:v>
                </c:pt>
                <c:pt idx="1">
                  <c:v>103.5</c:v>
                </c:pt>
                <c:pt idx="2">
                  <c:v>104.5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176E-3"/>
                  <c:y val="1.932353624973678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1362.2</c:v>
                </c:pt>
                <c:pt idx="1">
                  <c:v>1055.4000000000001</c:v>
                </c:pt>
                <c:pt idx="2">
                  <c:v>1002.9</c:v>
                </c:pt>
              </c:numCache>
            </c:numRef>
          </c:val>
        </c:ser>
        <c:shape val="box"/>
        <c:axId val="134733824"/>
        <c:axId val="134735360"/>
        <c:axId val="0"/>
      </c:bar3DChart>
      <c:catAx>
        <c:axId val="13473382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34735360"/>
        <c:crosses val="autoZero"/>
        <c:auto val="1"/>
        <c:lblAlgn val="ctr"/>
        <c:lblOffset val="100"/>
      </c:catAx>
      <c:valAx>
        <c:axId val="13473536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34733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1914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787"/>
                </c:manualLayout>
              </c:layout>
              <c:showVal val="1"/>
            </c:dLbl>
            <c:dLbl>
              <c:idx val="1"/>
              <c:layout>
                <c:manualLayout>
                  <c:x val="-4.59042084072251E-17"/>
                  <c:y val="0.20471237190630232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544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1840.5</c:v>
                </c:pt>
                <c:pt idx="1">
                  <c:v>1549.9</c:v>
                </c:pt>
                <c:pt idx="2">
                  <c:v>1482.8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149872640"/>
        <c:axId val="149874176"/>
        <c:axId val="0"/>
      </c:bar3DChart>
      <c:catAx>
        <c:axId val="14987264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49874176"/>
        <c:crosses val="autoZero"/>
        <c:auto val="1"/>
        <c:lblAlgn val="ctr"/>
        <c:lblOffset val="100"/>
      </c:catAx>
      <c:valAx>
        <c:axId val="149874176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49872640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166"/>
          <c:h val="0.760843619187157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317,8</c:v>
                </c:pt>
                <c:pt idx="1">
                  <c:v>Акцизы 26,9</c:v>
                </c:pt>
                <c:pt idx="2">
                  <c:v>Налоги на совокупный доход 24,3</c:v>
                </c:pt>
                <c:pt idx="3">
                  <c:v>Гос.пошлина 6,5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22,3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5,5</c:v>
                </c:pt>
                <c:pt idx="8">
                  <c:v>Штрафы, санкции 1,4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317.8</c:v>
                </c:pt>
                <c:pt idx="1">
                  <c:v>26.9</c:v>
                </c:pt>
                <c:pt idx="2">
                  <c:v>24.3</c:v>
                </c:pt>
                <c:pt idx="3">
                  <c:v>6.5</c:v>
                </c:pt>
                <c:pt idx="4">
                  <c:v>73.5</c:v>
                </c:pt>
                <c:pt idx="5">
                  <c:v>22.3</c:v>
                </c:pt>
                <c:pt idx="6">
                  <c:v>0</c:v>
                </c:pt>
                <c:pt idx="7">
                  <c:v>5.5</c:v>
                </c:pt>
                <c:pt idx="8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068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025E-4"/>
          <c:y val="2.0914886293832119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330,5</c:v>
                </c:pt>
                <c:pt idx="1">
                  <c:v>Акцизы 28,8</c:v>
                </c:pt>
                <c:pt idx="2">
                  <c:v>Налоги на совокупный доход 25,1</c:v>
                </c:pt>
                <c:pt idx="3">
                  <c:v>Гос.пошлина 6,6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23,2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330.5</c:v>
                </c:pt>
                <c:pt idx="1">
                  <c:v>28.8</c:v>
                </c:pt>
                <c:pt idx="2" formatCode="General">
                  <c:v>25.1</c:v>
                </c:pt>
                <c:pt idx="3">
                  <c:v>6.6</c:v>
                </c:pt>
                <c:pt idx="4">
                  <c:v>73.5</c:v>
                </c:pt>
                <c:pt idx="5">
                  <c:v>23.2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16"/>
          <c:w val="0.71286091728430245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312,2</c:v>
                </c:pt>
                <c:pt idx="1">
                  <c:v>Акцизы 30,1</c:v>
                </c:pt>
                <c:pt idx="2">
                  <c:v>Налоги на совокупный доход 26,3</c:v>
                </c:pt>
                <c:pt idx="3">
                  <c:v>Гос.пошлина 6,7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24,1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312.2</c:v>
                </c:pt>
                <c:pt idx="1">
                  <c:v>30.1</c:v>
                </c:pt>
                <c:pt idx="2">
                  <c:v>26.3</c:v>
                </c:pt>
                <c:pt idx="3">
                  <c:v>6.7</c:v>
                </c:pt>
                <c:pt idx="4">
                  <c:v>73.5</c:v>
                </c:pt>
                <c:pt idx="5">
                  <c:v>24.1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502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75"/>
          <c:w val="0.6392596843883388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136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237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114 619,1</c:v>
                </c:pt>
                <c:pt idx="1">
                  <c:v>Национальная безопасность и правоохранительная деятельность 965,3</c:v>
                </c:pt>
                <c:pt idx="2">
                  <c:v>Национальная экономика 69 292,7</c:v>
                </c:pt>
                <c:pt idx="3">
                  <c:v>Жилищно-коммунальное хозяйство 179 436,6</c:v>
                </c:pt>
                <c:pt idx="4">
                  <c:v>Образование 1 105 569,7</c:v>
                </c:pt>
                <c:pt idx="5">
                  <c:v>Культура 106 355,2</c:v>
                </c:pt>
                <c:pt idx="6">
                  <c:v>Социальная политика 109 681,1</c:v>
                </c:pt>
                <c:pt idx="7">
                  <c:v>Физическая культура и спорт 122 676,8</c:v>
                </c:pt>
                <c:pt idx="8">
                  <c:v>Средства массовой информации 9 238,3</c:v>
                </c:pt>
                <c:pt idx="9">
                  <c:v>Обслуживание государственного долга 20</c:v>
                </c:pt>
                <c:pt idx="10">
                  <c:v>Межбюджетные трансферты 113 066,0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114619.1</c:v>
                </c:pt>
                <c:pt idx="1">
                  <c:v>965.3</c:v>
                </c:pt>
                <c:pt idx="2">
                  <c:v>69292.7</c:v>
                </c:pt>
                <c:pt idx="3">
                  <c:v>179436.6</c:v>
                </c:pt>
                <c:pt idx="4">
                  <c:v>1105569.7</c:v>
                </c:pt>
                <c:pt idx="5">
                  <c:v>106355.2</c:v>
                </c:pt>
                <c:pt idx="6">
                  <c:v>109681.1</c:v>
                </c:pt>
                <c:pt idx="7">
                  <c:v>122676.8</c:v>
                </c:pt>
                <c:pt idx="8">
                  <c:v>9238.2999999999993</c:v>
                </c:pt>
                <c:pt idx="9">
                  <c:v>20</c:v>
                </c:pt>
                <c:pt idx="10">
                  <c:v>113066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14E-2"/>
          <c:y val="3.0451071367670599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207768.8</c:v>
                </c:pt>
                <c:pt idx="1">
                  <c:v>194080.7</c:v>
                </c:pt>
                <c:pt idx="2">
                  <c:v>190600.3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767857.8</c:v>
                </c:pt>
                <c:pt idx="1">
                  <c:v>716768.6</c:v>
                </c:pt>
                <c:pt idx="2">
                  <c:v>688812.7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68956.600000000006</c:v>
                </c:pt>
                <c:pt idx="1">
                  <c:v>52489.2</c:v>
                </c:pt>
                <c:pt idx="2">
                  <c:v>47419.3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205.6</c:v>
                </c:pt>
                <c:pt idx="1">
                  <c:v>211</c:v>
                </c:pt>
                <c:pt idx="2">
                  <c:v>211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9650.9</c:v>
                </c:pt>
                <c:pt idx="1">
                  <c:v>5018.7</c:v>
                </c:pt>
                <c:pt idx="2">
                  <c:v>4817.1000000000004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308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119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62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51129.9</c:v>
                </c:pt>
                <c:pt idx="1">
                  <c:v>41033.599999999999</c:v>
                </c:pt>
                <c:pt idx="2">
                  <c:v>41033.599999999999</c:v>
                </c:pt>
              </c:numCache>
            </c:numRef>
          </c:val>
        </c:ser>
        <c:shape val="box"/>
        <c:axId val="191884672"/>
        <c:axId val="191894656"/>
        <c:axId val="0"/>
      </c:bar3DChart>
      <c:catAx>
        <c:axId val="1918846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1894656"/>
        <c:crosses val="autoZero"/>
        <c:auto val="1"/>
        <c:lblAlgn val="ctr"/>
        <c:lblOffset val="100"/>
      </c:catAx>
      <c:valAx>
        <c:axId val="191894656"/>
        <c:scaling>
          <c:orientation val="minMax"/>
        </c:scaling>
        <c:delete val="1"/>
        <c:axPos val="l"/>
        <c:numFmt formatCode="#,##0.0" sourceLinked="1"/>
        <c:tickLblPos val="none"/>
        <c:crossAx val="1918846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034"/>
          <c:w val="0.69893926615099433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069E-2"/>
          <c:y val="0.23855007139057638"/>
          <c:w val="0.92278499725841734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86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1105569.7</c:v>
                </c:pt>
                <c:pt idx="1">
                  <c:v>1009601.8</c:v>
                </c:pt>
                <c:pt idx="2" formatCode="#,##0">
                  <c:v>972893.9</c:v>
                </c:pt>
              </c:numCache>
            </c:numRef>
          </c:val>
        </c:ser>
        <c:marker val="1"/>
        <c:axId val="191947520"/>
        <c:axId val="191949056"/>
      </c:lineChart>
      <c:catAx>
        <c:axId val="191947520"/>
        <c:scaling>
          <c:orientation val="minMax"/>
        </c:scaling>
        <c:delete val="1"/>
        <c:axPos val="b"/>
        <c:numFmt formatCode="General" sourceLinked="1"/>
        <c:tickLblPos val="none"/>
        <c:crossAx val="191949056"/>
        <c:crosses val="autoZero"/>
        <c:auto val="1"/>
        <c:lblAlgn val="ctr"/>
        <c:lblOffset val="100"/>
      </c:catAx>
      <c:valAx>
        <c:axId val="191949056"/>
        <c:scaling>
          <c:orientation val="minMax"/>
        </c:scaling>
        <c:delete val="1"/>
        <c:axPos val="l"/>
        <c:numFmt formatCode="#,##0.00" sourceLinked="1"/>
        <c:tickLblPos val="none"/>
        <c:crossAx val="1919475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89912"/>
          <c:h val="0.76543205974230411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939.2</c:v>
                </c:pt>
                <c:pt idx="1">
                  <c:v>1049.8</c:v>
                </c:pt>
                <c:pt idx="2">
                  <c:v>1389.8</c:v>
                </c:pt>
                <c:pt idx="3">
                  <c:v>1527.1</c:v>
                </c:pt>
                <c:pt idx="4" formatCode="#,##0.0">
                  <c:v>1793.7</c:v>
                </c:pt>
                <c:pt idx="5">
                  <c:v>2183.6999999999998</c:v>
                </c:pt>
              </c:numCache>
            </c:numRef>
          </c:val>
        </c:ser>
        <c:axId val="172710912"/>
        <c:axId val="172716800"/>
      </c:barChart>
      <c:catAx>
        <c:axId val="172710912"/>
        <c:scaling>
          <c:orientation val="minMax"/>
        </c:scaling>
        <c:axPos val="b"/>
        <c:numFmt formatCode="General" sourceLinked="1"/>
        <c:tickLblPos val="nextTo"/>
        <c:crossAx val="172716800"/>
        <c:crosses val="autoZero"/>
        <c:auto val="1"/>
        <c:lblAlgn val="ctr"/>
        <c:lblOffset val="100"/>
      </c:catAx>
      <c:valAx>
        <c:axId val="172716800"/>
        <c:scaling>
          <c:orientation val="minMax"/>
        </c:scaling>
        <c:axPos val="l"/>
        <c:majorGridlines/>
        <c:numFmt formatCode="General" sourceLinked="1"/>
        <c:tickLblPos val="none"/>
        <c:crossAx val="172710912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1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3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11063.3</c:v>
                </c:pt>
                <c:pt idx="1">
                  <c:v>22424.5</c:v>
                </c:pt>
                <c:pt idx="2">
                  <c:v>34060.6</c:v>
                </c:pt>
              </c:numCache>
            </c:numRef>
          </c:val>
        </c:ser>
        <c:shape val="box"/>
        <c:axId val="145152640"/>
        <c:axId val="145158528"/>
        <c:axId val="0"/>
      </c:bar3DChart>
      <c:catAx>
        <c:axId val="145152640"/>
        <c:scaling>
          <c:orientation val="minMax"/>
        </c:scaling>
        <c:delete val="1"/>
        <c:axPos val="b"/>
        <c:tickLblPos val="none"/>
        <c:crossAx val="145158528"/>
        <c:crosses val="autoZero"/>
        <c:auto val="1"/>
        <c:lblAlgn val="ctr"/>
        <c:lblOffset val="100"/>
      </c:catAx>
      <c:valAx>
        <c:axId val="145158528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5152640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2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48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45417344"/>
        <c:axId val="145418880"/>
        <c:axId val="0"/>
      </c:bar3DChart>
      <c:catAx>
        <c:axId val="145417344"/>
        <c:scaling>
          <c:orientation val="minMax"/>
        </c:scaling>
        <c:delete val="1"/>
        <c:axPos val="b"/>
        <c:tickLblPos val="none"/>
        <c:crossAx val="145418880"/>
        <c:crosses val="autoZero"/>
        <c:auto val="1"/>
        <c:lblAlgn val="ctr"/>
        <c:lblOffset val="100"/>
      </c:catAx>
      <c:valAx>
        <c:axId val="145418880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5417344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296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984.7</c:v>
                </c:pt>
                <c:pt idx="1">
                  <c:v>1389.8</c:v>
                </c:pt>
                <c:pt idx="2">
                  <c:v>518</c:v>
                </c:pt>
                <c:pt idx="3">
                  <c:v>279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323.60000000000002</c:v>
                </c:pt>
                <c:pt idx="1">
                  <c:v>424.7</c:v>
                </c:pt>
                <c:pt idx="2">
                  <c:v>518</c:v>
                </c:pt>
                <c:pt idx="3">
                  <c:v>589.1</c:v>
                </c:pt>
                <c:pt idx="4">
                  <c:v>622.29999999999995</c:v>
                </c:pt>
                <c:pt idx="5">
                  <c:v>660.8</c:v>
                </c:pt>
              </c:numCache>
            </c:numRef>
          </c:val>
        </c:ser>
        <c:shape val="cone"/>
        <c:axId val="164653312"/>
        <c:axId val="164659200"/>
        <c:axId val="0"/>
      </c:bar3DChart>
      <c:catAx>
        <c:axId val="16465331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64659200"/>
        <c:crosses val="autoZero"/>
        <c:auto val="1"/>
        <c:lblAlgn val="ctr"/>
        <c:lblOffset val="100"/>
      </c:catAx>
      <c:valAx>
        <c:axId val="164659200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646533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58"/>
          <c:y val="2.6074396017563874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843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92.9</c:v>
                </c:pt>
                <c:pt idx="1">
                  <c:v>97</c:v>
                </c:pt>
                <c:pt idx="2">
                  <c:v>97.8</c:v>
                </c:pt>
                <c:pt idx="3">
                  <c:v>100.5</c:v>
                </c:pt>
                <c:pt idx="4">
                  <c:v>101.7</c:v>
                </c:pt>
                <c:pt idx="5">
                  <c:v>103.8</c:v>
                </c:pt>
              </c:numCache>
            </c:numRef>
          </c:val>
        </c:ser>
        <c:marker val="1"/>
        <c:axId val="172719104"/>
        <c:axId val="149787392"/>
      </c:lineChart>
      <c:catAx>
        <c:axId val="1727191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49787392"/>
        <c:crosses val="autoZero"/>
        <c:auto val="1"/>
        <c:lblAlgn val="ctr"/>
        <c:lblOffset val="100"/>
      </c:catAx>
      <c:valAx>
        <c:axId val="14978739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7271910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352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884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884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884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211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495.8</c:v>
                </c:pt>
                <c:pt idx="1">
                  <c:v>583.70000000000005</c:v>
                </c:pt>
                <c:pt idx="2">
                  <c:v>596.1</c:v>
                </c:pt>
                <c:pt idx="3">
                  <c:v>613.5</c:v>
                </c:pt>
                <c:pt idx="4">
                  <c:v>626.70000000000005</c:v>
                </c:pt>
                <c:pt idx="5">
                  <c:v>640.79999999999995</c:v>
                </c:pt>
                <c:pt idx="6">
                  <c:v>674.4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884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4721E-17"/>
                </c:manualLayout>
              </c:layout>
              <c:showVal val="1"/>
            </c:dLbl>
            <c:dLbl>
              <c:idx val="6"/>
              <c:layout>
                <c:manualLayout>
                  <c:x val="1.6345481740672557E-2"/>
                  <c:y val="-4.558372653784069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1574.7</c:v>
                </c:pt>
                <c:pt idx="1">
                  <c:v>1300.7</c:v>
                </c:pt>
                <c:pt idx="2">
                  <c:v>1323.8</c:v>
                </c:pt>
                <c:pt idx="3">
                  <c:v>1332.8</c:v>
                </c:pt>
                <c:pt idx="4">
                  <c:v>1355.6</c:v>
                </c:pt>
                <c:pt idx="5">
                  <c:v>1402.3</c:v>
                </c:pt>
                <c:pt idx="6">
                  <c:v>1446.1</c:v>
                </c:pt>
              </c:numCache>
            </c:numRef>
          </c:val>
        </c:ser>
        <c:shape val="cylinder"/>
        <c:axId val="156444160"/>
        <c:axId val="156445696"/>
        <c:axId val="0"/>
      </c:bar3DChart>
      <c:catAx>
        <c:axId val="1564441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56445696"/>
        <c:crossesAt val="0"/>
        <c:auto val="1"/>
        <c:lblAlgn val="ctr"/>
        <c:lblOffset val="100"/>
      </c:catAx>
      <c:valAx>
        <c:axId val="156445696"/>
        <c:scaling>
          <c:orientation val="minMax"/>
        </c:scaling>
        <c:delete val="1"/>
        <c:axPos val="l"/>
        <c:numFmt formatCode="General" sourceLinked="1"/>
        <c:tickLblPos val="none"/>
        <c:crossAx val="1564441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418E-2"/>
          <c:y val="6.1888800375320158E-2"/>
          <c:w val="0.86692471299671592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2768.7</c:v>
                </c:pt>
                <c:pt idx="1">
                  <c:v>3006</c:v>
                </c:pt>
                <c:pt idx="2">
                  <c:v>3089.1</c:v>
                </c:pt>
                <c:pt idx="3">
                  <c:v>3332.6</c:v>
                </c:pt>
                <c:pt idx="4">
                  <c:v>3511.9</c:v>
                </c:pt>
                <c:pt idx="5">
                  <c:v>3694.6</c:v>
                </c:pt>
                <c:pt idx="6">
                  <c:v>3912.6</c:v>
                </c:pt>
              </c:numCache>
            </c:numRef>
          </c:val>
        </c:ser>
        <c:axId val="149698432"/>
        <c:axId val="149699968"/>
      </c:barChart>
      <c:catAx>
        <c:axId val="1496984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49699968"/>
        <c:crossesAt val="0"/>
        <c:auto val="1"/>
        <c:lblAlgn val="ctr"/>
        <c:lblOffset val="100"/>
      </c:catAx>
      <c:valAx>
        <c:axId val="149699968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49698432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  <c:layout/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289.60000000000002</c:v>
                </c:pt>
                <c:pt idx="1">
                  <c:v>308</c:v>
                </c:pt>
                <c:pt idx="2">
                  <c:v>346.8</c:v>
                </c:pt>
                <c:pt idx="3">
                  <c:v>396.4</c:v>
                </c:pt>
                <c:pt idx="4">
                  <c:v>432</c:v>
                </c:pt>
                <c:pt idx="5">
                  <c:v>462.6</c:v>
                </c:pt>
                <c:pt idx="6">
                  <c:v>496.8</c:v>
                </c:pt>
              </c:numCache>
            </c:numRef>
          </c:val>
        </c:ser>
        <c:shape val="cone"/>
        <c:axId val="164184832"/>
        <c:axId val="164186368"/>
        <c:axId val="0"/>
      </c:bar3DChart>
      <c:catAx>
        <c:axId val="1641848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4186368"/>
        <c:crosses val="autoZero"/>
        <c:auto val="1"/>
        <c:lblAlgn val="ctr"/>
        <c:lblOffset val="100"/>
      </c:catAx>
      <c:valAx>
        <c:axId val="16418636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41848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69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103.9</c:v>
                </c:pt>
                <c:pt idx="1">
                  <c:v>105.9</c:v>
                </c:pt>
                <c:pt idx="2">
                  <c:v>103.2</c:v>
                </c:pt>
                <c:pt idx="3">
                  <c:v>106.4</c:v>
                </c:pt>
                <c:pt idx="4">
                  <c:v>104.1</c:v>
                </c:pt>
                <c:pt idx="5">
                  <c:v>104</c:v>
                </c:pt>
                <c:pt idx="6">
                  <c:v>104</c:v>
                </c:pt>
              </c:numCache>
            </c:numRef>
          </c:val>
        </c:ser>
        <c:marker val="1"/>
        <c:axId val="163650176"/>
        <c:axId val="164209024"/>
      </c:lineChart>
      <c:catAx>
        <c:axId val="1636501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164209024"/>
        <c:crosses val="autoZero"/>
        <c:auto val="1"/>
        <c:lblAlgn val="ctr"/>
        <c:lblOffset val="100"/>
      </c:catAx>
      <c:valAx>
        <c:axId val="16420902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3650176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863 316,6 тыс.рублей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96,5%)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68 104,2 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(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3,5%)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1 931 420,8 тыс</a:t>
          </a:r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705621-E2E0-4A04-928F-13AAF10452AE}">
      <dsp:nvSpPr>
        <dsp:cNvPr id="0" name=""/>
        <dsp:cNvSpPr/>
      </dsp:nvSpPr>
      <dsp:spPr>
        <a:xfrm rot="10800000">
          <a:off x="980754" y="0"/>
          <a:ext cx="1286942" cy="965207"/>
        </a:xfrm>
        <a:prstGeom prst="upArrow">
          <a:avLst/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</dsp:sp>
    <dsp:sp modelId="{2392B656-4CEE-4630-8A93-C1D169900F24}">
      <dsp:nvSpPr>
        <dsp:cNvPr id="0" name=""/>
        <dsp:cNvSpPr/>
      </dsp:nvSpPr>
      <dsp:spPr>
        <a:xfrm>
          <a:off x="2265844" y="0"/>
          <a:ext cx="4080538" cy="965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0" rIns="156464" bIns="156464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sz="22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265844" y="0"/>
        <a:ext cx="4080538" cy="965207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3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3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3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5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5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5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5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3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3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3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A4337D-FF19-472E-916A-D9FD8841784D}">
      <dsp:nvSpPr>
        <dsp:cNvPr id="0" name=""/>
        <dsp:cNvSpPr/>
      </dsp:nvSpPr>
      <dsp:spPr>
        <a:xfrm>
          <a:off x="63819" y="194974"/>
          <a:ext cx="5988992" cy="2984904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6">
                <a:shade val="60000"/>
              </a:schemeClr>
            </a:gs>
            <a:gs pos="33000">
              <a:schemeClr val="accent6">
                <a:tint val="86500"/>
              </a:schemeClr>
            </a:gs>
            <a:gs pos="46750">
              <a:schemeClr val="accent6">
                <a:tint val="71000"/>
                <a:satMod val="112000"/>
              </a:schemeClr>
            </a:gs>
            <a:gs pos="53000">
              <a:schemeClr val="accent6">
                <a:tint val="71000"/>
                <a:satMod val="112000"/>
              </a:schemeClr>
            </a:gs>
            <a:gs pos="68000">
              <a:schemeClr val="accent6">
                <a:tint val="86000"/>
              </a:schemeClr>
            </a:gs>
            <a:gs pos="100000">
              <a:schemeClr val="accent6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68580" tIns="68580" rIns="254000" bIns="205807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863 316,6 тыс.рублей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 </a:t>
          </a:r>
          <a:r>
            <a:rPr lang="ru-RU" sz="1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96,5%)</a:t>
          </a:r>
          <a:endParaRPr lang="ru-RU" sz="18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819" y="194974"/>
        <a:ext cx="5988992" cy="2984904"/>
      </dsp:txXfrm>
    </dsp:sp>
    <dsp:sp modelId="{B2F430F6-A5FF-4650-892D-A1CC762059F0}">
      <dsp:nvSpPr>
        <dsp:cNvPr id="0" name=""/>
        <dsp:cNvSpPr/>
      </dsp:nvSpPr>
      <dsp:spPr>
        <a:xfrm>
          <a:off x="220303" y="3970320"/>
          <a:ext cx="4112230" cy="793533"/>
        </a:xfrm>
        <a:prstGeom prst="rect">
          <a:avLst/>
        </a:prstGeom>
        <a:gradFill rotWithShape="1">
          <a:gsLst>
            <a:gs pos="0">
              <a:schemeClr val="accent1">
                <a:shade val="60000"/>
              </a:schemeClr>
            </a:gs>
            <a:gs pos="33000">
              <a:schemeClr val="accent1">
                <a:tint val="86500"/>
              </a:schemeClr>
            </a:gs>
            <a:gs pos="46750">
              <a:schemeClr val="accent1">
                <a:tint val="71000"/>
                <a:satMod val="112000"/>
              </a:schemeClr>
            </a:gs>
            <a:gs pos="53000">
              <a:schemeClr val="accent1">
                <a:tint val="71000"/>
                <a:satMod val="112000"/>
              </a:schemeClr>
            </a:gs>
            <a:gs pos="68000">
              <a:schemeClr val="accent1">
                <a:tint val="86000"/>
              </a:schemeClr>
            </a:gs>
            <a:gs pos="100000">
              <a:schemeClr val="accent1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0303" y="3970320"/>
        <a:ext cx="4112230" cy="793533"/>
      </dsp:txXfrm>
    </dsp:sp>
    <dsp:sp modelId="{5914EB7D-8A5B-4060-AAF1-418D36193991}">
      <dsp:nvSpPr>
        <dsp:cNvPr id="0" name=""/>
        <dsp:cNvSpPr/>
      </dsp:nvSpPr>
      <dsp:spPr>
        <a:xfrm>
          <a:off x="2296211" y="1788958"/>
          <a:ext cx="3205939" cy="1995229"/>
        </a:xfrm>
        <a:prstGeom prst="rightArrow">
          <a:avLst>
            <a:gd name="adj1" fmla="val 50000"/>
            <a:gd name="adj2" fmla="val 50000"/>
          </a:avLst>
        </a:prstGeom>
        <a:gradFill rotWithShape="1">
          <a:gsLst>
            <a:gs pos="0">
              <a:schemeClr val="accent4">
                <a:shade val="60000"/>
              </a:schemeClr>
            </a:gs>
            <a:gs pos="33000">
              <a:schemeClr val="accent4">
                <a:tint val="86500"/>
              </a:schemeClr>
            </a:gs>
            <a:gs pos="46750">
              <a:schemeClr val="accent4">
                <a:tint val="71000"/>
                <a:satMod val="112000"/>
              </a:schemeClr>
            </a:gs>
            <a:gs pos="53000">
              <a:schemeClr val="accent4">
                <a:tint val="71000"/>
                <a:satMod val="112000"/>
              </a:schemeClr>
            </a:gs>
            <a:gs pos="68000">
              <a:schemeClr val="accent4">
                <a:tint val="86000"/>
              </a:schemeClr>
            </a:gs>
            <a:gs pos="100000">
              <a:schemeClr val="accent4"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45720" tIns="45720" rIns="254000" bIns="205807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68 104,2 тыс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 ( </a:t>
          </a: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3,5%)</a:t>
          </a:r>
          <a:endParaRPr lang="ru-RU" sz="14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6211" y="1788958"/>
        <a:ext cx="3205939" cy="1995229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5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5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3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3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3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3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3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3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3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3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3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3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5F33CE-3F20-42E5-AD94-FC4397BE5053}">
      <dsp:nvSpPr>
        <dsp:cNvPr id="0" name=""/>
        <dsp:cNvSpPr/>
      </dsp:nvSpPr>
      <dsp:spPr>
        <a:xfrm>
          <a:off x="638976" y="2143129"/>
          <a:ext cx="2607320" cy="220916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5E56B1B-9BD5-49B1-8FF2-65F4FD596629}">
      <dsp:nvSpPr>
        <dsp:cNvPr id="0" name=""/>
        <dsp:cNvSpPr/>
      </dsp:nvSpPr>
      <dsp:spPr>
        <a:xfrm>
          <a:off x="781857" y="214315"/>
          <a:ext cx="2298040" cy="13566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2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2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2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1 931 420,8 тыс</a:t>
          </a:r>
          <a:r>
            <a:rPr lang="ru-RU" sz="2400" b="1" kern="1200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. рублей</a:t>
          </a:r>
          <a:endParaRPr lang="ru-RU" sz="2400" b="1" kern="1200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81857" y="214315"/>
        <a:ext cx="2298040" cy="135665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2C9903-633E-4E2C-A422-40DFE8419994}">
      <dsp:nvSpPr>
        <dsp:cNvPr id="0" name=""/>
        <dsp:cNvSpPr/>
      </dsp:nvSpPr>
      <dsp:spPr>
        <a:xfrm rot="10800000">
          <a:off x="1755066" y="91485"/>
          <a:ext cx="5653246" cy="1142034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Социальной направленности </a:t>
          </a:r>
          <a:endParaRPr lang="ru-RU" sz="2300" kern="1200" dirty="0"/>
        </a:p>
      </dsp:txBody>
      <dsp:txXfrm rot="10800000">
        <a:off x="1755066" y="91485"/>
        <a:ext cx="5653246" cy="1142034"/>
      </dsp:txXfrm>
    </dsp:sp>
    <dsp:sp modelId="{CDEEEE10-C59F-458A-A330-64FB345920B8}">
      <dsp:nvSpPr>
        <dsp:cNvPr id="0" name=""/>
        <dsp:cNvSpPr/>
      </dsp:nvSpPr>
      <dsp:spPr>
        <a:xfrm>
          <a:off x="1071569" y="0"/>
          <a:ext cx="1324512" cy="1324512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893D8FD9-8655-4223-9B07-DA30975E8426}">
      <dsp:nvSpPr>
        <dsp:cNvPr id="0" name=""/>
        <dsp:cNvSpPr/>
      </dsp:nvSpPr>
      <dsp:spPr>
        <a:xfrm rot="10800000">
          <a:off x="1766542" y="142305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</a:t>
          </a:r>
          <a:r>
            <a:rPr lang="ru-RU" sz="2300" kern="1200" dirty="0" smtClean="0"/>
            <a:t>На поддержку отраслей экономики</a:t>
          </a:r>
          <a:endParaRPr lang="ru-RU" sz="2300" kern="1200" dirty="0"/>
        </a:p>
      </dsp:txBody>
      <dsp:txXfrm rot="10800000">
        <a:off x="1766542" y="1423059"/>
        <a:ext cx="5653246" cy="1142034"/>
      </dsp:txXfrm>
    </dsp:sp>
    <dsp:sp modelId="{7EF8BE09-5364-42D7-9760-82274CC4EAA5}">
      <dsp:nvSpPr>
        <dsp:cNvPr id="0" name=""/>
        <dsp:cNvSpPr/>
      </dsp:nvSpPr>
      <dsp:spPr>
        <a:xfrm>
          <a:off x="1046489" y="1351051"/>
          <a:ext cx="1324512" cy="1324512"/>
        </a:xfrm>
        <a:prstGeom prst="ellipse">
          <a:avLst/>
        </a:prstGeom>
        <a:solidFill>
          <a:srgbClr val="7030A0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3A01653F-C2E2-43B0-A743-EE2969B839FA}">
      <dsp:nvSpPr>
        <dsp:cNvPr id="0" name=""/>
        <dsp:cNvSpPr/>
      </dsp:nvSpPr>
      <dsp:spPr>
        <a:xfrm rot="10800000">
          <a:off x="1755066" y="2780048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</a:t>
          </a:r>
          <a:r>
            <a:rPr lang="ru-RU" sz="2300" kern="1200" dirty="0" smtClean="0"/>
            <a:t>На обеспечение безопасных условий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     жизнедеятельности</a:t>
          </a:r>
          <a:endParaRPr lang="ru-RU" sz="2300" kern="1200" dirty="0"/>
        </a:p>
      </dsp:txBody>
      <dsp:txXfrm rot="10800000">
        <a:off x="1755066" y="2780048"/>
        <a:ext cx="5653246" cy="1142034"/>
      </dsp:txXfrm>
    </dsp:sp>
    <dsp:sp modelId="{3D9C69A5-AD64-4190-A28F-BF140A0F02B3}">
      <dsp:nvSpPr>
        <dsp:cNvPr id="0" name=""/>
        <dsp:cNvSpPr/>
      </dsp:nvSpPr>
      <dsp:spPr>
        <a:xfrm>
          <a:off x="1071569" y="2714644"/>
          <a:ext cx="1324512" cy="1324512"/>
        </a:xfrm>
        <a:prstGeom prst="ellipse">
          <a:avLst/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A9B699C-309A-4F58-96F8-D3C1CBDD4436}">
      <dsp:nvSpPr>
        <dsp:cNvPr id="0" name=""/>
        <dsp:cNvSpPr/>
      </dsp:nvSpPr>
      <dsp:spPr>
        <a:xfrm rot="10800000">
          <a:off x="1755066" y="4124329"/>
          <a:ext cx="5653246" cy="1142034"/>
        </a:xfrm>
        <a:prstGeom prst="homePlate">
          <a:avLst/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  <a:ln w="38100" cap="flat" cmpd="sng" algn="ctr">
          <a:solidFill>
            <a:schemeClr val="lt1"/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9204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      </a:t>
          </a:r>
          <a:r>
            <a:rPr lang="ru-RU" sz="2300" kern="1200" dirty="0" smtClean="0"/>
            <a:t>Общего характера</a:t>
          </a:r>
          <a:endParaRPr lang="ru-RU" sz="2300" kern="1200" dirty="0"/>
        </a:p>
      </dsp:txBody>
      <dsp:txXfrm rot="10800000">
        <a:off x="1755066" y="4124329"/>
        <a:ext cx="5653246" cy="1142034"/>
      </dsp:txXfrm>
    </dsp:sp>
    <dsp:sp modelId="{8E35D09F-D250-42A6-AE12-DF88E525A59E}">
      <dsp:nvSpPr>
        <dsp:cNvPr id="0" name=""/>
        <dsp:cNvSpPr/>
      </dsp:nvSpPr>
      <dsp:spPr>
        <a:xfrm>
          <a:off x="1071569" y="4033337"/>
          <a:ext cx="1324512" cy="1324512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w="114300" prst="hardEdg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11.05.2022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image" Target="../media/image36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2022-2024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Бюджетная и налоговая политика на 2022 год и плановый период 2023 и 2024 годов ориентирована на обеспечение сбалансированности и устойчивости местного бюджета, повышение качества бюджетного планирования и исполнения принятых обязательств, а также на повышение эффективности использования бюджетных средств в новых экономических условиях с целью сохранения социальной и финансовой стабильности и создание условий для устойчивого социально-экономического развития района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234888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707886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соблюдение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07831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использование при бюджетном планировании реалистичных оценок и прогнозов социально-экономического развития, с целью минимизации рисков несбалансированности бюджета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509120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64876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327901" y="60169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157192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80526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эффективности системы финансового контроля, повышение его роли в управлении бюджетным процессом, в том числе в целях оценки эффективности направления и использования бюджетных средств и анализа достигнутых результатов при выполнении муниципальных заданий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управления общественными финансами «Электронный бюджет»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9592" y="1916832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9592" y="2420888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организация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251520" y="2564904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Налоговая политика сохранит преемственность в отношении ранее определенных приоритетов и будет направлена на обеспечение сбалансированности и устойчивости бюджета района в условиях восстановления экономической активности после преодоления негативных последствий для экономики, обусловленных распространением коронавирусной инфекции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772816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467544" y="2204864"/>
            <a:ext cx="360040" cy="285182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7544" y="3140968"/>
            <a:ext cx="360040" cy="285182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544" y="3861048"/>
            <a:ext cx="360040" cy="285182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7544" y="2564904"/>
            <a:ext cx="360040" cy="285182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67544" y="4437112"/>
            <a:ext cx="360040" cy="285182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467544" y="5013176"/>
            <a:ext cx="360040" cy="285182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67544" y="4725144"/>
            <a:ext cx="360040" cy="285182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67544" y="6237312"/>
            <a:ext cx="360040" cy="285182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67544" y="5517232"/>
            <a:ext cx="360040" cy="285182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899592" y="2199928"/>
            <a:ext cx="8028384" cy="45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района;;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ru-RU" sz="1000" b="1" i="1" dirty="0" smtClean="0">
                <a:solidFill>
                  <a:srgbClr val="C00000"/>
                </a:solidFill>
              </a:rPr>
              <a:t>- мобилизация доходов бюджета муниципального образования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pPr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pPr lvl="0" eaLnBrk="0" hangingPunct="0"/>
            <a:endParaRPr kumimoji="0" lang="ru-RU" sz="9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</a:t>
            </a: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 - 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0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доход, регистрации граждан в качестве «самозанятых»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и вовлечение их в экономику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2 274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5 386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393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132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41,16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41,12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17,0</a:t>
                      </a:r>
                      <a:endParaRPr lang="ru-RU" sz="1400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38653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40972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43430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43036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380</a:t>
                      </a:r>
                      <a:endParaRPr lang="ru-RU" sz="1400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</a:t>
                      </a:r>
                      <a:endParaRPr lang="ru-RU" sz="1400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106,4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11784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12907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13423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13960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2021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21484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928670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11 636,0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11 361,3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45 499,4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931 420,8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</a:t>
            </a:r>
            <a:r>
              <a:rPr lang="ru-RU" sz="1200" b="1" dirty="0" smtClean="0">
                <a:latin typeface="+mn-lt"/>
              </a:rPr>
              <a:t>840 496,0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1 467 602,6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1 549 913,4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1 547 646,4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1 482 791,8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5536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95536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13 628,3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22 997, 3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11 361,3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22 424,5</a:t>
            </a:r>
            <a:endParaRPr lang="ru-RU" sz="1000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479704" y="53732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26 825,2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85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18.04.2022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года "О внесении изменений в Решение Совета депутатов Усть-Абаканского района Республики Хакасия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en-US" sz="2400" dirty="0" smtClean="0">
                <a:solidFill>
                  <a:srgbClr val="FF0000"/>
                </a:solidFill>
              </a:rPr>
              <a:t>3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2022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4239610716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3360162008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2022-2024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="" xmlns:p14="http://schemas.microsoft.com/office/powerpoint/2010/main" val="52606665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="" xmlns:p14="http://schemas.microsoft.com/office/powerpoint/2010/main" val="289413379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501008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0179566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5513695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362 172,5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1 055 377,7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1 002 986,8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218 901,0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39 233,0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45 062,0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273 768,6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107 157,0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833 403,5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874 746,7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831 469,4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2022-2024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2022 год и плановый период 2023-2024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="" xmlns:p14="http://schemas.microsoft.com/office/powerpoint/2010/main" val="2309504305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2022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930 920,8</a:t>
            </a:r>
            <a:endParaRPr lang="ru-RU" sz="24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54670417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114 619,1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82 865,3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82 725,6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5225274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109 681,1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124 473,4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128 264,2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83604185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122 676,8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98942924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113 066,0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15612174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1 105 569,7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1 009 601,8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972 893,9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50747521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106 355,2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72 855,6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67 737,6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2703542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69 292,7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68 708,3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67 536,1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80946621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179 436,6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38 536,8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26 085,6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84667367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40 806,2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32 813,7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32 627,7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05522843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14 684,2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7 422,6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84639555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40 806,2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08688340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5 433,5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5073166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10 466,2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94969842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663,7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939118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47 328,2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50 478,2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93133950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2 497,0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3796863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15 191,9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11 247,7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54021"/>
              </p:ext>
            </p:extLst>
          </p:nvPr>
        </p:nvGraphicFramePr>
        <p:xfrm>
          <a:off x="6948263" y="157161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164187,7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27 259,2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06202756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9 650,9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5 018,7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4 817,1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30524370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51 129,9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8333629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767857,8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716768,6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688812,7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74173861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207768,8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194080,7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190600,3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3990266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68956,6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52 489,2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47 419,3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78706429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77 946,2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50 379,9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45 261,9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5948778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28 408,9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12711928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7 195,1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7 314,1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1775007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96 481,5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111154,7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114789,4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/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9 238,3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6694258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122676,8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113 066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3 500,0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1 930 920,8</a:t>
            </a:r>
            <a:endParaRPr lang="ru-RU" sz="1200" b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1 547 646,4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1 467 602,6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13 628,3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26 825,2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48861373"/>
              </p:ext>
            </p:extLst>
          </p:nvPr>
        </p:nvGraphicFramePr>
        <p:xfrm>
          <a:off x="1104900" y="2349500"/>
          <a:ext cx="5888038" cy="3051175"/>
        </p:xfrm>
        <a:graphic>
          <a:graphicData uri="http://schemas.openxmlformats.org/presentationml/2006/ole">
            <p:oleObj spid="_x0000_s192594" name="Worksheet" r:id="rId5" imgW="6238718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2022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266146796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="" xmlns:p14="http://schemas.microsoft.com/office/powerpoint/2010/main" val="85226188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2022 и плановый период 2023 и 2024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2022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</a:t>
            </a:r>
            <a:r>
              <a:rPr lang="ru-RU" sz="1600" b="1" dirty="0" smtClean="0">
                <a:solidFill>
                  <a:schemeClr val="bg1"/>
                </a:solidFill>
              </a:rPr>
              <a:t>434 346,0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246 873,3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5 725,2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176 372,1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1 863 316,6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500430" y="1571612"/>
            <a:ext cx="10715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1 081 222,6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102 753,3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120 283,0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126 284,6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3 802,5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5 506,2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17 943,2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48 261,1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1 320,5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179 348,5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142 351,5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100392" y="5157192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29 221,1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4 644,5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1 081 222,6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1 016 356,3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64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604,3 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="" xmlns:p14="http://schemas.microsoft.com/office/powerpoint/2010/main" val="3840298657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2022 год и плановый период 2023-2024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="" xmlns:p14="http://schemas.microsoft.com/office/powerpoint/2010/main" val="2478144737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279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9 797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1 813,06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25 906,4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44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897,7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1 593,20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2 204,9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47 328,7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49 178,3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50 478,4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2022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340768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капитальный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объектов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коммунальной инфраструктуры- </a:t>
            </a:r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15 890,9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611560" y="1340768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1 320,5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1340768"/>
            <a:ext cx="2483991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 объектов питьевого водоснабжения –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71 857,8 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68 104,2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400,3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2 094,8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2 338,0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587,0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38 382,2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2 141,0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9 238,3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7 422,6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16216" y="5085184"/>
            <a:ext cx="2162002" cy="892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мест несанкционированного размещения твердых отходов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236296" y="5949280"/>
            <a:ext cx="152586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500,0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49" name="Рисунок 48" descr="http://severnoe.nso.ru/sites/severnoe.nso.ru/wodby_files/files/imce/vyvyms.png"/>
          <p:cNvPicPr/>
          <p:nvPr/>
        </p:nvPicPr>
        <p:blipFill>
          <a:blip r:embed="rId11" cstate="print"/>
          <a:srcRect l="71365" t="28788" r="5487" b="45644"/>
          <a:stretch>
            <a:fillRect/>
          </a:stretch>
        </p:blipFill>
        <p:spPr bwMode="auto">
          <a:xfrm>
            <a:off x="6444208" y="4797152"/>
            <a:ext cx="686836" cy="60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и 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13774</TotalTime>
  <Words>5146</Words>
  <Application>Microsoft Office PowerPoint</Application>
  <PresentationFormat>Экран (4:3)</PresentationFormat>
  <Paragraphs>1124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Лист Microsoft Office Excel 97-2003</vt:lpstr>
      <vt:lpstr> БЮДЖЕТ  для граждан </vt:lpstr>
      <vt:lpstr> К Решению Совета депутатов  Усть-Абаканского района № 85 от 18.04.2022 года "О внесении изменений в Решение Совета депутатов Усть-Абаканского района Республики Хакасия«О бюджете муниципального образования  Усть-Абаканский район Республики Хакасия  на 2022 год и плановый период  2023 и 2024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2022-2024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2022-2024 годы</vt:lpstr>
      <vt:lpstr>Слайд 28</vt:lpstr>
      <vt:lpstr>Структура расходов бюджета   муниципального образования Усть - Абаканский район в 2022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2022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4445</cp:revision>
  <dcterms:created xsi:type="dcterms:W3CDTF">2013-11-30T21:03:12Z</dcterms:created>
  <dcterms:modified xsi:type="dcterms:W3CDTF">2022-05-11T04:34:32Z</dcterms:modified>
</cp:coreProperties>
</file>