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4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drawings/drawing1.xml" ContentType="application/vnd.openxmlformats-officedocument.drawingml.chartshapes+xml"/>
  <Override PartName="/ppt/charts/chart16.xml" ContentType="application/vnd.openxmlformats-officedocument.drawingml.chart+xml"/>
  <Override PartName="/ppt/drawings/drawing2.xml" ContentType="application/vnd.openxmlformats-officedocument.drawingml.chartshapes+xml"/>
  <Override PartName="/ppt/theme/themeOverride9.xml" ContentType="application/vnd.openxmlformats-officedocument.themeOverride+xml"/>
  <Override PartName="/ppt/charts/chart17.xml" ContentType="application/vnd.openxmlformats-officedocument.drawingml.chart+xml"/>
  <Override PartName="/ppt/theme/themeOverride10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13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8.xml" ContentType="application/vnd.openxmlformats-officedocument.drawingml.chart+xml"/>
  <Override PartName="/ppt/theme/themeOverride14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15.xml" ContentType="application/vnd.openxmlformats-officedocument.themeOverr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6.xml" ContentType="application/vnd.openxmlformats-officedocument.themeOverride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5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17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theme/themeOverride17.xml" ContentType="application/vnd.openxmlformats-officedocument.themeOverr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theme/themeOverride1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4"/>
  </p:notesMasterIdLst>
  <p:handoutMasterIdLst>
    <p:handoutMasterId r:id="rId65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325" r:id="rId18"/>
    <p:sldId id="409" r:id="rId19"/>
    <p:sldId id="410" r:id="rId20"/>
    <p:sldId id="423" r:id="rId21"/>
    <p:sldId id="424" r:id="rId22"/>
    <p:sldId id="425" r:id="rId23"/>
    <p:sldId id="426" r:id="rId24"/>
    <p:sldId id="346" r:id="rId25"/>
    <p:sldId id="328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338" r:id="rId34"/>
    <p:sldId id="335" r:id="rId35"/>
    <p:sldId id="384" r:id="rId36"/>
    <p:sldId id="407" r:id="rId37"/>
    <p:sldId id="385" r:id="rId38"/>
    <p:sldId id="408" r:id="rId39"/>
    <p:sldId id="373" r:id="rId40"/>
    <p:sldId id="374" r:id="rId41"/>
    <p:sldId id="336" r:id="rId42"/>
    <p:sldId id="348" r:id="rId43"/>
    <p:sldId id="353" r:id="rId44"/>
    <p:sldId id="354" r:id="rId45"/>
    <p:sldId id="358" r:id="rId46"/>
    <p:sldId id="362" r:id="rId47"/>
    <p:sldId id="393" r:id="rId48"/>
    <p:sldId id="394" r:id="rId49"/>
    <p:sldId id="395" r:id="rId50"/>
    <p:sldId id="364" r:id="rId51"/>
    <p:sldId id="417" r:id="rId52"/>
    <p:sldId id="365" r:id="rId53"/>
    <p:sldId id="369" r:id="rId54"/>
    <p:sldId id="366" r:id="rId55"/>
    <p:sldId id="416" r:id="rId56"/>
    <p:sldId id="418" r:id="rId57"/>
    <p:sldId id="415" r:id="rId58"/>
    <p:sldId id="359" r:id="rId59"/>
    <p:sldId id="368" r:id="rId60"/>
    <p:sldId id="345" r:id="rId61"/>
    <p:sldId id="347" r:id="rId62"/>
    <p:sldId id="351" r:id="rId63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C0003B"/>
    <a:srgbClr val="B7EFD6"/>
    <a:srgbClr val="0C9DA4"/>
    <a:srgbClr val="CC99FF"/>
    <a:srgbClr val="FF6699"/>
    <a:srgbClr val="D3FDE4"/>
    <a:srgbClr val="0099FF"/>
    <a:srgbClr val="CCFFFF"/>
    <a:srgbClr val="ADFB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7" autoAdjust="0"/>
    <p:restoredTop sz="94660"/>
  </p:normalViewPr>
  <p:slideViewPr>
    <p:cSldViewPr>
      <p:cViewPr>
        <p:scale>
          <a:sx n="100" d="100"/>
          <a:sy n="100" d="100"/>
        </p:scale>
        <p:origin x="-509" y="230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10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3.2769674402978816E-2"/>
          <c:w val="0.93481527105090001"/>
          <c:h val="0.765432059742301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1049.8</c:v>
                </c:pt>
                <c:pt idx="1">
                  <c:v>1199</c:v>
                </c:pt>
                <c:pt idx="2">
                  <c:v>1270.9000000000001</c:v>
                </c:pt>
                <c:pt idx="3" formatCode="#,##0.0">
                  <c:v>1366.2</c:v>
                </c:pt>
                <c:pt idx="4">
                  <c:v>1475.5</c:v>
                </c:pt>
                <c:pt idx="5">
                  <c:v>1623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7251712"/>
        <c:axId val="77253248"/>
      </c:barChart>
      <c:catAx>
        <c:axId val="77251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7253248"/>
        <c:crosses val="autoZero"/>
        <c:auto val="1"/>
        <c:lblAlgn val="ctr"/>
        <c:lblOffset val="100"/>
        <c:noMultiLvlLbl val="0"/>
      </c:catAx>
      <c:valAx>
        <c:axId val="772532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one"/>
        <c:crossAx val="77251712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200" b="1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bubble3D val="0"/>
            <c:spPr>
              <a:solidFill>
                <a:schemeClr val="accent1"/>
              </a:solidFill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7555868214198889"/>
                  <c:y val="8.965917948106247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8.7146124975503017E-2"/>
                  <c:y val="-6.982237764904904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26013022238593175"/>
                  <c:y val="-0.12097872646028145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453243.4</c:v>
                </c:pt>
                <c:pt idx="1">
                  <c:v>123467</c:v>
                </c:pt>
                <c:pt idx="2">
                  <c:v>1443269.8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 w="26068">
          <a:noFill/>
        </a:ln>
      </c:spPr>
    </c:plotArea>
    <c:plotVisOnly val="1"/>
    <c:dispBlanksAs val="zero"/>
    <c:showDLblsOverMax val="0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3675185276455837E-2"/>
                  <c:y val="0.109400943690817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2023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453243.4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2023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123467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2023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1443269.8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6203520"/>
        <c:axId val="76205056"/>
        <c:axId val="0"/>
      </c:bar3DChart>
      <c:catAx>
        <c:axId val="762035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76205056"/>
        <c:crossesAt val="0"/>
        <c:auto val="1"/>
        <c:lblAlgn val="ctr"/>
        <c:lblOffset val="100"/>
        <c:noMultiLvlLbl val="0"/>
      </c:catAx>
      <c:valAx>
        <c:axId val="76205056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76203520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705"/>
          <c:y val="0.13613956803855617"/>
          <c:w val="0.29881448911261543"/>
          <c:h val="0.32687322196547069"/>
        </c:manualLayout>
      </c:layout>
      <c:overlay val="0"/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solidFill>
          <a:schemeClr val="accent6"/>
        </a:solidFill>
      </c:spPr>
    </c:sideWall>
    <c:backWall>
      <c:thickness val="0"/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453.2</c:v>
                </c:pt>
                <c:pt idx="1">
                  <c:v>464.2</c:v>
                </c:pt>
                <c:pt idx="2">
                  <c:v>490.3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123.5</c:v>
                </c:pt>
                <c:pt idx="1">
                  <c:v>103.3</c:v>
                </c:pt>
                <c:pt idx="2">
                  <c:v>103.7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9012185918784523E-3"/>
                  <c:y val="1.932353624973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1443.3</c:v>
                </c:pt>
                <c:pt idx="1">
                  <c:v>1065.9000000000001</c:v>
                </c:pt>
                <c:pt idx="2">
                  <c:v>1171.8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6269440"/>
        <c:axId val="76270976"/>
        <c:axId val="0"/>
      </c:bar3DChart>
      <c:catAx>
        <c:axId val="762694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76270976"/>
        <c:crosses val="autoZero"/>
        <c:auto val="1"/>
        <c:lblAlgn val="ctr"/>
        <c:lblOffset val="100"/>
        <c:noMultiLvlLbl val="0"/>
      </c:catAx>
      <c:valAx>
        <c:axId val="76270976"/>
        <c:scaling>
          <c:orientation val="minMax"/>
          <c:max val="1100"/>
          <c:min val="0"/>
        </c:scaling>
        <c:delete val="0"/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762694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2192"/>
          <c:y val="0.18986663262059544"/>
          <c:w val="0.32546473097112882"/>
          <c:h val="0.45726407389618784"/>
        </c:manualLayout>
      </c:layout>
      <c:overlay val="0"/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323230060904689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5904208407225858E-17"/>
                  <c:y val="0.204712371906302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5023369027964365E-2"/>
                  <c:y val="0.38787607308562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2020</c:v>
                </c:pt>
                <c:pt idx="1">
                  <c:v>1632.5</c:v>
                </c:pt>
                <c:pt idx="2">
                  <c:v>1765.8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gapDepth val="7"/>
        <c:shape val="cylinder"/>
        <c:axId val="76434432"/>
        <c:axId val="76460800"/>
        <c:axId val="0"/>
      </c:bar3DChart>
      <c:catAx>
        <c:axId val="764344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76460800"/>
        <c:crosses val="autoZero"/>
        <c:auto val="1"/>
        <c:lblAlgn val="ctr"/>
        <c:lblOffset val="100"/>
        <c:noMultiLvlLbl val="0"/>
      </c:catAx>
      <c:valAx>
        <c:axId val="76460800"/>
        <c:scaling>
          <c:orientation val="minMax"/>
          <c:max val="1500"/>
          <c:min val="100"/>
        </c:scaling>
        <c:delete val="0"/>
        <c:axPos val="l"/>
        <c:numFmt formatCode="#,##0.00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76434432"/>
        <c:crosses val="autoZero"/>
        <c:crossBetween val="between"/>
        <c:majorUnit val="3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365"/>
          <c:h val="0.7608436191871600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bubble3D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bubble3D val="0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bubble3D val="0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bubble3D val="0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bubble3D val="0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388,6</c:v>
                </c:pt>
                <c:pt idx="1">
                  <c:v>Акцизы 29,0</c:v>
                </c:pt>
                <c:pt idx="2">
                  <c:v>Налоги на совокупный доход 29,0</c:v>
                </c:pt>
                <c:pt idx="3">
                  <c:v>Гос.пошлина 6,7</c:v>
                </c:pt>
                <c:pt idx="4">
                  <c:v>Доходы от использования имущества 91,2</c:v>
                </c:pt>
                <c:pt idx="5">
                  <c:v>Платежи при пользовании природными ресурсами 17,6</c:v>
                </c:pt>
                <c:pt idx="6">
                  <c:v>Доходы от оказания платных услуг 0,9</c:v>
                </c:pt>
                <c:pt idx="7">
                  <c:v>Доходы от продажи имущества 12,0</c:v>
                </c:pt>
                <c:pt idx="8">
                  <c:v>Штрафы, санкции 1,7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388.6</c:v>
                </c:pt>
                <c:pt idx="1">
                  <c:v>29</c:v>
                </c:pt>
                <c:pt idx="2">
                  <c:v>29</c:v>
                </c:pt>
                <c:pt idx="3">
                  <c:v>6.7</c:v>
                </c:pt>
                <c:pt idx="4">
                  <c:v>91.2</c:v>
                </c:pt>
                <c:pt idx="5">
                  <c:v>17.600000000000001</c:v>
                </c:pt>
                <c:pt idx="6">
                  <c:v>0.9</c:v>
                </c:pt>
                <c:pt idx="7">
                  <c:v>12</c:v>
                </c:pt>
                <c:pt idx="8">
                  <c:v>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5301"/>
          <c:y val="0"/>
          <c:w val="0.35474058074804687"/>
          <c:h val="1"/>
        </c:manualLayout>
      </c:layout>
      <c:overlay val="0"/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359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2053396070364306E-4"/>
          <c:y val="2.091488629383197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bubble3D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bubble3D val="0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bubble3D val="0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bubble3D val="0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bubble3D val="0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bubble3D val="0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396,7</c:v>
                </c:pt>
                <c:pt idx="1">
                  <c:v>Акцизы 31,2</c:v>
                </c:pt>
                <c:pt idx="2">
                  <c:v>Налоги на совокупный доход 29,6</c:v>
                </c:pt>
                <c:pt idx="3">
                  <c:v>Гос.пошлина 6,7</c:v>
                </c:pt>
                <c:pt idx="4">
                  <c:v>Доходы от использования имущества 78,5</c:v>
                </c:pt>
                <c:pt idx="5">
                  <c:v>Платежи при пользовании природными ресурсами 11,1</c:v>
                </c:pt>
                <c:pt idx="6">
                  <c:v>Доходы от продажи имущества 12,0</c:v>
                </c:pt>
                <c:pt idx="7">
                  <c:v>Штрафы, санкции 1,6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396.7</c:v>
                </c:pt>
                <c:pt idx="1">
                  <c:v>31.2</c:v>
                </c:pt>
                <c:pt idx="2" formatCode="General">
                  <c:v>29.6</c:v>
                </c:pt>
                <c:pt idx="3">
                  <c:v>6.7</c:v>
                </c:pt>
                <c:pt idx="4">
                  <c:v>78.5</c:v>
                </c:pt>
                <c:pt idx="5">
                  <c:v>11.1</c:v>
                </c:pt>
                <c:pt idx="6">
                  <c:v>12</c:v>
                </c:pt>
                <c:pt idx="7">
                  <c:v>1.6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7146691860555061E-3"/>
          <c:y val="0.10013828174681164"/>
          <c:w val="0.7128609172843049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bubble3D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bubble3D val="0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bubble3D val="0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bubble3D val="0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bubble3D val="0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420,1</c:v>
                </c:pt>
                <c:pt idx="1">
                  <c:v>Акцизы 33</c:v>
                </c:pt>
                <c:pt idx="2">
                  <c:v>Налоги на совокупный доход 30,4</c:v>
                </c:pt>
                <c:pt idx="3">
                  <c:v>Гос.пошлина 6,7</c:v>
                </c:pt>
                <c:pt idx="4">
                  <c:v>Доходы от использования имущества 78,5</c:v>
                </c:pt>
                <c:pt idx="5">
                  <c:v>Платежи при пользовании природными ресурсами 11,5</c:v>
                </c:pt>
                <c:pt idx="6">
                  <c:v>Доходы от продажи имущества 12,0</c:v>
                </c:pt>
                <c:pt idx="7">
                  <c:v>Штрафы, санкции 1,6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420.1</c:v>
                </c:pt>
                <c:pt idx="1">
                  <c:v>33</c:v>
                </c:pt>
                <c:pt idx="2">
                  <c:v>30.4</c:v>
                </c:pt>
                <c:pt idx="3">
                  <c:v>6.7</c:v>
                </c:pt>
                <c:pt idx="4">
                  <c:v>78.5</c:v>
                </c:pt>
                <c:pt idx="5">
                  <c:v>11.5</c:v>
                </c:pt>
                <c:pt idx="6">
                  <c:v>12</c:v>
                </c:pt>
                <c:pt idx="7">
                  <c:v>1.6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735"/>
        </c:manualLayout>
      </c:layout>
      <c:overlay val="0"/>
    </c:title>
    <c:autoTitleDeleted val="0"/>
    <c:view3D>
      <c:rotX val="30"/>
      <c:rotY val="1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7480700047593931"/>
          <c:w val="0.63925968438834124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bubble3D val="0"/>
            <c:spPr>
              <a:solidFill>
                <a:srgbClr val="FFFF00"/>
              </a:solidFill>
            </c:spPr>
          </c:dPt>
          <c:dPt>
            <c:idx val="4"/>
            <c:bubble3D val="0"/>
            <c:explosion val="20"/>
            <c:spPr>
              <a:solidFill>
                <a:srgbClr val="CC99FF"/>
              </a:solidFill>
            </c:spPr>
          </c:dPt>
          <c:dPt>
            <c:idx val="5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bubble3D val="0"/>
            <c:explosion val="13"/>
          </c:dPt>
          <c:dLbls>
            <c:dLbl>
              <c:idx val="4"/>
              <c:layout>
                <c:manualLayout>
                  <c:x val="-2.9485124630215482E-2"/>
                  <c:y val="4.0678455443881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23614894500592623"/>
                  <c:y val="-0.259515768918502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131 349,3</c:v>
                </c:pt>
                <c:pt idx="1">
                  <c:v>Национальная безопасность и правоохранительная деятельность 643,2</c:v>
                </c:pt>
                <c:pt idx="2">
                  <c:v>Национальная экономика 88 113,6</c:v>
                </c:pt>
                <c:pt idx="3">
                  <c:v>Жилищно-коммунальное хозяйство 84 767</c:v>
                </c:pt>
                <c:pt idx="4">
                  <c:v>Охрана окружающей среды 19 599,5</c:v>
                </c:pt>
                <c:pt idx="5">
                  <c:v>Образование 1 307 258,8</c:v>
                </c:pt>
                <c:pt idx="6">
                  <c:v>Культура 122 632,1</c:v>
                </c:pt>
                <c:pt idx="7">
                  <c:v>Социальная политика 120 267,5</c:v>
                </c:pt>
                <c:pt idx="8">
                  <c:v>Физическая культура и спорт 104 930,7</c:v>
                </c:pt>
                <c:pt idx="9">
                  <c:v>Средства массовой информации 12 122,3</c:v>
                </c:pt>
                <c:pt idx="10">
                  <c:v>Межбюджетные трансферты 125 509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131349.29999999999</c:v>
                </c:pt>
                <c:pt idx="1">
                  <c:v>643.20000000000005</c:v>
                </c:pt>
                <c:pt idx="2">
                  <c:v>88113.600000000006</c:v>
                </c:pt>
                <c:pt idx="3">
                  <c:v>84767</c:v>
                </c:pt>
                <c:pt idx="4">
                  <c:v>19599.5</c:v>
                </c:pt>
                <c:pt idx="5">
                  <c:v>1307258.8</c:v>
                </c:pt>
                <c:pt idx="6">
                  <c:v>122632.1</c:v>
                </c:pt>
                <c:pt idx="7">
                  <c:v>120267.5</c:v>
                </c:pt>
                <c:pt idx="8">
                  <c:v>104930.7</c:v>
                </c:pt>
                <c:pt idx="9">
                  <c:v>12122.3</c:v>
                </c:pt>
                <c:pt idx="10">
                  <c:v>125509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60751257500676437"/>
          <c:y val="9.3091911867633506E-2"/>
          <c:w val="0.39056372892111585"/>
          <c:h val="0.90690808813236656"/>
        </c:manualLayout>
      </c:layout>
      <c:overlay val="0"/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3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2783021788882492E-3"/>
          <c:y val="0.18082100832695616"/>
          <c:w val="0.63925968438834146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4"/>
            <c:bubble3D val="0"/>
            <c:explosion val="20"/>
          </c:dPt>
          <c:dPt>
            <c:idx val="6"/>
            <c:bubble3D val="0"/>
            <c:explosion val="13"/>
          </c:dPt>
          <c:dLbls>
            <c:dLbl>
              <c:idx val="0"/>
              <c:layout>
                <c:manualLayout>
                  <c:x val="-5.8023597724053563E-2"/>
                  <c:y val="-0.3472183022556282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5.0254769638316418E-2"/>
                  <c:y val="-3.8533008539107906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2.3259291416443614E-2"/>
                  <c:y val="1.41743887377728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4.9342591995077366E-3"/>
                  <c:y val="1.299453140982414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3.4019259111510041E-3"/>
                  <c:y val="1.862957546919632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0.23614894500592629"/>
                  <c:y val="-0.2595157689185028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0.0%" sourceLinked="0"/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0.78173742308802263</c:v>
                </c:pt>
                <c:pt idx="1">
                  <c:v>8.2000000000000003E-2</c:v>
                </c:pt>
                <c:pt idx="2">
                  <c:v>6.0999999999999999E-2</c:v>
                </c:pt>
                <c:pt idx="3">
                  <c:v>6.0000000000000001E-3</c:v>
                </c:pt>
                <c:pt idx="4">
                  <c:v>6.9262576911977347E-2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1655089</c:v>
                </c:pt>
                <c:pt idx="1">
                  <c:v>144213</c:v>
                </c:pt>
                <c:pt idx="2">
                  <c:v>131349.29999999999</c:v>
                </c:pt>
                <c:pt idx="3">
                  <c:v>19599.5</c:v>
                </c:pt>
                <c:pt idx="4">
                  <c:v>166942.20000000001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59853402349603757"/>
          <c:y val="0.13507412998840737"/>
          <c:w val="0.31619385828198504"/>
          <c:h val="0.7444040240640698"/>
        </c:manualLayout>
      </c:layout>
      <c:overlay val="0"/>
    </c:legend>
    <c:plotVisOnly val="1"/>
    <c:dispBlanksAs val="zero"/>
    <c:showDLblsOverMax val="0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2829150996513078E-2"/>
          <c:y val="3.0451071367670612E-2"/>
          <c:w val="0.95853928899480778"/>
          <c:h val="0.5492315014418096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224070.6</c:v>
                </c:pt>
                <c:pt idx="1">
                  <c:v>196486</c:v>
                </c:pt>
                <c:pt idx="2">
                  <c:v>215482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929654.4</c:v>
                </c:pt>
                <c:pt idx="1">
                  <c:v>783376.2</c:v>
                </c:pt>
                <c:pt idx="2">
                  <c:v>875007.1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86998.6</c:v>
                </c:pt>
                <c:pt idx="1">
                  <c:v>62681.9</c:v>
                </c:pt>
                <c:pt idx="2">
                  <c:v>63228.6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144.80000000000001</c:v>
                </c:pt>
                <c:pt idx="1">
                  <c:v>148</c:v>
                </c:pt>
                <c:pt idx="2">
                  <c:v>148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Молодежная политика (1 учреждение)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8471.7999999999993</c:v>
                </c:pt>
                <c:pt idx="1">
                  <c:v>6894.8</c:v>
                </c:pt>
                <c:pt idx="2">
                  <c:v>6618.9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вопросы в образовании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7086892405818629E-3"/>
                  <c:y val="-2.5867496204125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8543446202909202E-3"/>
                  <c:y val="-2.8219086768136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9271723101454581E-3"/>
                  <c:y val="-2.1164315076102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Лист1!$G$2:$G$4</c:f>
              <c:numCache>
                <c:formatCode>#,##0.0</c:formatCode>
                <c:ptCount val="3"/>
                <c:pt idx="0">
                  <c:v>57918.5</c:v>
                </c:pt>
                <c:pt idx="1">
                  <c:v>51109</c:v>
                </c:pt>
                <c:pt idx="2">
                  <c:v>51109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4566144"/>
        <c:axId val="124469632"/>
        <c:axId val="0"/>
      </c:bar3DChart>
      <c:catAx>
        <c:axId val="124566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4469632"/>
        <c:crosses val="autoZero"/>
        <c:auto val="1"/>
        <c:lblAlgn val="ctr"/>
        <c:lblOffset val="100"/>
        <c:noMultiLvlLbl val="0"/>
      </c:catAx>
      <c:valAx>
        <c:axId val="12446963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2456614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4099933340740511"/>
          <c:w val="0.69893926615099644"/>
          <c:h val="0.34672443802540481"/>
        </c:manualLayout>
      </c:layout>
      <c:overlay val="0"/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bubble3D val="0"/>
            <c:explosion val="3"/>
          </c:dPt>
          <c:dPt>
            <c:idx val="1"/>
            <c:bubble3D val="0"/>
            <c:explosion val="19"/>
          </c:dPt>
          <c:dPt>
            <c:idx val="2"/>
            <c:bubble3D val="0"/>
            <c:explosion val="9"/>
          </c:dPt>
          <c:dPt>
            <c:idx val="3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5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5689732478392374"/>
                  <c:y val="4.45723955135596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1160.5</c:v>
                </c:pt>
                <c:pt idx="1">
                  <c:v>1270.9000000000001</c:v>
                </c:pt>
                <c:pt idx="2">
                  <c:v>543.5</c:v>
                </c:pt>
                <c:pt idx="3">
                  <c:v>302.89999999999969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736134830203638E-2"/>
          <c:y val="0.23855007139057638"/>
          <c:w val="0.92278499725841978"/>
          <c:h val="9.3023255813953501E-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-6.7087019513424231E-2"/>
                  <c:y val="-4.076485903860692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</a:t>
                    </a:r>
                    <a:r>
                      <a:rPr lang="ru-RU" dirty="0" smtClean="0"/>
                      <a:t>307</a:t>
                    </a:r>
                    <a:r>
                      <a:rPr lang="ru-RU" baseline="0" dirty="0" smtClean="0"/>
                      <a:t> 258,8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1441276816946912E-2"/>
                  <c:y val="-3.48837209302325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7.9000620698555804E-2"/>
                  <c:y val="-4.4720941906092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1307258.8</c:v>
                </c:pt>
                <c:pt idx="1">
                  <c:v>1100695.8999999999</c:v>
                </c:pt>
                <c:pt idx="2" formatCode="#,##0.0">
                  <c:v>1211593.7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4604800"/>
        <c:axId val="124606336"/>
      </c:lineChart>
      <c:catAx>
        <c:axId val="1246048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24606336"/>
        <c:crosses val="autoZero"/>
        <c:auto val="1"/>
        <c:lblAlgn val="ctr"/>
        <c:lblOffset val="100"/>
        <c:noMultiLvlLbl val="0"/>
      </c:catAx>
      <c:valAx>
        <c:axId val="124606336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1246048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4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invertIfNegative val="0"/>
          <c:dPt>
            <c:idx val="1"/>
            <c:invertIfNegative val="0"/>
            <c:bubble3D val="0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907833019338425E-2"/>
                  <c:y val="-5.71884020119510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на 01.01.2024</c:v>
                </c:pt>
                <c:pt idx="1">
                  <c:v>на 01.01.2025</c:v>
                </c:pt>
                <c:pt idx="2">
                  <c:v>на 01.01.2026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12515.5</c:v>
                </c:pt>
                <c:pt idx="2">
                  <c:v>25236.799999999996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5259520"/>
        <c:axId val="185261056"/>
        <c:axId val="0"/>
      </c:bar3DChart>
      <c:catAx>
        <c:axId val="185259520"/>
        <c:scaling>
          <c:orientation val="minMax"/>
        </c:scaling>
        <c:delete val="1"/>
        <c:axPos val="b"/>
        <c:majorTickMark val="out"/>
        <c:minorTickMark val="none"/>
        <c:tickLblPos val="none"/>
        <c:crossAx val="185261056"/>
        <c:crosses val="autoZero"/>
        <c:auto val="1"/>
        <c:lblAlgn val="ctr"/>
        <c:lblOffset val="100"/>
        <c:noMultiLvlLbl val="0"/>
      </c:catAx>
      <c:valAx>
        <c:axId val="185261056"/>
        <c:scaling>
          <c:orientation val="minMax"/>
          <c:max val="36000"/>
          <c:min val="0"/>
        </c:scaling>
        <c:delete val="0"/>
        <c:axPos val="l"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85259520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796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48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907833019338433E-2"/>
                  <c:y val="-5.71884020119510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4783232"/>
        <c:axId val="184784768"/>
        <c:axId val="0"/>
      </c:bar3DChart>
      <c:catAx>
        <c:axId val="184783232"/>
        <c:scaling>
          <c:orientation val="minMax"/>
        </c:scaling>
        <c:delete val="1"/>
        <c:axPos val="b"/>
        <c:majorTickMark val="out"/>
        <c:minorTickMark val="none"/>
        <c:tickLblPos val="none"/>
        <c:crossAx val="184784768"/>
        <c:crosses val="autoZero"/>
        <c:auto val="1"/>
        <c:lblAlgn val="ctr"/>
        <c:lblOffset val="100"/>
        <c:noMultiLvlLbl val="0"/>
      </c:catAx>
      <c:valAx>
        <c:axId val="184784768"/>
        <c:scaling>
          <c:orientation val="minMax"/>
          <c:max val="10000"/>
          <c:min val="0"/>
        </c:scaling>
        <c:delete val="0"/>
        <c:axPos val="l"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84783232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796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424.7</c:v>
                </c:pt>
                <c:pt idx="1">
                  <c:v>493.5</c:v>
                </c:pt>
                <c:pt idx="2">
                  <c:v>543.5</c:v>
                </c:pt>
                <c:pt idx="3">
                  <c:v>608.9</c:v>
                </c:pt>
                <c:pt idx="4">
                  <c:v>675.7</c:v>
                </c:pt>
                <c:pt idx="5">
                  <c:v>754.2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77678080"/>
        <c:axId val="77679616"/>
        <c:axId val="0"/>
      </c:bar3DChart>
      <c:catAx>
        <c:axId val="776780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7679616"/>
        <c:crosses val="autoZero"/>
        <c:auto val="1"/>
        <c:lblAlgn val="ctr"/>
        <c:lblOffset val="100"/>
        <c:noMultiLvlLbl val="0"/>
      </c:catAx>
      <c:valAx>
        <c:axId val="77679616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one"/>
        <c:crossAx val="776780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936491176708204E-2"/>
          <c:y val="0.27612099883666508"/>
          <c:w val="0.94412701764658691"/>
          <c:h val="0.568501298254162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1127</c:v>
                </c:pt>
                <c:pt idx="1">
                  <c:v>1000.9</c:v>
                </c:pt>
                <c:pt idx="2">
                  <c:v>1160.5</c:v>
                </c:pt>
                <c:pt idx="3">
                  <c:v>1218.9000000000001</c:v>
                </c:pt>
                <c:pt idx="4">
                  <c:v>1312.3</c:v>
                </c:pt>
                <c:pt idx="5">
                  <c:v>1369.2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7716096"/>
        <c:axId val="77721984"/>
      </c:barChart>
      <c:catAx>
        <c:axId val="77716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77721984"/>
        <c:crosses val="autoZero"/>
        <c:auto val="1"/>
        <c:lblAlgn val="ctr"/>
        <c:lblOffset val="100"/>
        <c:noMultiLvlLbl val="0"/>
      </c:catAx>
      <c:valAx>
        <c:axId val="7772198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777160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Индекс производства продукции сельского хозяйства, %</a:t>
            </a:r>
            <a:endParaRPr lang="ru-RU" sz="1400" b="1" i="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5901966565413517"/>
          <c:y val="2.6074396017564095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521502717196994"/>
          <c:y val="0.22933926567846891"/>
          <c:w val="0.87218887106902065"/>
          <c:h val="0.6010343557727295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0042081945184128E-2"/>
                  <c:y val="-6.38778758127004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97</c:v>
                </c:pt>
                <c:pt idx="1">
                  <c:v>96.3</c:v>
                </c:pt>
                <c:pt idx="2">
                  <c:v>91.6</c:v>
                </c:pt>
                <c:pt idx="3">
                  <c:v>95.3</c:v>
                </c:pt>
                <c:pt idx="4">
                  <c:v>96.4</c:v>
                </c:pt>
                <c:pt idx="5">
                  <c:v>96.5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7995008"/>
        <c:axId val="76436224"/>
      </c:lineChart>
      <c:catAx>
        <c:axId val="77995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6436224"/>
        <c:crosses val="autoZero"/>
        <c:auto val="1"/>
        <c:lblAlgn val="ctr"/>
        <c:lblOffset val="100"/>
        <c:noMultiLvlLbl val="0"/>
      </c:catAx>
      <c:valAx>
        <c:axId val="7643622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779950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 baseline="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19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168632110931722E-2"/>
                  <c:y val="3.70367778119961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168632110931722E-2"/>
                  <c:y val="3.70367778119961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973860092443105E-2"/>
                  <c:y val="-3.70367778119961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0973860092443105E-2"/>
                  <c:y val="3.70367778119954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596</c:v>
                </c:pt>
                <c:pt idx="1">
                  <c:v>605</c:v>
                </c:pt>
                <c:pt idx="2">
                  <c:v>610</c:v>
                </c:pt>
                <c:pt idx="3">
                  <c:v>611</c:v>
                </c:pt>
                <c:pt idx="4">
                  <c:v>615</c:v>
                </c:pt>
                <c:pt idx="5">
                  <c:v>621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8.7790880739544858E-3"/>
                  <c:y val="4.81478111555941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6.5843160554658704E-3"/>
                  <c:y val="3.70367778119961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7558176147908982E-2"/>
                  <c:y val="-3.394998746784541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6345481740672657E-2"/>
                  <c:y val="-4.55837265378409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rgbClr val="D3FDE4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1324</c:v>
                </c:pt>
                <c:pt idx="1">
                  <c:v>1312</c:v>
                </c:pt>
                <c:pt idx="2">
                  <c:v>1315</c:v>
                </c:pt>
                <c:pt idx="3">
                  <c:v>1317</c:v>
                </c:pt>
                <c:pt idx="4">
                  <c:v>1321</c:v>
                </c:pt>
                <c:pt idx="5">
                  <c:v>1331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6880128"/>
        <c:axId val="76906496"/>
        <c:axId val="0"/>
      </c:bar3DChart>
      <c:catAx>
        <c:axId val="76880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</a:defRPr>
            </a:pPr>
            <a:endParaRPr lang="ru-RU"/>
          </a:p>
        </c:txPr>
        <c:crossAx val="76906496"/>
        <c:crossesAt val="0"/>
        <c:auto val="1"/>
        <c:lblAlgn val="ctr"/>
        <c:lblOffset val="100"/>
        <c:noMultiLvlLbl val="0"/>
      </c:catAx>
      <c:valAx>
        <c:axId val="769064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768801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overlay val="0"/>
      <c:txPr>
        <a:bodyPr/>
        <a:lstStyle/>
        <a:p>
          <a:pPr>
            <a:defRPr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330227939324779E-2"/>
          <c:y val="6.1888800375320158E-2"/>
          <c:w val="0.8669247129967188"/>
          <c:h val="0.727321508712364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3089.1</c:v>
                </c:pt>
                <c:pt idx="1">
                  <c:v>3404.4</c:v>
                </c:pt>
                <c:pt idx="2">
                  <c:v>3715.5</c:v>
                </c:pt>
                <c:pt idx="3">
                  <c:v>4225.6000000000004</c:v>
                </c:pt>
                <c:pt idx="4">
                  <c:v>4649.5</c:v>
                </c:pt>
                <c:pt idx="5">
                  <c:v>5033.7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7147520"/>
        <c:axId val="118682752"/>
      </c:barChart>
      <c:catAx>
        <c:axId val="77147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8682752"/>
        <c:crossesAt val="0"/>
        <c:auto val="1"/>
        <c:lblAlgn val="ctr"/>
        <c:lblOffset val="100"/>
        <c:noMultiLvlLbl val="0"/>
      </c:catAx>
      <c:valAx>
        <c:axId val="118682752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majorTickMark val="out"/>
        <c:minorTickMark val="none"/>
        <c:tickLblPos val="none"/>
        <c:crossAx val="77147520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400" dirty="0"/>
              <a:t>Платные услуги населению</a:t>
            </a:r>
            <a:r>
              <a:rPr lang="ru-RU" sz="1400" dirty="0" smtClean="0"/>
              <a:t>, млн. руб. 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  <c:spPr>
        <a:solidFill>
          <a:schemeClr val="bg1">
            <a:lumMod val="85000"/>
          </a:schemeClr>
        </a:solidFill>
      </c:spPr>
    </c:sideWall>
    <c:backWall>
      <c:thickness val="0"/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spPr>
              <a:solidFill>
                <a:schemeClr val="accent3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346.8</c:v>
                </c:pt>
                <c:pt idx="1">
                  <c:v>482</c:v>
                </c:pt>
                <c:pt idx="2">
                  <c:v>547.70000000000005</c:v>
                </c:pt>
                <c:pt idx="3">
                  <c:v>549</c:v>
                </c:pt>
                <c:pt idx="4">
                  <c:v>593.79999999999995</c:v>
                </c:pt>
                <c:pt idx="5">
                  <c:v>599.20000000000005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119223424"/>
        <c:axId val="119224960"/>
        <c:axId val="0"/>
      </c:bar3DChart>
      <c:catAx>
        <c:axId val="119223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9224960"/>
        <c:crosses val="autoZero"/>
        <c:auto val="1"/>
        <c:lblAlgn val="ctr"/>
        <c:lblOffset val="100"/>
        <c:noMultiLvlLbl val="0"/>
      </c:catAx>
      <c:valAx>
        <c:axId val="11922496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1192234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475067392799071"/>
          <c:y val="2.663131393485390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103.2</c:v>
                </c:pt>
                <c:pt idx="1">
                  <c:v>106.4</c:v>
                </c:pt>
                <c:pt idx="2">
                  <c:v>119.6</c:v>
                </c:pt>
                <c:pt idx="3">
                  <c:v>111.3</c:v>
                </c:pt>
                <c:pt idx="4">
                  <c:v>105.8</c:v>
                </c:pt>
                <c:pt idx="5">
                  <c:v>104.1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7011968"/>
        <c:axId val="76575104"/>
      </c:lineChart>
      <c:catAx>
        <c:axId val="77011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6575104"/>
        <c:crosses val="autoZero"/>
        <c:auto val="1"/>
        <c:lblAlgn val="ctr"/>
        <c:lblOffset val="100"/>
        <c:noMultiLvlLbl val="0"/>
      </c:catAx>
      <c:valAx>
        <c:axId val="7657510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77011968"/>
        <c:crosses val="autoZero"/>
        <c:crossBetween val="between"/>
      </c:valAx>
    </c:plotArea>
    <c:plotVisOnly val="1"/>
    <c:dispBlanksAs val="gap"/>
    <c:showDLblsOverMax val="0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>
    <c:autoUpdate val="0"/>
  </c:externalData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-8047" custLinFactNeighborY="-183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2 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031 864,5 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 ( 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96,0 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85 328,4 тыс. рублей (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4,0%)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2023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6948" custScaleY="153903" custLinFactNeighborX="-62712" custLinFactNeighborY="140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2 </a:t>
          </a:r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117 193,0 </a:t>
          </a:r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69943" custLinFactNeighborY="985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 custLinFactNeighborX="203" custLinFactNeighborY="-19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705621-E2E0-4A04-928F-13AAF10452AE}">
      <dsp:nvSpPr>
        <dsp:cNvPr id="0" name=""/>
        <dsp:cNvSpPr/>
      </dsp:nvSpPr>
      <dsp:spPr>
        <a:xfrm rot="10800000">
          <a:off x="836732" y="0"/>
          <a:ext cx="1286942" cy="965207"/>
        </a:xfrm>
        <a:prstGeom prst="upArrow">
          <a:avLst/>
        </a:prstGeom>
        <a:gradFill rotWithShape="1">
          <a:gsLst>
            <a:gs pos="0">
              <a:schemeClr val="accent4">
                <a:tint val="75000"/>
                <a:shade val="85000"/>
                <a:satMod val="230000"/>
              </a:schemeClr>
            </a:gs>
            <a:gs pos="25000">
              <a:schemeClr val="accent4">
                <a:tint val="90000"/>
                <a:shade val="70000"/>
                <a:satMod val="220000"/>
              </a:schemeClr>
            </a:gs>
            <a:gs pos="50000">
              <a:schemeClr val="accent4">
                <a:tint val="90000"/>
                <a:shade val="58000"/>
                <a:satMod val="225000"/>
              </a:schemeClr>
            </a:gs>
            <a:gs pos="65000">
              <a:schemeClr val="accent4">
                <a:tint val="90000"/>
                <a:shade val="58000"/>
                <a:satMod val="225000"/>
              </a:schemeClr>
            </a:gs>
            <a:gs pos="80000">
              <a:schemeClr val="accent4">
                <a:tint val="90000"/>
                <a:shade val="69000"/>
                <a:satMod val="220000"/>
              </a:schemeClr>
            </a:gs>
            <a:gs pos="100000">
              <a:schemeClr val="accent4"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contourW="12700" prstMaterial="matte">
          <a:bevelT w="60000" h="50800"/>
          <a:contourClr>
            <a:schemeClr val="accent4">
              <a:shade val="60000"/>
              <a:satMod val="110000"/>
            </a:schemeClr>
          </a:contourClr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2392B656-4CEE-4630-8A93-C1D169900F24}">
      <dsp:nvSpPr>
        <dsp:cNvPr id="0" name=""/>
        <dsp:cNvSpPr/>
      </dsp:nvSpPr>
      <dsp:spPr>
        <a:xfrm>
          <a:off x="2265844" y="0"/>
          <a:ext cx="4080538" cy="965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0" rIns="156464" bIns="156464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sz="2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265844" y="0"/>
        <a:ext cx="4080538" cy="96520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6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23391" y="23391"/>
        <a:ext cx="3310804" cy="43238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190"/>
          <a:ext cx="3357586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23391" y="55581"/>
        <a:ext cx="3310804" cy="43238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18912"/>
          <a:ext cx="3429024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30039" y="148951"/>
        <a:ext cx="3368946" cy="555268"/>
      </dsp:txXfrm>
    </dsp:sp>
    <dsp:sp modelId="{79F34D2B-5F80-456A-B944-5D38073B2182}">
      <dsp:nvSpPr>
        <dsp:cNvPr id="0" name=""/>
        <dsp:cNvSpPr/>
      </dsp:nvSpPr>
      <dsp:spPr>
        <a:xfrm>
          <a:off x="0" y="884851"/>
          <a:ext cx="3429024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30039" y="914890"/>
        <a:ext cx="3368946" cy="55526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42876"/>
          <a:ext cx="3357586" cy="781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38163" y="181039"/>
        <a:ext cx="3281260" cy="70543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4" cy="47237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23059" y="23059"/>
        <a:ext cx="3382906" cy="426255"/>
      </dsp:txXfrm>
    </dsp:sp>
    <dsp:sp modelId="{79F34D2B-5F80-456A-B944-5D38073B2182}">
      <dsp:nvSpPr>
        <dsp:cNvPr id="0" name=""/>
        <dsp:cNvSpPr/>
      </dsp:nvSpPr>
      <dsp:spPr>
        <a:xfrm>
          <a:off x="0" y="599007"/>
          <a:ext cx="3429024" cy="5361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26174" y="625181"/>
        <a:ext cx="3376676" cy="48383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27"/>
          <a:ext cx="3429024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20561" y="20788"/>
        <a:ext cx="3387902" cy="380078"/>
      </dsp:txXfrm>
    </dsp:sp>
    <dsp:sp modelId="{79F34D2B-5F80-456A-B944-5D38073B2182}">
      <dsp:nvSpPr>
        <dsp:cNvPr id="0" name=""/>
        <dsp:cNvSpPr/>
      </dsp:nvSpPr>
      <dsp:spPr>
        <a:xfrm>
          <a:off x="0" y="428627"/>
          <a:ext cx="3429024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20561" y="449188"/>
        <a:ext cx="3387902" cy="38007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F34D2B-5F80-456A-B944-5D38073B2182}">
      <dsp:nvSpPr>
        <dsp:cNvPr id="0" name=""/>
        <dsp:cNvSpPr/>
      </dsp:nvSpPr>
      <dsp:spPr>
        <a:xfrm>
          <a:off x="0" y="1509"/>
          <a:ext cx="3357586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34726" y="36235"/>
        <a:ext cx="3288134" cy="64190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9098"/>
          <a:ext cx="3357586" cy="5315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25946" y="355044"/>
        <a:ext cx="3305694" cy="47961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4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21652" y="23034"/>
        <a:ext cx="3385720" cy="400242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4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15048" y="515653"/>
        <a:ext cx="3398928" cy="278171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A4337D-FF19-472E-916A-D9FD8841784D}">
      <dsp:nvSpPr>
        <dsp:cNvPr id="0" name=""/>
        <dsp:cNvSpPr/>
      </dsp:nvSpPr>
      <dsp:spPr>
        <a:xfrm>
          <a:off x="63819" y="194974"/>
          <a:ext cx="5988992" cy="2984904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6">
                <a:shade val="60000"/>
              </a:schemeClr>
            </a:gs>
            <a:gs pos="33000">
              <a:schemeClr val="accent6">
                <a:tint val="86500"/>
              </a:schemeClr>
            </a:gs>
            <a:gs pos="46750">
              <a:schemeClr val="accent6">
                <a:tint val="71000"/>
                <a:satMod val="112000"/>
              </a:schemeClr>
            </a:gs>
            <a:gs pos="53000">
              <a:schemeClr val="accent6">
                <a:tint val="71000"/>
                <a:satMod val="112000"/>
              </a:schemeClr>
            </a:gs>
            <a:gs pos="68000">
              <a:schemeClr val="accent6">
                <a:tint val="86000"/>
              </a:schemeClr>
            </a:gs>
            <a:gs pos="100000">
              <a:schemeClr val="accent6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254000" bIns="205807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2 </a:t>
          </a: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031 864,5 </a:t>
          </a: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 ( </a:t>
          </a: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96,0 </a:t>
          </a: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%)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819" y="941200"/>
        <a:ext cx="5242766" cy="1492452"/>
      </dsp:txXfrm>
    </dsp:sp>
    <dsp:sp modelId="{B2F430F6-A5FF-4650-892D-A1CC762059F0}">
      <dsp:nvSpPr>
        <dsp:cNvPr id="0" name=""/>
        <dsp:cNvSpPr/>
      </dsp:nvSpPr>
      <dsp:spPr>
        <a:xfrm>
          <a:off x="220303" y="3970320"/>
          <a:ext cx="4112230" cy="793533"/>
        </a:xfrm>
        <a:prstGeom prst="rect">
          <a:avLst/>
        </a:prstGeom>
        <a:gradFill rotWithShape="1">
          <a:gsLst>
            <a:gs pos="0">
              <a:schemeClr val="accent1">
                <a:shade val="60000"/>
              </a:schemeClr>
            </a:gs>
            <a:gs pos="33000">
              <a:schemeClr val="accent1">
                <a:tint val="86500"/>
              </a:schemeClr>
            </a:gs>
            <a:gs pos="46750">
              <a:schemeClr val="accent1">
                <a:tint val="71000"/>
                <a:satMod val="112000"/>
              </a:schemeClr>
            </a:gs>
            <a:gs pos="53000">
              <a:schemeClr val="accent1">
                <a:tint val="71000"/>
                <a:satMod val="112000"/>
              </a:schemeClr>
            </a:gs>
            <a:gs pos="68000">
              <a:schemeClr val="accent1">
                <a:tint val="86000"/>
              </a:schemeClr>
            </a:gs>
            <a:gs pos="100000">
              <a:schemeClr val="accent1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2023 году планируется осуществлять в рамках 17 муниципальных программ</a:t>
          </a:r>
          <a:endParaRPr lang="ru-RU" sz="16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0303" y="3970320"/>
        <a:ext cx="4112230" cy="793533"/>
      </dsp:txXfrm>
    </dsp:sp>
    <dsp:sp modelId="{5914EB7D-8A5B-4060-AAF1-418D36193991}">
      <dsp:nvSpPr>
        <dsp:cNvPr id="0" name=""/>
        <dsp:cNvSpPr/>
      </dsp:nvSpPr>
      <dsp:spPr>
        <a:xfrm>
          <a:off x="2296211" y="1788958"/>
          <a:ext cx="3205939" cy="1995229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4">
                <a:shade val="60000"/>
              </a:schemeClr>
            </a:gs>
            <a:gs pos="33000">
              <a:schemeClr val="accent4">
                <a:tint val="86500"/>
              </a:schemeClr>
            </a:gs>
            <a:gs pos="46750">
              <a:schemeClr val="accent4">
                <a:tint val="71000"/>
                <a:satMod val="112000"/>
              </a:schemeClr>
            </a:gs>
            <a:gs pos="53000">
              <a:schemeClr val="accent4">
                <a:tint val="71000"/>
                <a:satMod val="112000"/>
              </a:schemeClr>
            </a:gs>
            <a:gs pos="68000">
              <a:schemeClr val="accent4">
                <a:tint val="86000"/>
              </a:schemeClr>
            </a:gs>
            <a:gs pos="100000">
              <a:schemeClr val="accent4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45720" tIns="45720" rIns="254000" bIns="205807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85 328,4 тыс. рублей ( 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4,0%)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6211" y="2287765"/>
        <a:ext cx="2707132" cy="99761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5F33CE-3F20-42E5-AD94-FC4397BE5053}">
      <dsp:nvSpPr>
        <dsp:cNvPr id="0" name=""/>
        <dsp:cNvSpPr/>
      </dsp:nvSpPr>
      <dsp:spPr>
        <a:xfrm>
          <a:off x="638976" y="2143129"/>
          <a:ext cx="2607320" cy="220916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5E56B1B-9BD5-49B1-8FF2-65F4FD596629}">
      <dsp:nvSpPr>
        <dsp:cNvPr id="0" name=""/>
        <dsp:cNvSpPr/>
      </dsp:nvSpPr>
      <dsp:spPr>
        <a:xfrm>
          <a:off x="781857" y="214315"/>
          <a:ext cx="2298040" cy="135665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2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2 </a:t>
          </a: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117 193,0 </a:t>
          </a: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тыс. рублей</a:t>
          </a:r>
          <a:endParaRPr lang="ru-RU" sz="2400" b="1" kern="1200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81857" y="214315"/>
        <a:ext cx="2298040" cy="13566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2C9903-633E-4E2C-A422-40DFE8419994}">
      <dsp:nvSpPr>
        <dsp:cNvPr id="0" name=""/>
        <dsp:cNvSpPr/>
      </dsp:nvSpPr>
      <dsp:spPr>
        <a:xfrm rot="10800000">
          <a:off x="1755066" y="91485"/>
          <a:ext cx="5653246" cy="1142034"/>
        </a:xfrm>
        <a:prstGeom prst="homePlat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Социальной направленности </a:t>
          </a:r>
          <a:endParaRPr lang="ru-RU" sz="2300" kern="1200" dirty="0"/>
        </a:p>
      </dsp:txBody>
      <dsp:txXfrm rot="10800000">
        <a:off x="2040574" y="91485"/>
        <a:ext cx="5367738" cy="1142034"/>
      </dsp:txXfrm>
    </dsp:sp>
    <dsp:sp modelId="{CDEEEE10-C59F-458A-A330-64FB345920B8}">
      <dsp:nvSpPr>
        <dsp:cNvPr id="0" name=""/>
        <dsp:cNvSpPr/>
      </dsp:nvSpPr>
      <dsp:spPr>
        <a:xfrm>
          <a:off x="1071569" y="0"/>
          <a:ext cx="1324512" cy="1324512"/>
        </a:xfrm>
        <a:prstGeom prst="ellipse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893D8FD9-8655-4223-9B07-DA30975E8426}">
      <dsp:nvSpPr>
        <dsp:cNvPr id="0" name=""/>
        <dsp:cNvSpPr/>
      </dsp:nvSpPr>
      <dsp:spPr>
        <a:xfrm rot="10800000">
          <a:off x="1766542" y="1423059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</a:t>
          </a:r>
          <a:r>
            <a:rPr lang="ru-RU" sz="2300" kern="1200" dirty="0" smtClean="0"/>
            <a:t>На поддержку отраслей экономики</a:t>
          </a:r>
          <a:endParaRPr lang="ru-RU" sz="2300" kern="1200" dirty="0"/>
        </a:p>
      </dsp:txBody>
      <dsp:txXfrm rot="10800000">
        <a:off x="2052050" y="1423059"/>
        <a:ext cx="5367738" cy="1142034"/>
      </dsp:txXfrm>
    </dsp:sp>
    <dsp:sp modelId="{7EF8BE09-5364-42D7-9760-82274CC4EAA5}">
      <dsp:nvSpPr>
        <dsp:cNvPr id="0" name=""/>
        <dsp:cNvSpPr/>
      </dsp:nvSpPr>
      <dsp:spPr>
        <a:xfrm>
          <a:off x="1046489" y="1351051"/>
          <a:ext cx="1324512" cy="1324512"/>
        </a:xfrm>
        <a:prstGeom prst="ellipse">
          <a:avLst/>
        </a:prstGeom>
        <a:solidFill>
          <a:srgbClr val="7030A0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3A01653F-C2E2-43B0-A743-EE2969B839FA}">
      <dsp:nvSpPr>
        <dsp:cNvPr id="0" name=""/>
        <dsp:cNvSpPr/>
      </dsp:nvSpPr>
      <dsp:spPr>
        <a:xfrm rot="10800000">
          <a:off x="1755066" y="2780048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</a:t>
          </a:r>
          <a:r>
            <a:rPr lang="ru-RU" sz="2300" kern="1200" dirty="0" smtClean="0"/>
            <a:t>На обеспечение безопасных условий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     жизнедеятельности</a:t>
          </a:r>
          <a:endParaRPr lang="ru-RU" sz="2300" kern="1200" dirty="0"/>
        </a:p>
      </dsp:txBody>
      <dsp:txXfrm rot="10800000">
        <a:off x="2040574" y="2780048"/>
        <a:ext cx="5367738" cy="1142034"/>
      </dsp:txXfrm>
    </dsp:sp>
    <dsp:sp modelId="{3D9C69A5-AD64-4190-A28F-BF140A0F02B3}">
      <dsp:nvSpPr>
        <dsp:cNvPr id="0" name=""/>
        <dsp:cNvSpPr/>
      </dsp:nvSpPr>
      <dsp:spPr>
        <a:xfrm>
          <a:off x="1071569" y="2714644"/>
          <a:ext cx="1324512" cy="1324512"/>
        </a:xfrm>
        <a:prstGeom prst="ellipse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2A9B699C-309A-4F58-96F8-D3C1CBDD4436}">
      <dsp:nvSpPr>
        <dsp:cNvPr id="0" name=""/>
        <dsp:cNvSpPr/>
      </dsp:nvSpPr>
      <dsp:spPr>
        <a:xfrm rot="10800000">
          <a:off x="1755066" y="4124329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Общего характера</a:t>
          </a:r>
          <a:endParaRPr lang="ru-RU" sz="2300" kern="1200" dirty="0"/>
        </a:p>
      </dsp:txBody>
      <dsp:txXfrm rot="10800000">
        <a:off x="2040574" y="4124329"/>
        <a:ext cx="5367738" cy="1142034"/>
      </dsp:txXfrm>
    </dsp:sp>
    <dsp:sp modelId="{8E35D09F-D250-42A6-AE12-DF88E525A59E}">
      <dsp:nvSpPr>
        <dsp:cNvPr id="0" name=""/>
        <dsp:cNvSpPr/>
      </dsp:nvSpPr>
      <dsp:spPr>
        <a:xfrm>
          <a:off x="1071569" y="4033337"/>
          <a:ext cx="1324512" cy="1324512"/>
        </a:xfrm>
        <a:prstGeom prst="ellipse">
          <a:avLst/>
        </a:prstGeom>
        <a:solidFill>
          <a:schemeClr val="tx2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8992" cy="3946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19266" y="19266"/>
        <a:ext cx="3390460" cy="356130"/>
      </dsp:txXfrm>
    </dsp:sp>
    <dsp:sp modelId="{79F34D2B-5F80-456A-B944-5D38073B2182}">
      <dsp:nvSpPr>
        <dsp:cNvPr id="0" name=""/>
        <dsp:cNvSpPr/>
      </dsp:nvSpPr>
      <dsp:spPr>
        <a:xfrm>
          <a:off x="0" y="428629"/>
          <a:ext cx="3428992" cy="6062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29597" y="458226"/>
        <a:ext cx="3369798" cy="547100"/>
      </dsp:txXfrm>
    </dsp:sp>
    <dsp:sp modelId="{08355A28-8013-445F-8854-5D7D2EB104E4}">
      <dsp:nvSpPr>
        <dsp:cNvPr id="0" name=""/>
        <dsp:cNvSpPr/>
      </dsp:nvSpPr>
      <dsp:spPr>
        <a:xfrm>
          <a:off x="0" y="1071571"/>
          <a:ext cx="3428992" cy="3266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15945" y="1087516"/>
        <a:ext cx="3397102" cy="294748"/>
      </dsp:txXfrm>
    </dsp:sp>
    <dsp:sp modelId="{68D7BF1F-BD5A-4E45-B973-66CF07C8EF03}">
      <dsp:nvSpPr>
        <dsp:cNvPr id="0" name=""/>
        <dsp:cNvSpPr/>
      </dsp:nvSpPr>
      <dsp:spPr>
        <a:xfrm>
          <a:off x="0" y="1428757"/>
          <a:ext cx="3428992" cy="4664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22771" y="1451528"/>
        <a:ext cx="3383450" cy="420934"/>
      </dsp:txXfrm>
    </dsp:sp>
    <dsp:sp modelId="{A70E4835-AE87-411F-B78C-66273ACD8366}">
      <dsp:nvSpPr>
        <dsp:cNvPr id="0" name=""/>
        <dsp:cNvSpPr/>
      </dsp:nvSpPr>
      <dsp:spPr>
        <a:xfrm>
          <a:off x="0" y="2000267"/>
          <a:ext cx="3428992" cy="40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воспитание граждан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19676" y="2019943"/>
        <a:ext cx="3389640" cy="36371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6" cy="4517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22052" y="22052"/>
        <a:ext cx="3313482" cy="407624"/>
      </dsp:txXfrm>
    </dsp:sp>
    <dsp:sp modelId="{79F34D2B-5F80-456A-B944-5D38073B2182}">
      <dsp:nvSpPr>
        <dsp:cNvPr id="0" name=""/>
        <dsp:cNvSpPr/>
      </dsp:nvSpPr>
      <dsp:spPr>
        <a:xfrm>
          <a:off x="0" y="500066"/>
          <a:ext cx="3357586" cy="4020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19624" y="519690"/>
        <a:ext cx="3318338" cy="36275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138"/>
          <a:ext cx="3286148" cy="3619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17668" y="155806"/>
        <a:ext cx="3250812" cy="32659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286148" cy="4995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24387" y="24387"/>
        <a:ext cx="3237374" cy="45080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4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32491" y="32491"/>
        <a:ext cx="3364042" cy="600601"/>
      </dsp:txXfrm>
    </dsp:sp>
    <dsp:sp modelId="{79F34D2B-5F80-456A-B944-5D38073B2182}">
      <dsp:nvSpPr>
        <dsp:cNvPr id="0" name=""/>
        <dsp:cNvSpPr/>
      </dsp:nvSpPr>
      <dsp:spPr>
        <a:xfrm>
          <a:off x="0" y="763176"/>
          <a:ext cx="3429024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32491" y="795667"/>
        <a:ext cx="3364042" cy="6006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2024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2025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19.10.2023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8.jpeg"/><Relationship Id="rId5" Type="http://schemas.openxmlformats.org/officeDocument/2006/relationships/image" Target="../media/image36.jpeg"/><Relationship Id="rId4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4" Type="http://schemas.openxmlformats.org/officeDocument/2006/relationships/chart" Target="../charts/char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5" Type="http://schemas.openxmlformats.org/officeDocument/2006/relationships/image" Target="../media/image85.jpe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0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9.jpeg"/><Relationship Id="rId4" Type="http://schemas.openxmlformats.org/officeDocument/2006/relationships/diagramLayout" Target="../diagrams/layout1.xml"/><Relationship Id="rId9" Type="http://schemas.openxmlformats.org/officeDocument/2006/relationships/chart" Target="../charts/chart18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5.jpeg"/><Relationship Id="rId11" Type="http://schemas.openxmlformats.org/officeDocument/2006/relationships/image" Target="../media/image109.jpeg"/><Relationship Id="rId5" Type="http://schemas.openxmlformats.org/officeDocument/2006/relationships/image" Target="../media/image104.jpeg"/><Relationship Id="rId10" Type="http://schemas.openxmlformats.org/officeDocument/2006/relationships/image" Target="../media/image108.jpeg"/><Relationship Id="rId4" Type="http://schemas.openxmlformats.org/officeDocument/2006/relationships/image" Target="../media/image103.jpeg"/><Relationship Id="rId9" Type="http://schemas.openxmlformats.org/officeDocument/2006/relationships/image" Target="../media/image10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6.jpe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6.jpeg"/><Relationship Id="rId7" Type="http://schemas.openxmlformats.org/officeDocument/2006/relationships/image" Target="../media/image122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4.jpeg"/><Relationship Id="rId4" Type="http://schemas.openxmlformats.org/officeDocument/2006/relationships/chart" Target="../charts/chart2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38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37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3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41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40.jpeg"/><Relationship Id="rId4" Type="http://schemas.openxmlformats.org/officeDocument/2006/relationships/diagramData" Target="../diagrams/data8.xml"/><Relationship Id="rId9" Type="http://schemas.openxmlformats.org/officeDocument/2006/relationships/image" Target="../media/image139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46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5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4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47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49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3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52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51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48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56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5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4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57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61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60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59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58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3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62.jpeg"/><Relationship Id="rId14" Type="http://schemas.openxmlformats.org/officeDocument/2006/relationships/diagramColors" Target="../diagrams/colors2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7.jpeg"/><Relationship Id="rId5" Type="http://schemas.openxmlformats.org/officeDocument/2006/relationships/image" Target="../media/image166.png"/><Relationship Id="rId10" Type="http://schemas.openxmlformats.org/officeDocument/2006/relationships/image" Target="../media/image171.jpeg"/><Relationship Id="rId4" Type="http://schemas.openxmlformats.org/officeDocument/2006/relationships/image" Target="../media/image165.png"/><Relationship Id="rId9" Type="http://schemas.openxmlformats.org/officeDocument/2006/relationships/image" Target="../media/image17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image" Target="../media/image173.jpe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2023-2025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18864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51520" y="3573016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71600" y="692696"/>
            <a:ext cx="7858180" cy="10772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Целью бюджетной и налоговой политики на 2023 год и плановый период 2024 и 2025 годов является обеспечение определения условий сбалансированности и устойчивости местного бюджета, повышение качества бюджетного планирования и исполнения принятых обязательств наиболее эффективным способом</a:t>
            </a:r>
            <a:endParaRPr lang="ru-RU" sz="16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9552" y="1988840"/>
            <a:ext cx="8358246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C00000"/>
                </a:solidFill>
              </a:rPr>
              <a:t>Для достижения поставленных целей бюджетной политики в очередном году и плановом периоде необходимо </a:t>
            </a:r>
            <a:r>
              <a:rPr lang="ru-RU" sz="1400" dirty="0" smtClean="0"/>
              <a:t> </a:t>
            </a:r>
            <a:r>
              <a:rPr lang="ru-RU" sz="1400" b="1" dirty="0" smtClean="0">
                <a:solidFill>
                  <a:srgbClr val="C00000"/>
                </a:solidFill>
              </a:rPr>
              <a:t>обеспечить реализацию следующих мер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55576" y="2636912"/>
            <a:ext cx="7929618" cy="692497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сохранение достигнутого соотношения между уровнем оплаты труда «указанных» категорий работников бюджетной сферы и майским Указом Президента РФ и уровнем среднемесячного дохода от трудовой деятельности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55576" y="3501008"/>
            <a:ext cx="7929618" cy="492443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уровня минимального размера оплаты труда с 01.01.2023 года в соответствии с Законом Российской Федерации от 19.06.2000 № 82-ФЗ « О минимальном размере оплаты труда»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179512" y="2852936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755576" y="4149080"/>
            <a:ext cx="7929618" cy="292388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обеспечение необходимых условий для эффективности расходов муниципальных финансов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55893" y="42167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255893" y="565687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755576" y="4581128"/>
            <a:ext cx="7929618" cy="892552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определение четких приоритетов использования бюджетных средств с учетом текущей экономической ситуации: при планировании бюджетных ассигнований следует детально оценить содержание муниципальных программ района, соизмерив объемы их финансового обеспечения с реальными возможностями бюджета района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55576" y="5589240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эффективности функционирования контрактной системы в части совершенствования системы организации закупок товаров, работ, услуг для обеспечения муниципальных нужд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55893" y="493679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3" y="4143380"/>
            <a:ext cx="2769225" cy="1643074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251520" y="1844824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51520" y="1196752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827584" y="1052736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повышение качества предоставления муниципальных услуг, оказываемых муниципальными учреждениями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27584" y="1628800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участие в приоритетном порядке, исходя из возможностей бюджета, в реализации национальных проектов (программ), государственных программах и мероприятиях, софинансируемых из федерального бюджета и бюджета Республики Хакасия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27584" y="2420888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привлечение средств из вышестоящих бюджетов на софинансирование расходных обязательств муниципального образования Усть-Абаканский район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http://900igr.net/up/datas/111023/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933056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Группа 28"/>
          <p:cNvGrpSpPr/>
          <p:nvPr/>
        </p:nvGrpSpPr>
        <p:grpSpPr>
          <a:xfrm>
            <a:off x="323528" y="3140968"/>
            <a:ext cx="437374" cy="428628"/>
            <a:chOff x="0" y="60476"/>
            <a:chExt cx="437374" cy="624820"/>
          </a:xfrm>
        </p:grpSpPr>
        <p:sp>
          <p:nvSpPr>
            <p:cNvPr id="30" name="Нашивка 2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827584" y="2996952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реализация мер, предусмотренных Планом мероприятий по росту доходов, оптимизации расходов и совершенствованию долговой политики муниципального образования Усть-Абаканский район Республики Хакасия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323528" y="2492896"/>
            <a:ext cx="437374" cy="428628"/>
            <a:chOff x="0" y="60476"/>
            <a:chExt cx="437374" cy="624820"/>
          </a:xfrm>
        </p:grpSpPr>
        <p:sp>
          <p:nvSpPr>
            <p:cNvPr id="28" name="Нашивка 2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5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76672"/>
            <a:ext cx="800105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</a:rPr>
              <a:t>Основные направления налоговой политики Усть-Абаканского района Республики Хакасия на 2023 год и на плановый период 2024 и 2025 годов разработаны с учетом реализации изменений федерального законодательства и законодательства Республики Хакасия, муниципальных правовых актов органов местного самоуправления.  Целью Налоговой политики Усть-Абаканского района на 2023-2025 годы остается обеспечение сбалансированности и устойчивости бюджета района с учетом текущих обстоятельств в стране, а также возможности оперативного реагирования на изменения экономической ситуации</a:t>
            </a:r>
            <a:endParaRPr lang="ru-RU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15616" y="1772816"/>
            <a:ext cx="778674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</a:rPr>
              <a:t>Ключевое направление Налоговой политики района направлено на организацию работы по увеличению поступлений налоговых и неналоговых доходов. Для реализации данного направления необходимо:</a:t>
            </a:r>
            <a:endParaRPr lang="ru-RU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726882" y="6453336"/>
            <a:ext cx="3417118" cy="404664"/>
          </a:xfrm>
          <a:prstGeom prst="rect">
            <a:avLst/>
          </a:prstGeom>
          <a:noFill/>
        </p:spPr>
      </p:pic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251520" y="2276872"/>
            <a:ext cx="8784976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сохранение и развитие налогового потенциала на территории Усть-Абаканского района;</a:t>
            </a:r>
          </a:p>
          <a:p>
            <a:pPr>
              <a:buFontTx/>
              <a:buChar char="-"/>
            </a:pPr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продолжение работы по повышению уровня межведомственного взаимодействия, направленного на обеспечение роста доходного потенциала;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мобилизация доходов бюджета муниципального образования Усть-Абаканский район за счет эффективного администрирования местных налогов. Повышению качества налогового администрирования будет способствовать безусловное выполнение главными администраторами доходов бюджета бюджетных полномочий в части обеспечения ими точности планирования и контроля за поступлением в бюджет администрируемых налогов и сборов, в том числе проведение претензионно-исковой работы; 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усиление муниципального земельного контроля в отношении земель сельскохозяйственного назначения, не используемых по назначению, с целью повышенного налогообложения и стимулирования их вовлечения в сельскохозяйственный оборот; 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актуализация баз данных по имущественным налогам для вовлечения объектов недвижимости в налогооблагаемую базу;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повышение платежной дисциплины налогоплательщиков и сокращение недоимки;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оптимизация налоговых льгот по местным налогам на основе проведения оценки налоговых расходов; 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обеспечение стабильности системы налогообложения для юридических и физических лиц;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совершенствование нормативно-правовых актов о налогах, принятых органами местного самоуправления, с учетом изменений федерального законодательства;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проведение мероприятий по повышению эффективности управления муниципальной собственностью;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актуализация перечня объектов недвижимости, налоговая база в отношении которых определяется как кадастровая стоимость;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r>
              <a:rPr lang="ru-RU" sz="900" b="1" i="1" dirty="0" smtClean="0">
                <a:solidFill>
                  <a:srgbClr val="C00000"/>
                </a:solidFill>
              </a:rPr>
              <a:t>- содействие вовлечению граждан в предпринимательскую деятельность и сокращение неформальной занятости путем активизации практики применения налога на профессиональный доход, регистрации граждан в качестве «самозанятых» и вовлечение их в экономику.</a:t>
            </a:r>
            <a:endParaRPr lang="ru-RU" sz="9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15074" y="1428736"/>
            <a:ext cx="2649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15074" y="4071942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автомобильных дорог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1 406,6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14678" y="5715016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36,2 %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63,8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13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муниципальных образований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286512" y="3357562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населения –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41 329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 </a:t>
            </a:r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населенных пунктов</a:t>
            </a: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7207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5572164" cy="440039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6215074" y="62865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37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4876" y="2143116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37363" y="2120900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9738" y="214153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2 159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4876" y="221455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5 638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1 500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1 271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285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46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125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57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58016" y="5786454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58016" y="5786454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15074" y="62865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землепользования,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5264190"/>
              </p:ext>
            </p:extLst>
          </p:nvPr>
        </p:nvGraphicFramePr>
        <p:xfrm>
          <a:off x="0" y="785795"/>
          <a:ext cx="9143999" cy="4018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5644"/>
                <a:gridCol w="833636"/>
                <a:gridCol w="1032715"/>
                <a:gridCol w="981369"/>
                <a:gridCol w="966439"/>
                <a:gridCol w="966439"/>
                <a:gridCol w="817757"/>
              </a:tblGrid>
              <a:tr h="3866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2020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2021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8802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населения на 1 января,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41,375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41,329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40,916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41,750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41,291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41,200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занятых в экономике,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16,93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17,86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17,86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17,71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17,71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010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 плата работников организаций,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43469,9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44238,7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48806,6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51734,6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54839,5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58129,6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Ввод в действие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жилых домов,  тыс.кв.м.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45,56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78,12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57,50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58,0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58,0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59,0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2392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безработных, чел.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764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256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11060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1,53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1,31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5087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Индекс потребительских цен,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103,2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106,4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119,6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111,3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105,8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104,1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Ожидаемая продолжительность жизни при рождении, лет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Добыча полезных ископаемых,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714884"/>
          <a:ext cx="4500594" cy="200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Обрабатывающие производства,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Производство и распределение электроэнергии, газа, пара и воды,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071546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год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4572000" y="4214818"/>
          <a:ext cx="4572000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4143372" y="571480"/>
          <a:ext cx="5000628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2918"/>
            <a:ext cx="9143999" cy="6215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4000504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1285860"/>
          <a:ext cx="4357718" cy="2428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500166" y="0"/>
            <a:ext cx="72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714356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производства, млн. руб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857232"/>
            <a:ext cx="4357718" cy="286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Заголовок 7"/>
          <p:cNvSpPr txBox="1">
            <a:spLocks/>
          </p:cNvSpPr>
          <p:nvPr/>
        </p:nvSpPr>
        <p:spPr>
          <a:xfrm>
            <a:off x="1071538" y="357166"/>
            <a:ext cx="7786742" cy="428628"/>
          </a:xfrm>
          <a:prstGeom prst="rect">
            <a:avLst/>
          </a:prstGeom>
          <a:noFill/>
        </p:spPr>
        <p:txBody>
          <a:bodyPr anchor="ctr">
            <a:normAutofit lnSpcReduction="10000"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СЕЛЬСКОЕ ХОЗЯЙСТВО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Динамика потребительского рынка</a:t>
            </a:r>
            <a:endParaRPr lang="ru-RU" sz="2400" b="1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Оборот розничной торговли, млн. руб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714752"/>
          <a:ext cx="4714907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611560" y="119675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92285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843808" y="4149080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644008" y="764704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2564904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0" y="1556792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2348880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8689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72711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827584" y="270892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4048" y="2348880"/>
            <a:ext cx="76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7271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308304" y="1700808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86893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72578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86959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715587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904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644149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12 721,3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876256" y="2492896"/>
            <a:ext cx="157163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12 515,5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627784" y="2708920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97 212,8 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55576" y="2996952"/>
            <a:ext cx="907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117 193,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2 019 980,2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31840" y="594928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1 745 280,9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6296" y="198884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1 632 459,5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2040" y="270892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1 629 032,5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14408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1 765 808,8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40352" y="980728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24128" y="4077072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572000" y="3356992"/>
            <a:ext cx="3168352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15 942,5</a:t>
            </a:r>
            <a:endParaRPr lang="ru-RU" sz="100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572000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0,0</a:t>
            </a:r>
            <a:endParaRPr lang="ru-RU" sz="10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479704" y="55892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25 236,8</a:t>
            </a:r>
            <a:endParaRPr lang="ru-RU" sz="10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79704" y="5805264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12 515,5 </a:t>
            </a:r>
            <a:endParaRPr lang="ru-RU" sz="10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572000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12 515,5</a:t>
            </a:r>
            <a:endParaRPr lang="ru-RU" sz="1000" b="1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6444208" y="5157192"/>
            <a:ext cx="2699792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33 249,1</a:t>
            </a:r>
            <a:endParaRPr lang="ru-RU" sz="10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642910" y="2000240"/>
            <a:ext cx="8047037" cy="13684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к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Решению Совета депутатов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Усть-Абаканского района 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№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62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от 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16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.10.2023 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года             «О внесении изменений в Решение Совета депутатов Усть-Абаканского района Республики Хакасия № 44 от 23.12.2022 года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FF0000"/>
                </a:solidFill>
              </a:rPr>
              <a:t>«О бюджете муниципального образования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Усть-Абаканский район Республики Хакасия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на 202</a:t>
            </a:r>
            <a:r>
              <a:rPr lang="ru-RU" sz="2400" dirty="0">
                <a:solidFill>
                  <a:srgbClr val="FF0000"/>
                </a:solidFill>
              </a:rPr>
              <a:t>3</a:t>
            </a:r>
            <a:r>
              <a:rPr lang="ru-RU" sz="2400" dirty="0" smtClean="0">
                <a:solidFill>
                  <a:srgbClr val="FF0000"/>
                </a:solidFill>
              </a:rPr>
              <a:t> год и плановый период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202</a:t>
            </a:r>
            <a:r>
              <a:rPr lang="ru-RU" sz="2400" dirty="0">
                <a:solidFill>
                  <a:srgbClr val="FF0000"/>
                </a:solidFill>
              </a:rPr>
              <a:t>4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и 202</a:t>
            </a:r>
            <a:r>
              <a:rPr lang="ru-RU" sz="2400" dirty="0">
                <a:solidFill>
                  <a:srgbClr val="FF0000"/>
                </a:solidFill>
              </a:rPr>
              <a:t>5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годов»</a:t>
            </a:r>
            <a:endParaRPr lang="ru-RU" sz="240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•единый налог на вмененный доход 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2023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2003114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3121788084"/>
              </p:ext>
            </p:extLst>
          </p:nvPr>
        </p:nvGraphicFramePr>
        <p:xfrm>
          <a:off x="107504" y="141277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2023-2025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983804050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4094365213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779912" y="134076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868144" y="3356992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558405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341003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709364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87824" y="1196752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2123728" y="3284984"/>
            <a:ext cx="6639744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1691680" y="1772816"/>
            <a:ext cx="7056784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2627784" y="1916832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051720" y="3356992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4797152"/>
            <a:ext cx="3278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ЗАО ЗДК «Золотая звезда»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7020272" y="335699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1844824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7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http://vt-spb.ru/upload/iblock/29b/logo%20(2)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4725144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223972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440 999,8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1 064 989,6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1 171 785,7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160 284,0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57 716,0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58 238,0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244 134,4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90 439,3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82 770,6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993 212,4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881 490,3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995 433,2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43 369,0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35 344,0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35 344,0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2023-2025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2023 год и плановый период 2024-2025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5949280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5949280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:p14="http://schemas.microsoft.com/office/powerpoint/2010/main" val="2546326388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2023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117 192,9</a:t>
            </a:r>
            <a:endParaRPr lang="ru-RU" sz="24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71473" y="1214422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граждан», который познакомит Вас с основными положениями  бюджета муниципального образования Усть-Абаканский район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2023 год и на плановый период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2024 и 2025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Рисунок 12" descr="Vmeste-k-uspekhu-rayona_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260648"/>
            <a:ext cx="3723443" cy="3584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187624" y="3284984"/>
            <a:ext cx="252028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187624" y="6453336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87624" y="4797152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87624" y="3789040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187624" y="5805264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87624" y="4293096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212976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268760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9926" y="3717033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3995936" y="4725144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5936" y="5805264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2776" y="64341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3928" y="1844824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95936" y="4221088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64928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87624" y="5301208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3999926" y="5301208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484379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131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349,3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108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830,2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108 748,1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643,2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643,2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637,3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585170"/>
              </p:ext>
            </p:extLst>
          </p:nvPr>
        </p:nvGraphicFramePr>
        <p:xfrm>
          <a:off x="4853192" y="422108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120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267,5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80 729,7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77 072,2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76324"/>
              </p:ext>
            </p:extLst>
          </p:nvPr>
        </p:nvGraphicFramePr>
        <p:xfrm>
          <a:off x="4853192" y="472514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104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930,6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5 031,9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5 068,0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43700"/>
              </p:ext>
            </p:extLst>
          </p:nvPr>
        </p:nvGraphicFramePr>
        <p:xfrm>
          <a:off x="4857182" y="53012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122,3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60032" y="5877272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06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862970"/>
              </p:ext>
            </p:extLst>
          </p:nvPr>
        </p:nvGraphicFramePr>
        <p:xfrm>
          <a:off x="4860032" y="64341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125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509</a:t>
                      </a: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890613"/>
              </p:ext>
            </p:extLst>
          </p:nvPr>
        </p:nvGraphicFramePr>
        <p:xfrm>
          <a:off x="4860032" y="3212976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</a:t>
                      </a: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307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258,8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1 100 696,0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1 211 593,7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252477"/>
              </p:ext>
            </p:extLst>
          </p:nvPr>
        </p:nvGraphicFramePr>
        <p:xfrm>
          <a:off x="4860032" y="371703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632,1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90 595,6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90 779,0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754927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88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113,6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73 052,7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75 475,9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504214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84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767,0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751,3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30 760,7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500830" y="835874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2479" y="1847325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0830" y="3716194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3680" y="3283575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496840" y="4291688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496840" y="4795744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0830" y="5300370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3680" y="65047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3680" y="5947872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>
          <a:xfrm>
            <a:off x="7927080" y="6492875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Заголовок 1"/>
          <p:cNvSpPr txBox="1">
            <a:spLocks/>
          </p:cNvSpPr>
          <p:nvPr/>
        </p:nvSpPr>
        <p:spPr>
          <a:xfrm>
            <a:off x="1187624" y="2852936"/>
            <a:ext cx="2500330" cy="3571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0600  Охрана окружающей среды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00708" name="Picture 4" descr="https://likey.su/upload/iblock/d37/adq9whz1gx5hs76cxew2jhyxrd2ijz06.jpg"/>
          <p:cNvPicPr>
            <a:picLocks noChangeAspect="1" noChangeArrowheads="1"/>
          </p:cNvPicPr>
          <p:nvPr/>
        </p:nvPicPr>
        <p:blipFill>
          <a:blip r:embed="rId15" cstate="print"/>
          <a:srcRect l="26216" t="10156" r="26427" b="17483"/>
          <a:stretch>
            <a:fillRect/>
          </a:stretch>
        </p:blipFill>
        <p:spPr bwMode="auto">
          <a:xfrm>
            <a:off x="3923928" y="2780928"/>
            <a:ext cx="360040" cy="366469"/>
          </a:xfrm>
          <a:prstGeom prst="rect">
            <a:avLst/>
          </a:prstGeom>
          <a:noFill/>
        </p:spPr>
      </p:pic>
      <p:grpSp>
        <p:nvGrpSpPr>
          <p:cNvPr id="79" name="Группа 84"/>
          <p:cNvGrpSpPr/>
          <p:nvPr/>
        </p:nvGrpSpPr>
        <p:grpSpPr>
          <a:xfrm rot="5400000">
            <a:off x="4500830" y="2852098"/>
            <a:ext cx="285753" cy="287430"/>
            <a:chOff x="4117015" y="1174021"/>
            <a:chExt cx="460885" cy="358868"/>
          </a:xfrm>
          <a:solidFill>
            <a:schemeClr val="accent2"/>
          </a:solidFill>
          <a:scene3d>
            <a:camera prst="orthographicFront"/>
            <a:lightRig rig="flat" dir="t"/>
          </a:scene3d>
        </p:grpSpPr>
        <p:sp>
          <p:nvSpPr>
            <p:cNvPr id="82" name="Стрелка вправо 8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aphicFrame>
        <p:nvGraphicFramePr>
          <p:cNvPr id="85" name="Таблица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370116"/>
              </p:ext>
            </p:extLst>
          </p:nvPr>
        </p:nvGraphicFramePr>
        <p:xfrm>
          <a:off x="4860032" y="278092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599,5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11 102,5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11 546,6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4 189,9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4 189,9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4 189,9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333618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53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361,2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42 543,1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42 547,3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9296407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21 790,9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21 704,9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539484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432121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602,2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32 753,5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753,2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536064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866,0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7 252,7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7 252,7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1972435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107,0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10 374,8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10 387,1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133590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487,7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6 916,7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7 103,7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961227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321427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59 446,0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51 166,8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53 390,7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784443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3 662,0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3 662,0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430,2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430,2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5214974" cy="965207"/>
          </a:xfrm>
        </p:spPr>
        <p:txBody>
          <a:bodyPr>
            <a:noAutofit/>
          </a:bodyPr>
          <a:lstStyle/>
          <a:p>
            <a:pPr algn="l"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200" dirty="0" smtClean="0">
                <a:solidFill>
                  <a:srgbClr val="C00000"/>
                </a:solidFill>
              </a:rPr>
              <a:t>Распределение бюджетных ассигнований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по подразделам классификации расходов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бюджета  муниципального образования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611560" y="638132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273254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133294"/>
            <a:ext cx="2571768" cy="107157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064962" y="1479654"/>
            <a:ext cx="1645924" cy="21602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1061856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75856" y="2780928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86182" y="241917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000496" y="15619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05 03 </a:t>
            </a:r>
            <a:r>
              <a:rPr lang="ru-RU" sz="1200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57198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821866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05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5000613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500006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35699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78575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57157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21451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857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42882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855181"/>
              </p:ext>
            </p:extLst>
          </p:nvPr>
        </p:nvGraphicFramePr>
        <p:xfrm>
          <a:off x="7081150" y="22048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212,9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15 939,8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15 926,6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246120"/>
              </p:ext>
            </p:extLst>
          </p:nvPr>
        </p:nvGraphicFramePr>
        <p:xfrm>
          <a:off x="6948263" y="1133294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59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760,8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781,4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14804,1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196582"/>
              </p:ext>
            </p:extLst>
          </p:nvPr>
        </p:nvGraphicFramePr>
        <p:xfrm>
          <a:off x="7081150" y="564300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6 894,8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6 618,9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915956"/>
              </p:ext>
            </p:extLst>
          </p:nvPr>
        </p:nvGraphicFramePr>
        <p:xfrm>
          <a:off x="7081150" y="628595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918,5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51 109,0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51 109,0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507853"/>
              </p:ext>
            </p:extLst>
          </p:nvPr>
        </p:nvGraphicFramePr>
        <p:xfrm>
          <a:off x="7081150" y="16333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584587"/>
              </p:ext>
            </p:extLst>
          </p:nvPr>
        </p:nvGraphicFramePr>
        <p:xfrm>
          <a:off x="6929454" y="3928496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929654,4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783376,2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875007,1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201464"/>
              </p:ext>
            </p:extLst>
          </p:nvPr>
        </p:nvGraphicFramePr>
        <p:xfrm>
          <a:off x="7081150" y="49286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500546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118109"/>
              </p:ext>
            </p:extLst>
          </p:nvPr>
        </p:nvGraphicFramePr>
        <p:xfrm>
          <a:off x="6929454" y="3356992"/>
          <a:ext cx="2395074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850635"/>
                <a:gridCol w="752351"/>
                <a:gridCol w="7920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070,6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196486,0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215482,0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404664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100392" y="11663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995936" y="206084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28568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18364"/>
              </p:ext>
            </p:extLst>
          </p:nvPr>
        </p:nvGraphicFramePr>
        <p:xfrm>
          <a:off x="7081150" y="435712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86 998,6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62 681,9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63 228,6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5" name="Заголовок 1"/>
          <p:cNvSpPr txBox="1">
            <a:spLocks/>
          </p:cNvSpPr>
          <p:nvPr/>
        </p:nvSpPr>
        <p:spPr>
          <a:xfrm>
            <a:off x="539552" y="256490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0600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Охрана окружающей среды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76" name="Рисунок 75" descr="https://www.tula.ru/activity/economics/city-budget/2016/14.jpg"/>
          <p:cNvPicPr/>
          <p:nvPr/>
        </p:nvPicPr>
        <p:blipFill>
          <a:blip r:embed="rId5" cstate="print"/>
          <a:srcRect l="64321" t="74583" r="24839" b="9792"/>
          <a:stretch>
            <a:fillRect/>
          </a:stretch>
        </p:blipFill>
        <p:spPr bwMode="auto">
          <a:xfrm rot="20684013">
            <a:off x="753912" y="2451503"/>
            <a:ext cx="866672" cy="650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" name="Скругленный прямоугольник 76"/>
          <p:cNvSpPr/>
          <p:nvPr/>
        </p:nvSpPr>
        <p:spPr>
          <a:xfrm>
            <a:off x="3995936" y="270892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06 05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78" name="Группа 29"/>
          <p:cNvGrpSpPr/>
          <p:nvPr/>
        </p:nvGrpSpPr>
        <p:grpSpPr>
          <a:xfrm>
            <a:off x="3203848" y="1556792"/>
            <a:ext cx="571504" cy="339903"/>
            <a:chOff x="1488406" y="1094161"/>
            <a:chExt cx="310105" cy="339903"/>
          </a:xfrm>
        </p:grpSpPr>
        <p:sp>
          <p:nvSpPr>
            <p:cNvPr id="79" name="Стрелка вправо 78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84" name="Таблица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796467"/>
              </p:ext>
            </p:extLst>
          </p:nvPr>
        </p:nvGraphicFramePr>
        <p:xfrm>
          <a:off x="7081150" y="27809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599,5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11 102,5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11 546,6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3995936" y="620688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>
            <a:off x="3779912" y="1268760"/>
            <a:ext cx="216023" cy="1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72" name="Таблица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6506595"/>
              </p:ext>
            </p:extLst>
          </p:nvPr>
        </p:nvGraphicFramePr>
        <p:xfrm>
          <a:off x="6948263" y="692696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793,3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986661"/>
              </p:ext>
            </p:extLst>
          </p:nvPr>
        </p:nvGraphicFramePr>
        <p:xfrm>
          <a:off x="7081150" y="1357299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368,4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60 909,5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61 092,9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905259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263,7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29 686,1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29 686,1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8 800,8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330843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589,8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3 678,9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2 238,2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698923"/>
              </p:ext>
            </p:extLst>
          </p:nvPr>
        </p:nvGraphicFramePr>
        <p:xfrm>
          <a:off x="6948263" y="4643447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106877,0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69 050,8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66 833,9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86183" y="364331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08228"/>
              </p:ext>
            </p:extLst>
          </p:nvPr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122,3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867131"/>
              </p:ext>
            </p:extLst>
          </p:nvPr>
        </p:nvGraphicFramePr>
        <p:xfrm>
          <a:off x="6948264" y="1500174"/>
          <a:ext cx="2232248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022"/>
                <a:gridCol w="784798"/>
                <a:gridCol w="72242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104930,6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5 031,9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5 068,0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610118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660232" y="6581001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117 193,</a:t>
            </a:r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ru-RU" sz="12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60032" y="6643661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8" y="6581001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1629032,5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316416" y="6581001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1 745 280,9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211960" y="6381328"/>
            <a:ext cx="2880320" cy="21602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</a:rPr>
              <a:t>Условно утверждаемые расходы</a:t>
            </a: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96336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15 942,5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388424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33 249,1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2023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4090673176"/>
              </p:ext>
            </p:extLst>
          </p:nvPr>
        </p:nvGraphicFramePr>
        <p:xfrm>
          <a:off x="611560" y="1412776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8" cstate="print"/>
          <a:srcRect l="64382" t="43928" r="13925" b="32143"/>
          <a:stretch>
            <a:fillRect/>
          </a:stretch>
        </p:blipFill>
        <p:spPr bwMode="auto">
          <a:xfrm>
            <a:off x="7524328" y="980728"/>
            <a:ext cx="144016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8" cstate="print"/>
          <a:srcRect l="58432" t="71429" r="17251" b="2321"/>
          <a:stretch>
            <a:fillRect/>
          </a:stretch>
        </p:blipFill>
        <p:spPr bwMode="auto">
          <a:xfrm>
            <a:off x="7524328" y="3356992"/>
            <a:ext cx="151216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8" cstate="print"/>
          <a:srcRect l="39684" t="27143" r="36880" b="51071"/>
          <a:stretch>
            <a:fillRect/>
          </a:stretch>
        </p:blipFill>
        <p:spPr bwMode="auto">
          <a:xfrm>
            <a:off x="7524328" y="5589240"/>
            <a:ext cx="146886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Объект 1"/>
          <p:cNvGraphicFramePr/>
          <p:nvPr>
            <p:extLst>
              <p:ext uri="{D42A27DB-BD31-4B8C-83A1-F6EECF244321}">
                <p14:modId xmlns:p14="http://schemas.microsoft.com/office/powerpoint/2010/main" val="3769633076"/>
              </p:ext>
            </p:extLst>
          </p:nvPr>
        </p:nvGraphicFramePr>
        <p:xfrm>
          <a:off x="323528" y="2132856"/>
          <a:ext cx="7670655" cy="4223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92634" name="Picture 122" descr="https://avatars.mds.yandex.net/get-altay/4335161/2a00000178a1dad23f6fd44070b7c6ea87c3/XXL"/>
          <p:cNvPicPr>
            <a:picLocks noChangeAspect="1" noChangeArrowheads="1"/>
          </p:cNvPicPr>
          <p:nvPr/>
        </p:nvPicPr>
        <p:blipFill>
          <a:blip r:embed="rId10" cstate="print"/>
          <a:srcRect t="18182" b="18182"/>
          <a:stretch>
            <a:fillRect/>
          </a:stretch>
        </p:blipFill>
        <p:spPr bwMode="auto">
          <a:xfrm>
            <a:off x="7452320" y="2204864"/>
            <a:ext cx="1584176" cy="1008112"/>
          </a:xfrm>
          <a:prstGeom prst="rect">
            <a:avLst/>
          </a:prstGeom>
          <a:noFill/>
        </p:spPr>
      </p:pic>
      <p:pic>
        <p:nvPicPr>
          <p:cNvPr id="192636" name="Picture 124" descr="https://i1.wp.com/ecoprostir.com/wp-content/uploads/2018/07/eco.jpg?fit=2092%2C2317"/>
          <p:cNvPicPr>
            <a:picLocks noChangeAspect="1" noChangeArrowheads="1"/>
          </p:cNvPicPr>
          <p:nvPr/>
        </p:nvPicPr>
        <p:blipFill>
          <a:blip r:embed="rId11" cstate="print"/>
          <a:srcRect l="23350" t="21082" r="14385" b="19185"/>
          <a:stretch>
            <a:fillRect/>
          </a:stretch>
        </p:blipFill>
        <p:spPr bwMode="auto">
          <a:xfrm>
            <a:off x="7596336" y="4581128"/>
            <a:ext cx="1368152" cy="899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6089243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448378914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2023 и плановый период 2024 и 2025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2023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</a:t>
            </a:r>
            <a:r>
              <a:rPr lang="ru-RU" sz="1600" b="1" dirty="0" smtClean="0">
                <a:solidFill>
                  <a:schemeClr val="bg1"/>
                </a:solidFill>
              </a:rPr>
              <a:t>648 238,9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183 907,2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28728" y="4474169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6 145,1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193 573,4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80312" y="19888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2 008 610,5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2023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91880" y="1556792"/>
            <a:ext cx="108012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279 529,3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0486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117 901,2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35896" y="321297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134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747,4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110 993,1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47995" y="5449816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5 067,9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139,0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5 985,1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2023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Комплексное развитие сельских территорий Усть-Абаканского района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91880" y="2060848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50 411,9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63888" y="314096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60 378,4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2 741,2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63888" y="5286388"/>
            <a:ext cx="93667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70 375,7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157 930,9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3 205,0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28384" y="5157192"/>
            <a:ext cx="92929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27 798,7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50,0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4 588,8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1 269 854,7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198 833,6 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80 416,7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279,0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03648" y="18864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val="1874670073"/>
              </p:ext>
            </p:extLst>
          </p:nvPr>
        </p:nvGraphicFramePr>
        <p:xfrm>
          <a:off x="251520" y="1196752"/>
          <a:ext cx="658996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475656" y="548680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2023 год и плановый период 2024-2025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:p14="http://schemas.microsoft.com/office/powerpoint/2010/main" val="2702285609"/>
              </p:ext>
            </p:extLst>
          </p:nvPr>
        </p:nvGraphicFramePr>
        <p:xfrm>
          <a:off x="142844" y="629970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91771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30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294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8 876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Воспитанников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/>
                        </a:rPr>
                        <a:t>2 274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1 852,11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29 150,8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49 </a:t>
            </a: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894,1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,0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1 988,5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760,9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 –  48 960,0 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 год –  51 166,8 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2025 год –  52 982,5 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2023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419872" y="1628800"/>
            <a:ext cx="23399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капитальный ремонт объектов коммунальной инфраструктуры-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42 908,8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2485510" cy="205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539552" y="1556792"/>
            <a:ext cx="2126610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и  граждан, проживающих на сельских территориях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3 592,4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56176" y="1340768"/>
            <a:ext cx="2628007" cy="2016224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комплексного развития сельских территорий в части реализации мероприятий, связанных со строительством жилого помещения (жилого дома), предоставляемого гражданам по договорам найма жилого помещения – 7 764,3 тыс.руб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31778" name="Picture 2" descr="https://septik27.ru/wp-content/uploads/0/2/d/02ddc8d82aaf3ad1508a448b6a2d71b8.jpg"/>
          <p:cNvPicPr>
            <a:picLocks noChangeAspect="1" noChangeArrowheads="1"/>
          </p:cNvPicPr>
          <p:nvPr/>
        </p:nvPicPr>
        <p:blipFill>
          <a:blip r:embed="rId5" cstate="print"/>
          <a:srcRect l="13333" r="12000"/>
          <a:stretch>
            <a:fillRect/>
          </a:stretch>
        </p:blipFill>
        <p:spPr bwMode="auto">
          <a:xfrm>
            <a:off x="5364088" y="3717032"/>
            <a:ext cx="3584398" cy="1800200"/>
          </a:xfrm>
          <a:prstGeom prst="rect">
            <a:avLst/>
          </a:prstGeom>
          <a:noFill/>
        </p:spPr>
      </p:pic>
      <p:pic>
        <p:nvPicPr>
          <p:cNvPr id="331780" name="Picture 4" descr="https://fb.ru/misc/i/gallery/48794/2768815.jpg"/>
          <p:cNvPicPr>
            <a:picLocks noChangeAspect="1" noChangeArrowheads="1"/>
          </p:cNvPicPr>
          <p:nvPr/>
        </p:nvPicPr>
        <p:blipFill>
          <a:blip r:embed="rId6" cstate="print"/>
          <a:srcRect l="36175" r="333"/>
          <a:stretch>
            <a:fillRect/>
          </a:stretch>
        </p:blipFill>
        <p:spPr bwMode="auto">
          <a:xfrm>
            <a:off x="2915816" y="3429000"/>
            <a:ext cx="2304256" cy="2321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2023-2025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2023-202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«Комплексное развитие сельских территорий Усть-Абаканского района»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23728" y="292494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85 328,4 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7 821,1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848500" y="256889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19872" y="306896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4 189,9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730530" y="1848814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16216" y="234888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3 958,3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2 352,9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4186" y="228314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50 930,6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842330" y="3140968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940152" y="2924944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1563062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940152" y="429309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3 951,0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4786322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71934" y="5500702"/>
            <a:ext cx="173425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12 122,3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8926" y="4429132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>
          <a:xfrm>
            <a:off x="7852793" y="6200652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53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1979712" y="6309320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6588224" y="5085184"/>
            <a:ext cx="2286000" cy="14927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84168" y="6381328"/>
            <a:ext cx="131747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49" name="Рисунок 48" descr="https://cf3.ppt-online.org/files3/slide/j/j1sHCDUyTYmMuXfEeRVB3cFzq4SlGb9gpZkh0A/slide-4.jpg"/>
          <p:cNvPicPr/>
          <p:nvPr/>
        </p:nvPicPr>
        <p:blipFill>
          <a:blip r:embed="rId10" cstate="print"/>
          <a:srcRect l="19879" t="53202" r="21183" b="2135"/>
          <a:stretch>
            <a:fillRect/>
          </a:stretch>
        </p:blipFill>
        <p:spPr bwMode="auto">
          <a:xfrm>
            <a:off x="5940152" y="5589240"/>
            <a:ext cx="93890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2023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2024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2025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Потылицына 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472" y="2928935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</a:t>
            </a:r>
            <a:r>
              <a:rPr lang="ru-RU" b="1" smtClean="0">
                <a:solidFill>
                  <a:srgbClr val="002060"/>
                </a:solidFill>
              </a:rPr>
              <a:t>, 2-14-32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42910" y="5857892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179512" y="443711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179512" y="530120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179512" y="6021288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2024 и 2025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2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7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1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9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16656</TotalTime>
  <Words>5212</Words>
  <Application>Microsoft Office PowerPoint</Application>
  <PresentationFormat>Экран (4:3)</PresentationFormat>
  <Paragraphs>1130</Paragraphs>
  <Slides>57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57</vt:i4>
      </vt:variant>
    </vt:vector>
  </HeadingPairs>
  <TitlesOfParts>
    <vt:vector size="63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 БЮДЖЕТ  для граждан </vt:lpstr>
      <vt:lpstr>  к Решению Совета депутатов  Усть-Абаканского района №62 от 16.10.2023 года             «О внесении изменений в Решение Совета депутатов Усть-Абаканского района Республики Хакасия № 44 от 23.12.2022 года  «О бюджете муниципального образования  Усть-Абаканский район Республики Хакасия  на 2023 год и плановый период  2024 и 2025 годов»</vt:lpstr>
      <vt:lpstr>Презентация PowerPoint</vt:lpstr>
      <vt:lpstr>Презентация PowerPoint</vt:lpstr>
      <vt:lpstr>Презентация PowerPoint</vt:lpstr>
      <vt:lpstr>Презентация PowerPoint</vt:lpstr>
      <vt:lpstr>Что такое бюджет? Какие бывают бюджеты?</vt:lpstr>
      <vt:lpstr>Презентация PowerPoint</vt:lpstr>
      <vt:lpstr>Бюджет муниципального образования Усть-Абаканский район сформирован на основании:</vt:lpstr>
      <vt:lpstr>Презентация PowerPoint</vt:lpstr>
      <vt:lpstr>Презентация PowerPoint</vt:lpstr>
      <vt:lpstr>Презентация PowerPoint</vt:lpstr>
      <vt:lpstr>Презентация PowerPoint</vt:lpstr>
      <vt:lpstr>Сеть муниципальных учреждений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Доходы бюджета муниципального образования  Усть-Абаканский район на 2023-2025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Презентация PowerPoint</vt:lpstr>
      <vt:lpstr>Объемы межбюджетных трансфертов  на 2023-2025 годы</vt:lpstr>
      <vt:lpstr>Презентация PowerPoint</vt:lpstr>
      <vt:lpstr>Структура расходов бюджета   муниципального образования Усть - Абаканский район в 2023 году </vt:lpstr>
      <vt:lpstr>Презентация PowerPoint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 по подразделам классификации расходов   бюджета  муниципального образования 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2023 году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VAIMER</cp:lastModifiedBy>
  <cp:revision>4657</cp:revision>
  <dcterms:created xsi:type="dcterms:W3CDTF">2013-11-30T21:03:12Z</dcterms:created>
  <dcterms:modified xsi:type="dcterms:W3CDTF">2023-10-19T03:08:31Z</dcterms:modified>
</cp:coreProperties>
</file>